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sldIdLst>
    <p:sldId id="362" r:id="rId5"/>
    <p:sldId id="1128" r:id="rId6"/>
    <p:sldId id="1168" r:id="rId7"/>
    <p:sldId id="1910" r:id="rId8"/>
    <p:sldId id="1927" r:id="rId9"/>
    <p:sldId id="1928" r:id="rId10"/>
    <p:sldId id="1919" r:id="rId11"/>
    <p:sldId id="1176" r:id="rId12"/>
    <p:sldId id="1911" r:id="rId13"/>
    <p:sldId id="1990" r:id="rId14"/>
    <p:sldId id="1989" r:id="rId15"/>
    <p:sldId id="1933" r:id="rId16"/>
    <p:sldId id="1922" r:id="rId17"/>
    <p:sldId id="1914" r:id="rId18"/>
    <p:sldId id="1925" r:id="rId19"/>
    <p:sldId id="1930" r:id="rId20"/>
    <p:sldId id="1931" r:id="rId21"/>
    <p:sldId id="1935" r:id="rId22"/>
    <p:sldId id="1934" r:id="rId23"/>
    <p:sldId id="1932" r:id="rId24"/>
    <p:sldId id="1988" r:id="rId25"/>
    <p:sldId id="1908" r:id="rId26"/>
    <p:sldId id="1823" r:id="rId27"/>
    <p:sldId id="1923" r:id="rId28"/>
    <p:sldId id="1825" r:id="rId29"/>
    <p:sldId id="1926" r:id="rId30"/>
    <p:sldId id="1807" r:id="rId31"/>
    <p:sldId id="1811" r:id="rId32"/>
    <p:sldId id="1924" r:id="rId33"/>
    <p:sldId id="1809" r:id="rId34"/>
    <p:sldId id="1810" r:id="rId35"/>
    <p:sldId id="1832" r:id="rId36"/>
    <p:sldId id="1835" r:id="rId37"/>
    <p:sldId id="1845" r:id="rId38"/>
    <p:sldId id="1812" r:id="rId39"/>
    <p:sldId id="1883" r:id="rId40"/>
    <p:sldId id="1983" r:id="rId41"/>
    <p:sldId id="1985" r:id="rId42"/>
    <p:sldId id="1984" r:id="rId43"/>
    <p:sldId id="1981" r:id="rId44"/>
    <p:sldId id="1982" r:id="rId45"/>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6E6"/>
    <a:srgbClr val="116B6C"/>
    <a:srgbClr val="00FFFF"/>
    <a:srgbClr val="28A29F"/>
    <a:srgbClr val="8EF7A6"/>
    <a:srgbClr val="89C166"/>
    <a:srgbClr val="66FFFF"/>
    <a:srgbClr val="07424E"/>
    <a:srgbClr val="01B5C9"/>
    <a:srgbClr val="2AA2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314" autoAdjust="0"/>
    <p:restoredTop sz="94660"/>
  </p:normalViewPr>
  <p:slideViewPr>
    <p:cSldViewPr snapToGrid="0">
      <p:cViewPr varScale="1">
        <p:scale>
          <a:sx n="114" d="100"/>
          <a:sy n="114" d="100"/>
        </p:scale>
        <p:origin x="776" y="16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dirty="0"/>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2E8921-826A-4FC9-9F5C-1557898FF1D1}" type="datetimeFigureOut">
              <a:rPr lang="pt-PT" smtClean="0"/>
              <a:t>20/10/22</a:t>
            </a:fld>
            <a:endParaRPr lang="pt-PT" dirty="0"/>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dirty="0"/>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dirty="0"/>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C8A01A-8301-4EB6-8A42-27AC50DDF767}" type="slidenum">
              <a:rPr lang="pt-PT" smtClean="0"/>
              <a:t>‹#›</a:t>
            </a:fld>
            <a:endParaRPr lang="pt-PT" dirty="0"/>
          </a:p>
        </p:txBody>
      </p:sp>
    </p:spTree>
    <p:extLst>
      <p:ext uri="{BB962C8B-B14F-4D97-AF65-F5344CB8AC3E}">
        <p14:creationId xmlns:p14="http://schemas.microsoft.com/office/powerpoint/2010/main" val="2445384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2D9B7-4D87-4003-84AA-B5E2E4088D92}" type="slidenum">
              <a:rPr kumimoji="0" lang="pt-P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PT"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5318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11</a:t>
            </a:fld>
            <a:endParaRPr lang="en-GB"/>
          </a:p>
        </p:txBody>
      </p:sp>
    </p:spTree>
    <p:extLst>
      <p:ext uri="{BB962C8B-B14F-4D97-AF65-F5344CB8AC3E}">
        <p14:creationId xmlns:p14="http://schemas.microsoft.com/office/powerpoint/2010/main" val="1139591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12</a:t>
            </a:fld>
            <a:endParaRPr lang="en-GB"/>
          </a:p>
        </p:txBody>
      </p:sp>
    </p:spTree>
    <p:extLst>
      <p:ext uri="{BB962C8B-B14F-4D97-AF65-F5344CB8AC3E}">
        <p14:creationId xmlns:p14="http://schemas.microsoft.com/office/powerpoint/2010/main" val="3135150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13</a:t>
            </a:fld>
            <a:endParaRPr lang="en-GB"/>
          </a:p>
        </p:txBody>
      </p:sp>
    </p:spTree>
    <p:extLst>
      <p:ext uri="{BB962C8B-B14F-4D97-AF65-F5344CB8AC3E}">
        <p14:creationId xmlns:p14="http://schemas.microsoft.com/office/powerpoint/2010/main" val="2379461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4847D-DC16-8249-AE32-92D2D03570F7}" type="slidenum">
              <a:rPr lang="en-GB" smtClean="0"/>
              <a:t>14</a:t>
            </a:fld>
            <a:endParaRPr lang="en-GB" dirty="0"/>
          </a:p>
        </p:txBody>
      </p:sp>
    </p:spTree>
    <p:extLst>
      <p:ext uri="{BB962C8B-B14F-4D97-AF65-F5344CB8AC3E}">
        <p14:creationId xmlns:p14="http://schemas.microsoft.com/office/powerpoint/2010/main" val="26692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4847D-DC16-8249-AE32-92D2D03570F7}" type="slidenum">
              <a:rPr lang="en-GB" smtClean="0"/>
              <a:t>15</a:t>
            </a:fld>
            <a:endParaRPr lang="en-GB" dirty="0"/>
          </a:p>
        </p:txBody>
      </p:sp>
    </p:spTree>
    <p:extLst>
      <p:ext uri="{BB962C8B-B14F-4D97-AF65-F5344CB8AC3E}">
        <p14:creationId xmlns:p14="http://schemas.microsoft.com/office/powerpoint/2010/main" val="1310590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16</a:t>
            </a:fld>
            <a:endParaRPr lang="en-GB"/>
          </a:p>
        </p:txBody>
      </p:sp>
    </p:spTree>
    <p:extLst>
      <p:ext uri="{BB962C8B-B14F-4D97-AF65-F5344CB8AC3E}">
        <p14:creationId xmlns:p14="http://schemas.microsoft.com/office/powerpoint/2010/main" val="729004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4847D-DC16-8249-AE32-92D2D03570F7}" type="slidenum">
              <a:rPr lang="en-GB" smtClean="0"/>
              <a:t>17</a:t>
            </a:fld>
            <a:endParaRPr lang="en-GB" dirty="0"/>
          </a:p>
        </p:txBody>
      </p:sp>
    </p:spTree>
    <p:extLst>
      <p:ext uri="{BB962C8B-B14F-4D97-AF65-F5344CB8AC3E}">
        <p14:creationId xmlns:p14="http://schemas.microsoft.com/office/powerpoint/2010/main" val="3237035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4847D-DC16-8249-AE32-92D2D03570F7}" type="slidenum">
              <a:rPr lang="en-GB" smtClean="0"/>
              <a:t>18</a:t>
            </a:fld>
            <a:endParaRPr lang="en-GB" dirty="0"/>
          </a:p>
        </p:txBody>
      </p:sp>
    </p:spTree>
    <p:extLst>
      <p:ext uri="{BB962C8B-B14F-4D97-AF65-F5344CB8AC3E}">
        <p14:creationId xmlns:p14="http://schemas.microsoft.com/office/powerpoint/2010/main" val="1373619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4847D-DC16-8249-AE32-92D2D03570F7}" type="slidenum">
              <a:rPr lang="en-GB" smtClean="0"/>
              <a:t>19</a:t>
            </a:fld>
            <a:endParaRPr lang="en-GB" dirty="0"/>
          </a:p>
        </p:txBody>
      </p:sp>
    </p:spTree>
    <p:extLst>
      <p:ext uri="{BB962C8B-B14F-4D97-AF65-F5344CB8AC3E}">
        <p14:creationId xmlns:p14="http://schemas.microsoft.com/office/powerpoint/2010/main" val="3753313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24847D-DC16-8249-AE32-92D2D03570F7}" type="slidenum">
              <a:rPr lang="en-GB" smtClean="0"/>
              <a:t>20</a:t>
            </a:fld>
            <a:endParaRPr lang="en-GB" dirty="0"/>
          </a:p>
        </p:txBody>
      </p:sp>
    </p:spTree>
    <p:extLst>
      <p:ext uri="{BB962C8B-B14F-4D97-AF65-F5344CB8AC3E}">
        <p14:creationId xmlns:p14="http://schemas.microsoft.com/office/powerpoint/2010/main" val="3810110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PT"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E695B6-9EAB-44C2-8DED-B3CA1BC87235}" type="slidenum">
              <a:rPr kumimoji="0" lang="pt-PT"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pt-PT"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6255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21</a:t>
            </a:fld>
            <a:endParaRPr lang="en-GB"/>
          </a:p>
        </p:txBody>
      </p:sp>
    </p:spTree>
    <p:extLst>
      <p:ext uri="{BB962C8B-B14F-4D97-AF65-F5344CB8AC3E}">
        <p14:creationId xmlns:p14="http://schemas.microsoft.com/office/powerpoint/2010/main" val="6039777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E695B6-9EAB-44C2-8DED-B3CA1BC87235}" type="slidenum">
              <a:rPr lang="pt-PT" smtClean="0"/>
              <a:t>22</a:t>
            </a:fld>
            <a:endParaRPr lang="pt-PT"/>
          </a:p>
        </p:txBody>
      </p:sp>
    </p:spTree>
    <p:extLst>
      <p:ext uri="{BB962C8B-B14F-4D97-AF65-F5344CB8AC3E}">
        <p14:creationId xmlns:p14="http://schemas.microsoft.com/office/powerpoint/2010/main" val="1169623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E695B6-9EAB-44C2-8DED-B3CA1BC87235}" type="slidenum">
              <a:rPr lang="pt-PT" smtClean="0"/>
              <a:t>36</a:t>
            </a:fld>
            <a:endParaRPr lang="pt-PT"/>
          </a:p>
        </p:txBody>
      </p:sp>
    </p:spTree>
    <p:extLst>
      <p:ext uri="{BB962C8B-B14F-4D97-AF65-F5344CB8AC3E}">
        <p14:creationId xmlns:p14="http://schemas.microsoft.com/office/powerpoint/2010/main" val="12454203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37</a:t>
            </a:fld>
            <a:endParaRPr lang="en-GB"/>
          </a:p>
        </p:txBody>
      </p:sp>
    </p:spTree>
    <p:extLst>
      <p:ext uri="{BB962C8B-B14F-4D97-AF65-F5344CB8AC3E}">
        <p14:creationId xmlns:p14="http://schemas.microsoft.com/office/powerpoint/2010/main" val="2131984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38</a:t>
            </a:fld>
            <a:endParaRPr lang="en-GB"/>
          </a:p>
        </p:txBody>
      </p:sp>
    </p:spTree>
    <p:extLst>
      <p:ext uri="{BB962C8B-B14F-4D97-AF65-F5344CB8AC3E}">
        <p14:creationId xmlns:p14="http://schemas.microsoft.com/office/powerpoint/2010/main" val="2808810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39</a:t>
            </a:fld>
            <a:endParaRPr lang="en-GB"/>
          </a:p>
        </p:txBody>
      </p:sp>
    </p:spTree>
    <p:extLst>
      <p:ext uri="{BB962C8B-B14F-4D97-AF65-F5344CB8AC3E}">
        <p14:creationId xmlns:p14="http://schemas.microsoft.com/office/powerpoint/2010/main" val="37664220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40</a:t>
            </a:fld>
            <a:endParaRPr lang="en-GB"/>
          </a:p>
        </p:txBody>
      </p:sp>
    </p:spTree>
    <p:extLst>
      <p:ext uri="{BB962C8B-B14F-4D97-AF65-F5344CB8AC3E}">
        <p14:creationId xmlns:p14="http://schemas.microsoft.com/office/powerpoint/2010/main" val="1273562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F2D9B7-4D87-4003-84AA-B5E2E4088D92}" type="slidenum">
              <a:rPr kumimoji="0" lang="pt-P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pt-PT"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836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E695B6-9EAB-44C2-8DED-B3CA1BC87235}" type="slidenum">
              <a:rPr kumimoji="0" lang="pt-P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PT"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1860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4</a:t>
            </a:fld>
            <a:endParaRPr lang="en-GB"/>
          </a:p>
        </p:txBody>
      </p:sp>
    </p:spTree>
    <p:extLst>
      <p:ext uri="{BB962C8B-B14F-4D97-AF65-F5344CB8AC3E}">
        <p14:creationId xmlns:p14="http://schemas.microsoft.com/office/powerpoint/2010/main" val="223222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5</a:t>
            </a:fld>
            <a:endParaRPr lang="en-GB"/>
          </a:p>
        </p:txBody>
      </p:sp>
    </p:spTree>
    <p:extLst>
      <p:ext uri="{BB962C8B-B14F-4D97-AF65-F5344CB8AC3E}">
        <p14:creationId xmlns:p14="http://schemas.microsoft.com/office/powerpoint/2010/main" val="1296100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6</a:t>
            </a:fld>
            <a:endParaRPr lang="en-GB"/>
          </a:p>
        </p:txBody>
      </p:sp>
    </p:spTree>
    <p:extLst>
      <p:ext uri="{BB962C8B-B14F-4D97-AF65-F5344CB8AC3E}">
        <p14:creationId xmlns:p14="http://schemas.microsoft.com/office/powerpoint/2010/main" val="355141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E695B6-9EAB-44C2-8DED-B3CA1BC87235}" type="slidenum">
              <a:rPr lang="pt-PT" smtClean="0"/>
              <a:t>7</a:t>
            </a:fld>
            <a:endParaRPr lang="pt-PT"/>
          </a:p>
        </p:txBody>
      </p:sp>
    </p:spTree>
    <p:extLst>
      <p:ext uri="{BB962C8B-B14F-4D97-AF65-F5344CB8AC3E}">
        <p14:creationId xmlns:p14="http://schemas.microsoft.com/office/powerpoint/2010/main" val="2709945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9</a:t>
            </a:fld>
            <a:endParaRPr lang="en-GB"/>
          </a:p>
        </p:txBody>
      </p:sp>
    </p:spTree>
    <p:extLst>
      <p:ext uri="{BB962C8B-B14F-4D97-AF65-F5344CB8AC3E}">
        <p14:creationId xmlns:p14="http://schemas.microsoft.com/office/powerpoint/2010/main" val="1534770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4847D-DC16-8249-AE32-92D2D03570F7}" type="slidenum">
              <a:rPr lang="en-GB" smtClean="0"/>
              <a:t>10</a:t>
            </a:fld>
            <a:endParaRPr lang="en-GB"/>
          </a:p>
        </p:txBody>
      </p:sp>
    </p:spTree>
    <p:extLst>
      <p:ext uri="{BB962C8B-B14F-4D97-AF65-F5344CB8AC3E}">
        <p14:creationId xmlns:p14="http://schemas.microsoft.com/office/powerpoint/2010/main" val="1199049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
        <p:nvSpPr>
          <p:cNvPr id="3" name="Marcador de Posição do Número do Diapositivo 5">
            <a:extLst>
              <a:ext uri="{FF2B5EF4-FFF2-40B4-BE49-F238E27FC236}">
                <a16:creationId xmlns:a16="http://schemas.microsoft.com/office/drawing/2014/main" id="{BBA1642A-C0D2-6049-A0A0-0728783CE050}"/>
              </a:ext>
            </a:extLst>
          </p:cNvPr>
          <p:cNvSpPr>
            <a:spLocks noGrp="1"/>
          </p:cNvSpPr>
          <p:nvPr>
            <p:ph type="sldNum" sz="quarter" idx="4"/>
          </p:nvPr>
        </p:nvSpPr>
        <p:spPr>
          <a:xfrm>
            <a:off x="11651673" y="6539345"/>
            <a:ext cx="540327" cy="31865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r>
              <a:rPr lang="pt-PT" dirty="0"/>
              <a:t>| </a:t>
            </a:r>
            <a:fld id="{5B7219F5-3F82-4814-A7E3-0E1165E76D09}" type="slidenum">
              <a:rPr lang="pt-PT" smtClean="0"/>
              <a:pPr/>
              <a:t>‹#›</a:t>
            </a:fld>
            <a:endParaRPr lang="pt-PT" dirty="0"/>
          </a:p>
        </p:txBody>
      </p:sp>
    </p:spTree>
    <p:extLst>
      <p:ext uri="{BB962C8B-B14F-4D97-AF65-F5344CB8AC3E}">
        <p14:creationId xmlns:p14="http://schemas.microsoft.com/office/powerpoint/2010/main" val="3650964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Marcador de Posição do Número do Diapositivo 5">
            <a:extLst>
              <a:ext uri="{FF2B5EF4-FFF2-40B4-BE49-F238E27FC236}">
                <a16:creationId xmlns:a16="http://schemas.microsoft.com/office/drawing/2014/main" id="{5423384A-028C-E447-AFAA-0AFDE3CFFAD9}"/>
              </a:ext>
            </a:extLst>
          </p:cNvPr>
          <p:cNvSpPr>
            <a:spLocks noGrp="1"/>
          </p:cNvSpPr>
          <p:nvPr>
            <p:ph type="sldNum" sz="quarter" idx="4"/>
          </p:nvPr>
        </p:nvSpPr>
        <p:spPr>
          <a:xfrm>
            <a:off x="11651673" y="6539345"/>
            <a:ext cx="540327" cy="31865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r>
              <a:rPr lang="pt-PT" dirty="0"/>
              <a:t>| </a:t>
            </a:r>
            <a:fld id="{5B7219F5-3F82-4814-A7E3-0E1165E76D09}" type="slidenum">
              <a:rPr lang="pt-PT" smtClean="0"/>
              <a:pPr/>
              <a:t>‹#›</a:t>
            </a:fld>
            <a:endParaRPr lang="pt-PT" dirty="0"/>
          </a:p>
        </p:txBody>
      </p:sp>
    </p:spTree>
    <p:extLst>
      <p:ext uri="{BB962C8B-B14F-4D97-AF65-F5344CB8AC3E}">
        <p14:creationId xmlns:p14="http://schemas.microsoft.com/office/powerpoint/2010/main" val="1563134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Click to 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0" baseline="0" dirty="0">
                <a:solidFill>
                  <a:schemeClr val="accent5">
                    <a:lumMod val="60000"/>
                    <a:lumOff val="40000"/>
                  </a:schemeClr>
                </a:solidFill>
                <a:ea typeface="Nexa Black" charset="0"/>
                <a:cs typeface="Nexa Black" charset="0"/>
              </a:defRPr>
            </a:lvl1pPr>
          </a:lstStyle>
          <a:p>
            <a:pPr marL="228600" lvl="0" indent="-228600"/>
            <a:r>
              <a:rPr lang="en-US" dirty="0"/>
              <a:t>SUBTÍTULO</a:t>
            </a:r>
          </a:p>
        </p:txBody>
      </p:sp>
      <p:sp>
        <p:nvSpPr>
          <p:cNvPr id="6" name="Marcador de Posição do Número do Diapositivo 5">
            <a:extLst>
              <a:ext uri="{FF2B5EF4-FFF2-40B4-BE49-F238E27FC236}">
                <a16:creationId xmlns:a16="http://schemas.microsoft.com/office/drawing/2014/main" id="{22A53F64-0883-494B-9E02-BB5A37D3123E}"/>
              </a:ext>
            </a:extLst>
          </p:cNvPr>
          <p:cNvSpPr>
            <a:spLocks noGrp="1"/>
          </p:cNvSpPr>
          <p:nvPr>
            <p:ph type="sldNum" sz="quarter" idx="4"/>
          </p:nvPr>
        </p:nvSpPr>
        <p:spPr>
          <a:xfrm>
            <a:off x="11651673" y="6539345"/>
            <a:ext cx="540327" cy="31865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r>
              <a:rPr lang="pt-PT" dirty="0"/>
              <a:t>| </a:t>
            </a:r>
            <a:fld id="{5B7219F5-3F82-4814-A7E3-0E1165E76D09}" type="slidenum">
              <a:rPr lang="pt-PT" smtClean="0"/>
              <a:pPr/>
              <a:t>‹#›</a:t>
            </a:fld>
            <a:endParaRPr lang="pt-PT" dirty="0"/>
          </a:p>
        </p:txBody>
      </p:sp>
    </p:spTree>
    <p:extLst>
      <p:ext uri="{BB962C8B-B14F-4D97-AF65-F5344CB8AC3E}">
        <p14:creationId xmlns:p14="http://schemas.microsoft.com/office/powerpoint/2010/main" val="3412159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946" b="0" i="0">
                <a:solidFill>
                  <a:schemeClr val="bg1"/>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10/20/22</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t>‹#›</a:t>
            </a:fld>
            <a:endParaRPr dirty="0"/>
          </a:p>
        </p:txBody>
      </p:sp>
    </p:spTree>
    <p:extLst>
      <p:ext uri="{BB962C8B-B14F-4D97-AF65-F5344CB8AC3E}">
        <p14:creationId xmlns:p14="http://schemas.microsoft.com/office/powerpoint/2010/main" val="518792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07DB93F4-358F-444A-8B36-2936C8D7A0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0D34BF71-C376-49BF-8639-F906CE3C8D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o Número do Diapositivo 5">
            <a:extLst>
              <a:ext uri="{FF2B5EF4-FFF2-40B4-BE49-F238E27FC236}">
                <a16:creationId xmlns:a16="http://schemas.microsoft.com/office/drawing/2014/main" id="{420CECC3-B06D-B349-A8F7-A689E11BE780}"/>
              </a:ext>
            </a:extLst>
          </p:cNvPr>
          <p:cNvSpPr>
            <a:spLocks noGrp="1"/>
          </p:cNvSpPr>
          <p:nvPr>
            <p:ph type="sldNum" sz="quarter" idx="4"/>
          </p:nvPr>
        </p:nvSpPr>
        <p:spPr>
          <a:xfrm>
            <a:off x="11651673" y="6539345"/>
            <a:ext cx="540327" cy="31865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r>
              <a:rPr lang="pt-PT" dirty="0"/>
              <a:t>| </a:t>
            </a:r>
            <a:fld id="{5B7219F5-3F82-4814-A7E3-0E1165E76D09}" type="slidenum">
              <a:rPr lang="pt-PT" smtClean="0"/>
              <a:pPr/>
              <a:t>‹#›</a:t>
            </a:fld>
            <a:endParaRPr lang="pt-PT" dirty="0"/>
          </a:p>
        </p:txBody>
      </p:sp>
    </p:spTree>
    <p:extLst>
      <p:ext uri="{BB962C8B-B14F-4D97-AF65-F5344CB8AC3E}">
        <p14:creationId xmlns:p14="http://schemas.microsoft.com/office/powerpoint/2010/main" val="239323634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1.pn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46.png"/><Relationship Id="rId11" Type="http://schemas.openxmlformats.org/officeDocument/2006/relationships/image" Target="../media/image53.png"/><Relationship Id="rId5" Type="http://schemas.openxmlformats.org/officeDocument/2006/relationships/image" Target="../media/image48.png"/><Relationship Id="rId15" Type="http://schemas.openxmlformats.org/officeDocument/2006/relationships/image" Target="../media/image57.png"/><Relationship Id="rId10" Type="http://schemas.openxmlformats.org/officeDocument/2006/relationships/image" Target="../media/image52.jpeg"/><Relationship Id="rId4" Type="http://schemas.openxmlformats.org/officeDocument/2006/relationships/image" Target="../media/image47.jpeg"/><Relationship Id="rId9" Type="http://schemas.openxmlformats.org/officeDocument/2006/relationships/image" Target="../media/image51.png"/><Relationship Id="rId14" Type="http://schemas.openxmlformats.org/officeDocument/2006/relationships/image" Target="../media/image56.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58.pn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 Id="rId9" Type="http://schemas.openxmlformats.org/officeDocument/2006/relationships/image" Target="../media/image30.svg"/></Relationships>
</file>

<file path=ppt/slides/_rels/slide12.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svg"/><Relationship Id="rId18" Type="http://schemas.openxmlformats.org/officeDocument/2006/relationships/image" Target="../media/image73.png"/><Relationship Id="rId3" Type="http://schemas.openxmlformats.org/officeDocument/2006/relationships/image" Target="../media/image41.png"/><Relationship Id="rId21" Type="http://schemas.openxmlformats.org/officeDocument/2006/relationships/image" Target="../media/image76.svg"/><Relationship Id="rId7" Type="http://schemas.openxmlformats.org/officeDocument/2006/relationships/image" Target="../media/image62.png"/><Relationship Id="rId12" Type="http://schemas.openxmlformats.org/officeDocument/2006/relationships/image" Target="../media/image67.png"/><Relationship Id="rId17" Type="http://schemas.openxmlformats.org/officeDocument/2006/relationships/image" Target="../media/image72.svg"/><Relationship Id="rId2" Type="http://schemas.openxmlformats.org/officeDocument/2006/relationships/notesSlide" Target="../notesSlides/notesSlide11.xml"/><Relationship Id="rId16" Type="http://schemas.openxmlformats.org/officeDocument/2006/relationships/image" Target="../media/image71.png"/><Relationship Id="rId20" Type="http://schemas.openxmlformats.org/officeDocument/2006/relationships/image" Target="../media/image75.png"/><Relationship Id="rId1" Type="http://schemas.openxmlformats.org/officeDocument/2006/relationships/slideLayout" Target="../slideLayouts/slideLayout4.xml"/><Relationship Id="rId6" Type="http://schemas.openxmlformats.org/officeDocument/2006/relationships/hyperlink" Target="https://cml-dev.outsystemsenterprise.com/AutenticaLisboa/Login.aspx?OriginalURL=https%3a%2f%2fcml-dev.outsystemsenterprise.com%2fLNC_FO%2fCriarNecessidade.aspx%3f_ts%3d1604337083879&amp;TypeOfLogin=3&amp;AppToken=Levantamento+de+Necessidades+de+Compras" TargetMode="External"/><Relationship Id="rId11" Type="http://schemas.openxmlformats.org/officeDocument/2006/relationships/image" Target="../media/image66.svg"/><Relationship Id="rId5" Type="http://schemas.openxmlformats.org/officeDocument/2006/relationships/image" Target="../media/image30.svg"/><Relationship Id="rId15" Type="http://schemas.openxmlformats.org/officeDocument/2006/relationships/image" Target="../media/image70.svg"/><Relationship Id="rId23" Type="http://schemas.openxmlformats.org/officeDocument/2006/relationships/image" Target="../media/image78.svg"/><Relationship Id="rId10" Type="http://schemas.openxmlformats.org/officeDocument/2006/relationships/image" Target="../media/image65.png"/><Relationship Id="rId19" Type="http://schemas.openxmlformats.org/officeDocument/2006/relationships/image" Target="../media/image74.svg"/><Relationship Id="rId4" Type="http://schemas.openxmlformats.org/officeDocument/2006/relationships/image" Target="../media/image29.png"/><Relationship Id="rId9" Type="http://schemas.openxmlformats.org/officeDocument/2006/relationships/image" Target="../media/image64.png"/><Relationship Id="rId14" Type="http://schemas.openxmlformats.org/officeDocument/2006/relationships/image" Target="../media/image69.png"/><Relationship Id="rId22" Type="http://schemas.openxmlformats.org/officeDocument/2006/relationships/image" Target="../media/image77.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0.sv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image" Target="../media/image81.tiff"/><Relationship Id="rId3" Type="http://schemas.openxmlformats.org/officeDocument/2006/relationships/image" Target="../media/image41.png"/><Relationship Id="rId7"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79.tiff"/><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82.png"/></Relationships>
</file>

<file path=ppt/slides/_rels/slide15.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86.svg"/><Relationship Id="rId11" Type="http://schemas.openxmlformats.org/officeDocument/2006/relationships/image" Target="../media/image30.svg"/><Relationship Id="rId5" Type="http://schemas.openxmlformats.org/officeDocument/2006/relationships/image" Target="../media/image85.png"/><Relationship Id="rId10" Type="http://schemas.openxmlformats.org/officeDocument/2006/relationships/image" Target="../media/image29.png"/><Relationship Id="rId4" Type="http://schemas.openxmlformats.org/officeDocument/2006/relationships/image" Target="../media/image84.svg"/><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41.png"/><Relationship Id="rId7" Type="http://schemas.openxmlformats.org/officeDocument/2006/relationships/image" Target="../media/image90.sv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89.png"/><Relationship Id="rId5" Type="http://schemas.openxmlformats.org/officeDocument/2006/relationships/image" Target="../media/image30.sv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92.jpeg"/><Relationship Id="rId7" Type="http://schemas.openxmlformats.org/officeDocument/2006/relationships/image" Target="../media/image96.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1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98.png"/></Relationships>
</file>

<file path=ppt/slides/_rels/slide1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00.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104.png"/><Relationship Id="rId5" Type="http://schemas.openxmlformats.org/officeDocument/2006/relationships/hyperlink" Target="https://procuraplus.org/awards/" TargetMode="External"/><Relationship Id="rId4" Type="http://schemas.openxmlformats.org/officeDocument/2006/relationships/image" Target="../media/image103.pn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5.jpeg"/><Relationship Id="rId7"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106.png"/><Relationship Id="rId9" Type="http://schemas.openxmlformats.org/officeDocument/2006/relationships/image" Target="../media/image6.svg"/></Relationships>
</file>

<file path=ppt/slides/_rels/slide2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09.tiff"/><Relationship Id="rId2" Type="http://schemas.openxmlformats.org/officeDocument/2006/relationships/image" Target="../media/image108.tif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3.xml"/><Relationship Id="rId4" Type="http://schemas.openxmlformats.org/officeDocument/2006/relationships/image" Target="../media/image112.png"/></Relationships>
</file>

<file path=ppt/slides/_rels/slide26.xml.rels><?xml version="1.0" encoding="UTF-8" standalone="yes"?>
<Relationships xmlns="http://schemas.openxmlformats.org/package/2006/relationships"><Relationship Id="rId2" Type="http://schemas.openxmlformats.org/officeDocument/2006/relationships/image" Target="../media/image113.tif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17.tif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image" Target="../media/image118.tiff"/><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05.jpeg"/><Relationship Id="rId7"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106.png"/><Relationship Id="rId9" Type="http://schemas.openxmlformats.org/officeDocument/2006/relationships/image" Target="../media/image9.svg"/></Relationships>
</file>

<file path=ppt/slides/_rels/slide37.xml.rels><?xml version="1.0" encoding="UTF-8" standalone="yes"?>
<Relationships xmlns="http://schemas.openxmlformats.org/package/2006/relationships"><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svg"/></Relationships>
</file>

<file path=ppt/slides/_rels/slide38.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0.png"/><Relationship Id="rId7" Type="http://schemas.openxmlformats.org/officeDocument/2006/relationships/image" Target="../media/image134.sv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33.png"/><Relationship Id="rId5" Type="http://schemas.openxmlformats.org/officeDocument/2006/relationships/image" Target="../media/image132.jpeg"/><Relationship Id="rId10" Type="http://schemas.openxmlformats.org/officeDocument/2006/relationships/image" Target="../media/image137.png"/><Relationship Id="rId4" Type="http://schemas.openxmlformats.org/officeDocument/2006/relationships/image" Target="../media/image131.png"/><Relationship Id="rId9" Type="http://schemas.openxmlformats.org/officeDocument/2006/relationships/image" Target="../media/image136.png"/></Relationships>
</file>

<file path=ppt/slides/_rels/slide39.xml.rels><?xml version="1.0" encoding="UTF-8" standalone="yes"?>
<Relationships xmlns="http://schemas.openxmlformats.org/package/2006/relationships"><Relationship Id="rId3" Type="http://schemas.openxmlformats.org/officeDocument/2006/relationships/image" Target="../media/image138.gif"/><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139.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4.xml"/><Relationship Id="rId7" Type="http://schemas.openxmlformats.org/officeDocument/2006/relationships/image" Target="../media/image15.png"/><Relationship Id="rId12" Type="http://schemas.openxmlformats.org/officeDocument/2006/relationships/image" Target="../media/image20.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notesSlide" Target="../notesSlides/notesSlide4.xml"/><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143.svg"/><Relationship Id="rId5" Type="http://schemas.openxmlformats.org/officeDocument/2006/relationships/image" Target="../media/image142.png"/><Relationship Id="rId4" Type="http://schemas.openxmlformats.org/officeDocument/2006/relationships/image" Target="../media/image141.sv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tiff"/><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 Id="rId14" Type="http://schemas.openxmlformats.org/officeDocument/2006/relationships/image" Target="../media/image40.svg"/></Relationships>
</file>

<file path=ppt/slides/_rels/slide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D2A45CB-796D-4C00-9A4F-A2E62ACE807A}"/>
              </a:ext>
            </a:extLst>
          </p:cNvPr>
          <p:cNvSpPr/>
          <p:nvPr/>
        </p:nvSpPr>
        <p:spPr>
          <a:xfrm>
            <a:off x="3627411" y="1385207"/>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EC77DFB9-648A-47CE-A085-1EFB5A19307E}"/>
              </a:ext>
            </a:extLst>
          </p:cNvPr>
          <p:cNvSpPr/>
          <p:nvPr/>
        </p:nvSpPr>
        <p:spPr>
          <a:xfrm>
            <a:off x="3041693" y="342353"/>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996845D2-1EFA-461F-B516-A1A7F34069D5}"/>
              </a:ext>
            </a:extLst>
          </p:cNvPr>
          <p:cNvSpPr/>
          <p:nvPr/>
        </p:nvSpPr>
        <p:spPr>
          <a:xfrm>
            <a:off x="7583739" y="877207"/>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E7DFD7C-5703-4ACE-BE1A-8AA0A761CC80}"/>
              </a:ext>
            </a:extLst>
          </p:cNvPr>
          <p:cNvSpPr/>
          <p:nvPr/>
        </p:nvSpPr>
        <p:spPr>
          <a:xfrm>
            <a:off x="9034243" y="48749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6BEB14F-F65A-4A44-9FF5-6E774ACA45D5}"/>
              </a:ext>
            </a:extLst>
          </p:cNvPr>
          <p:cNvSpPr/>
          <p:nvPr/>
        </p:nvSpPr>
        <p:spPr>
          <a:xfrm>
            <a:off x="-220985" y="103757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EF40BA20-225A-4707-966E-E9DF286E9C01}"/>
              </a:ext>
            </a:extLst>
          </p:cNvPr>
          <p:cNvSpPr/>
          <p:nvPr/>
        </p:nvSpPr>
        <p:spPr>
          <a:xfrm>
            <a:off x="2381293" y="103757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4B56D66D-2114-4120-B3F5-4DFC106AA548}"/>
              </a:ext>
            </a:extLst>
          </p:cNvPr>
          <p:cNvSpPr/>
          <p:nvPr/>
        </p:nvSpPr>
        <p:spPr>
          <a:xfrm>
            <a:off x="10188128" y="103757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4AD3C928-3A64-490F-9CFD-8AEC83FCFFD0}"/>
              </a:ext>
            </a:extLst>
          </p:cNvPr>
          <p:cNvSpPr/>
          <p:nvPr/>
        </p:nvSpPr>
        <p:spPr>
          <a:xfrm>
            <a:off x="2531878" y="2490772"/>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17DC88C8-7849-49AE-8AAE-B99F159F2047}"/>
              </a:ext>
            </a:extLst>
          </p:cNvPr>
          <p:cNvSpPr/>
          <p:nvPr/>
        </p:nvSpPr>
        <p:spPr>
          <a:xfrm>
            <a:off x="3847532" y="221282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FFF6DEAC-5DC9-4730-9C7A-E5010BCF7B82}"/>
              </a:ext>
            </a:extLst>
          </p:cNvPr>
          <p:cNvSpPr/>
          <p:nvPr/>
        </p:nvSpPr>
        <p:spPr>
          <a:xfrm>
            <a:off x="11509729" y="48780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368AA1F5-A0B7-4613-A84D-6D4438DCFF3A}"/>
              </a:ext>
            </a:extLst>
          </p:cNvPr>
          <p:cNvSpPr/>
          <p:nvPr/>
        </p:nvSpPr>
        <p:spPr>
          <a:xfrm>
            <a:off x="7983177" y="1881172"/>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1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82FBC7AF-68B2-4E47-BF55-AC54C223A9B7}"/>
              </a:ext>
            </a:extLst>
          </p:cNvPr>
          <p:cNvSpPr/>
          <p:nvPr/>
        </p:nvSpPr>
        <p:spPr>
          <a:xfrm>
            <a:off x="9723324" y="2586817"/>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8E06AC4A-26CB-45BA-A1A2-162C6093B9D9}"/>
              </a:ext>
            </a:extLst>
          </p:cNvPr>
          <p:cNvSpPr/>
          <p:nvPr/>
        </p:nvSpPr>
        <p:spPr>
          <a:xfrm>
            <a:off x="1223483" y="321285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7C9C44A-7906-4264-A9C2-4A47227B490F}"/>
              </a:ext>
            </a:extLst>
          </p:cNvPr>
          <p:cNvSpPr/>
          <p:nvPr/>
        </p:nvSpPr>
        <p:spPr>
          <a:xfrm>
            <a:off x="5576843" y="256188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05064CD3-92CE-4E03-9C7E-05C7EA44ED4A}"/>
              </a:ext>
            </a:extLst>
          </p:cNvPr>
          <p:cNvSpPr/>
          <p:nvPr/>
        </p:nvSpPr>
        <p:spPr>
          <a:xfrm>
            <a:off x="10958354" y="286668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95A6BBD9-AA35-4FBF-B018-F30D405CB5EB}"/>
              </a:ext>
            </a:extLst>
          </p:cNvPr>
          <p:cNvSpPr/>
          <p:nvPr/>
        </p:nvSpPr>
        <p:spPr>
          <a:xfrm>
            <a:off x="2944030" y="333947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EA5D7051-09D5-4ADA-8253-A40706EA98CE}"/>
              </a:ext>
            </a:extLst>
          </p:cNvPr>
          <p:cNvSpPr/>
          <p:nvPr/>
        </p:nvSpPr>
        <p:spPr>
          <a:xfrm>
            <a:off x="396772" y="4252415"/>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8247F0AC-3C35-47E8-AFBB-C39330B83981}"/>
              </a:ext>
            </a:extLst>
          </p:cNvPr>
          <p:cNvSpPr/>
          <p:nvPr/>
        </p:nvSpPr>
        <p:spPr>
          <a:xfrm>
            <a:off x="11531600" y="4150815"/>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518AD047-264D-4E95-BC8C-29FD36294B3D}"/>
              </a:ext>
            </a:extLst>
          </p:cNvPr>
          <p:cNvSpPr/>
          <p:nvPr/>
        </p:nvSpPr>
        <p:spPr>
          <a:xfrm>
            <a:off x="6667240" y="442617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551DD253-ED8D-4948-8332-20D805CC1BDA}"/>
              </a:ext>
            </a:extLst>
          </p:cNvPr>
          <p:cNvSpPr/>
          <p:nvPr/>
        </p:nvSpPr>
        <p:spPr>
          <a:xfrm>
            <a:off x="1605975" y="4876120"/>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E788540F-9EBB-4253-83BA-316F1A6EC9CA}"/>
              </a:ext>
            </a:extLst>
          </p:cNvPr>
          <p:cNvSpPr/>
          <p:nvPr/>
        </p:nvSpPr>
        <p:spPr>
          <a:xfrm>
            <a:off x="7493629" y="4834750"/>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18DEA181-88AF-4048-B52C-023CE842ACF5}"/>
              </a:ext>
            </a:extLst>
          </p:cNvPr>
          <p:cNvSpPr/>
          <p:nvPr/>
        </p:nvSpPr>
        <p:spPr>
          <a:xfrm>
            <a:off x="9587907" y="4950865"/>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B73104A4-4BF7-472E-8D69-8E132EB1E071}"/>
              </a:ext>
            </a:extLst>
          </p:cNvPr>
          <p:cNvSpPr/>
          <p:nvPr/>
        </p:nvSpPr>
        <p:spPr>
          <a:xfrm>
            <a:off x="651069" y="5469745"/>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42B3D8E4-1AB9-43FD-8145-09659C08A0D1}"/>
              </a:ext>
            </a:extLst>
          </p:cNvPr>
          <p:cNvSpPr/>
          <p:nvPr/>
        </p:nvSpPr>
        <p:spPr>
          <a:xfrm>
            <a:off x="3229465" y="564609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13D2A7B3-76FF-498C-A735-641A8AAAC5FF}"/>
              </a:ext>
            </a:extLst>
          </p:cNvPr>
          <p:cNvSpPr/>
          <p:nvPr/>
        </p:nvSpPr>
        <p:spPr>
          <a:xfrm>
            <a:off x="5599514" y="535580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8859A9DA-3B46-4222-9C95-8AF4B2B87678}"/>
              </a:ext>
            </a:extLst>
          </p:cNvPr>
          <p:cNvSpPr/>
          <p:nvPr/>
        </p:nvSpPr>
        <p:spPr>
          <a:xfrm>
            <a:off x="10446360" y="606483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B33ACC2-3A04-4044-AC70-21899DD2B9F0}"/>
              </a:ext>
            </a:extLst>
          </p:cNvPr>
          <p:cNvSpPr/>
          <p:nvPr/>
        </p:nvSpPr>
        <p:spPr>
          <a:xfrm>
            <a:off x="-127954" y="625195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05C1D1EF-15C1-4ECC-9D8A-B46D6BB1A7D1}"/>
              </a:ext>
            </a:extLst>
          </p:cNvPr>
          <p:cNvSpPr/>
          <p:nvPr/>
        </p:nvSpPr>
        <p:spPr>
          <a:xfrm>
            <a:off x="1870167" y="638257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A9F6E6BD-EFD1-4119-912D-AA36C6AEE0A3}"/>
              </a:ext>
            </a:extLst>
          </p:cNvPr>
          <p:cNvSpPr/>
          <p:nvPr/>
        </p:nvSpPr>
        <p:spPr>
          <a:xfrm>
            <a:off x="9236760" y="6193893"/>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76C881A3-6149-4EAA-A741-05BE8441F07D}"/>
              </a:ext>
            </a:extLst>
          </p:cNvPr>
          <p:cNvSpPr/>
          <p:nvPr/>
        </p:nvSpPr>
        <p:spPr>
          <a:xfrm>
            <a:off x="432452" y="197319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3C31C857-8813-4F68-A8DB-B39DB499EF64}"/>
              </a:ext>
            </a:extLst>
          </p:cNvPr>
          <p:cNvSpPr/>
          <p:nvPr/>
        </p:nvSpPr>
        <p:spPr>
          <a:xfrm>
            <a:off x="9228371" y="392622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4A6AF4B3-3B9F-40DD-90B6-5AB8D255DF46}"/>
              </a:ext>
            </a:extLst>
          </p:cNvPr>
          <p:cNvSpPr/>
          <p:nvPr/>
        </p:nvSpPr>
        <p:spPr>
          <a:xfrm>
            <a:off x="8472264" y="5517232"/>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5D06C7EE-C730-46A1-960C-A38C24DA26A3}"/>
              </a:ext>
            </a:extLst>
          </p:cNvPr>
          <p:cNvSpPr/>
          <p:nvPr/>
        </p:nvSpPr>
        <p:spPr>
          <a:xfrm>
            <a:off x="2344094" y="406403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E1A85BF5-BA92-4E5B-8C7E-E4CE3BBC8098}"/>
              </a:ext>
            </a:extLst>
          </p:cNvPr>
          <p:cNvSpPr/>
          <p:nvPr/>
        </p:nvSpPr>
        <p:spPr>
          <a:xfrm>
            <a:off x="263352" y="256490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1A05BF35-01E4-4D4F-ACCB-DC540B073BE7}"/>
              </a:ext>
            </a:extLst>
          </p:cNvPr>
          <p:cNvSpPr/>
          <p:nvPr/>
        </p:nvSpPr>
        <p:spPr>
          <a:xfrm>
            <a:off x="1127448" y="836712"/>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E042577E-F47D-4AE0-9836-853351E596C2}"/>
              </a:ext>
            </a:extLst>
          </p:cNvPr>
          <p:cNvSpPr/>
          <p:nvPr/>
        </p:nvSpPr>
        <p:spPr>
          <a:xfrm>
            <a:off x="4511824" y="4869160"/>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61D7578-4769-4451-B93F-DF2CE2111ED6}"/>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6456"/>
            <a:ext cx="12180524" cy="6851544"/>
          </a:xfrm>
          <a:prstGeom prst="rect">
            <a:avLst/>
          </a:prstGeom>
          <a:effectLst>
            <a:outerShdw blurRad="50800" dist="50800" dir="5400000" algn="ctr" rotWithShape="0">
              <a:srgbClr val="000000">
                <a:alpha val="20000"/>
              </a:srgbClr>
            </a:outerShdw>
          </a:effectLst>
        </p:spPr>
      </p:pic>
      <p:sp>
        <p:nvSpPr>
          <p:cNvPr id="3" name="Rectangle 2">
            <a:extLst>
              <a:ext uri="{FF2B5EF4-FFF2-40B4-BE49-F238E27FC236}">
                <a16:creationId xmlns:a16="http://schemas.microsoft.com/office/drawing/2014/main" id="{8A4EA450-3ABC-4669-AA45-820FAF10E014}"/>
              </a:ext>
            </a:extLst>
          </p:cNvPr>
          <p:cNvSpPr/>
          <p:nvPr/>
        </p:nvSpPr>
        <p:spPr>
          <a:xfrm>
            <a:off x="2078210" y="1190526"/>
            <a:ext cx="8368150" cy="4318227"/>
          </a:xfrm>
          <a:prstGeom prst="rect">
            <a:avLst/>
          </a:prstGeom>
        </p:spPr>
        <p:txBody>
          <a:bodyPr wrap="square">
            <a:noAutofit/>
          </a:bodyPr>
          <a:lstStyle/>
          <a:p>
            <a:pPr lvl="0" algn="ctr" fontAlgn="base">
              <a:lnSpc>
                <a:spcPct val="85000"/>
              </a:lnSpc>
              <a:spcBef>
                <a:spcPct val="0"/>
              </a:spcBef>
              <a:spcAft>
                <a:spcPct val="0"/>
              </a:spcAft>
              <a:defRPr/>
            </a:pPr>
            <a:r>
              <a:rPr lang="en-GB" sz="4000" spc="300" dirty="0">
                <a:solidFill>
                  <a:srgbClr val="00FFFF"/>
                </a:solidFill>
                <a:latin typeface="Helvetica" pitchFamily="2" charset="0"/>
                <a:cs typeface="Calibri" panose="020F0502020204030204" pitchFamily="34" charset="0"/>
              </a:rPr>
              <a:t>Lisbon Procurement Planning Platform for Innovation and Sustainability (Lx PPP-IS)</a:t>
            </a:r>
          </a:p>
          <a:p>
            <a:pPr lvl="0" algn="ctr" fontAlgn="base">
              <a:lnSpc>
                <a:spcPct val="85000"/>
              </a:lnSpc>
              <a:spcBef>
                <a:spcPct val="0"/>
              </a:spcBef>
              <a:spcAft>
                <a:spcPct val="0"/>
              </a:spcAft>
              <a:defRPr/>
            </a:pPr>
            <a:r>
              <a:rPr lang="en-GB" sz="4000" spc="300" dirty="0">
                <a:solidFill>
                  <a:srgbClr val="00FFFF"/>
                </a:solidFill>
                <a:latin typeface="Helvetica" pitchFamily="2" charset="0"/>
                <a:cs typeface="Calibri" panose="020F0502020204030204" pitchFamily="34" charset="0"/>
              </a:rPr>
              <a:t>  </a:t>
            </a:r>
            <a:endParaRPr lang="en-GB" sz="4000" spc="300" dirty="0">
              <a:solidFill>
                <a:srgbClr val="01B5C9"/>
              </a:solidFill>
              <a:latin typeface="Helvetica" pitchFamily="2" charset="0"/>
              <a:cs typeface="Calibri" panose="020F0502020204030204" pitchFamily="34" charset="0"/>
            </a:endParaRPr>
          </a:p>
          <a:p>
            <a:pPr lvl="0" algn="ctr" fontAlgn="base">
              <a:lnSpc>
                <a:spcPct val="85000"/>
              </a:lnSpc>
              <a:spcBef>
                <a:spcPct val="0"/>
              </a:spcBef>
              <a:spcAft>
                <a:spcPct val="0"/>
              </a:spcAft>
              <a:defRPr/>
            </a:pPr>
            <a:r>
              <a:rPr lang="en-GB" sz="2800" i="1" spc="300" dirty="0">
                <a:solidFill>
                  <a:prstClr val="white"/>
                </a:solidFill>
                <a:latin typeface="Helvetica" pitchFamily="2" charset="0"/>
                <a:cs typeface="Calibri" panose="020F0502020204030204" pitchFamily="34" charset="0"/>
              </a:rPr>
              <a:t>the backbone for a strategic sourcing approach towards sustainability and innovation</a:t>
            </a:r>
            <a:endParaRPr lang="en-GB" sz="2800" i="1" dirty="0">
              <a:solidFill>
                <a:prstClr val="white"/>
              </a:solidFill>
              <a:latin typeface="Helvetica" pitchFamily="2" charset="0"/>
              <a:cs typeface="Calibri" panose="020F0502020204030204" pitchFamily="34" charset="0"/>
            </a:endParaRPr>
          </a:p>
          <a:p>
            <a:pPr marL="0" marR="0" lvl="0" indent="0" algn="ctr" defTabSz="914400" rtl="0" eaLnBrk="1" fontAlgn="base" latinLnBrk="0" hangingPunct="1">
              <a:lnSpc>
                <a:spcPct val="85000"/>
              </a:lnSpc>
              <a:spcBef>
                <a:spcPct val="0"/>
              </a:spcBef>
              <a:spcAft>
                <a:spcPct val="0"/>
              </a:spcAft>
              <a:buClrTx/>
              <a:buSzTx/>
              <a:buFontTx/>
              <a:buNone/>
              <a:tabLst/>
              <a:defRPr/>
            </a:pPr>
            <a:endParaRPr lang="en-GB" sz="4000" dirty="0">
              <a:solidFill>
                <a:prstClr val="white"/>
              </a:solidFill>
              <a:latin typeface="Helvetica" pitchFamily="2" charset="0"/>
              <a:cs typeface="Calibri" panose="020F0502020204030204" pitchFamily="34" charset="0"/>
            </a:endParaRPr>
          </a:p>
          <a:p>
            <a:pPr marL="0" marR="0" lvl="0" indent="0" algn="ctr" defTabSz="914400" rtl="0" eaLnBrk="1" fontAlgn="base" latinLnBrk="0" hangingPunct="1">
              <a:lnSpc>
                <a:spcPct val="85000"/>
              </a:lnSpc>
              <a:spcBef>
                <a:spcPct val="0"/>
              </a:spcBef>
              <a:spcAft>
                <a:spcPct val="0"/>
              </a:spcAft>
              <a:buClrTx/>
              <a:buSzTx/>
              <a:buFontTx/>
              <a:buNone/>
              <a:tabLst/>
              <a:defRPr/>
            </a:pPr>
            <a:r>
              <a:rPr lang="en-GB" sz="4000" dirty="0">
                <a:solidFill>
                  <a:prstClr val="white"/>
                </a:solidFill>
                <a:latin typeface="Helvetica" pitchFamily="2" charset="0"/>
                <a:cs typeface="Calibri" panose="020F0502020204030204" pitchFamily="34" charset="0"/>
              </a:rPr>
              <a:t>Lisbon Municipality</a:t>
            </a:r>
            <a:endParaRPr kumimoji="0" lang="en-GB" sz="4000" u="none" strike="noStrike" kern="1200" cap="none" normalizeH="0" baseline="0" noProof="0" dirty="0">
              <a:ln>
                <a:noFill/>
              </a:ln>
              <a:solidFill>
                <a:prstClr val="white"/>
              </a:solidFill>
              <a:effectLst/>
              <a:uLnTx/>
              <a:uFillTx/>
              <a:latin typeface="Helvetica" pitchFamily="2" charset="0"/>
              <a:cs typeface="Calibri" panose="020F0502020204030204" pitchFamily="34" charset="0"/>
            </a:endParaRPr>
          </a:p>
        </p:txBody>
      </p:sp>
      <p:sp>
        <p:nvSpPr>
          <p:cNvPr id="61" name="Rectangle: Rounded Corners 60">
            <a:extLst>
              <a:ext uri="{FF2B5EF4-FFF2-40B4-BE49-F238E27FC236}">
                <a16:creationId xmlns:a16="http://schemas.microsoft.com/office/drawing/2014/main" id="{6FB97EFC-0E2C-48BC-9EA4-BDEEECB9DF62}"/>
              </a:ext>
            </a:extLst>
          </p:cNvPr>
          <p:cNvSpPr/>
          <p:nvPr/>
        </p:nvSpPr>
        <p:spPr>
          <a:xfrm>
            <a:off x="5709553" y="4428649"/>
            <a:ext cx="66130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5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55" name="Graphic 4">
            <a:extLst>
              <a:ext uri="{FF2B5EF4-FFF2-40B4-BE49-F238E27FC236}">
                <a16:creationId xmlns:a16="http://schemas.microsoft.com/office/drawing/2014/main" id="{DFB68EA6-B1FF-4CEA-9712-8BEB68A68DC1}"/>
              </a:ext>
            </a:extLst>
          </p:cNvPr>
          <p:cNvGrpSpPr/>
          <p:nvPr/>
        </p:nvGrpSpPr>
        <p:grpSpPr>
          <a:xfrm>
            <a:off x="10866425" y="6350000"/>
            <a:ext cx="1067000" cy="288788"/>
            <a:chOff x="4449749" y="2980715"/>
            <a:chExt cx="3286381" cy="889473"/>
          </a:xfrm>
          <a:solidFill>
            <a:schemeClr val="tx1"/>
          </a:solidFill>
        </p:grpSpPr>
        <p:sp>
          <p:nvSpPr>
            <p:cNvPr id="56" name="Freeform: Shape 8">
              <a:extLst>
                <a:ext uri="{FF2B5EF4-FFF2-40B4-BE49-F238E27FC236}">
                  <a16:creationId xmlns:a16="http://schemas.microsoft.com/office/drawing/2014/main" id="{78766E24-1C88-4920-8EB5-7F0F9313C223}"/>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58" name="Freeform: Shape 9">
              <a:extLst>
                <a:ext uri="{FF2B5EF4-FFF2-40B4-BE49-F238E27FC236}">
                  <a16:creationId xmlns:a16="http://schemas.microsoft.com/office/drawing/2014/main" id="{F3CF0B27-D027-47BA-8E76-9FCAE39607AB}"/>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59" name="Freeform: Shape 10">
              <a:extLst>
                <a:ext uri="{FF2B5EF4-FFF2-40B4-BE49-F238E27FC236}">
                  <a16:creationId xmlns:a16="http://schemas.microsoft.com/office/drawing/2014/main" id="{5C38E7A1-CBC9-4FD2-A778-C8C9D8708251}"/>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60" name="Freeform: Shape 11">
              <a:extLst>
                <a:ext uri="{FF2B5EF4-FFF2-40B4-BE49-F238E27FC236}">
                  <a16:creationId xmlns:a16="http://schemas.microsoft.com/office/drawing/2014/main" id="{CD429424-03D0-4FCE-9309-DC80680DF2C2}"/>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62" name="Freeform: Shape 12">
              <a:extLst>
                <a:ext uri="{FF2B5EF4-FFF2-40B4-BE49-F238E27FC236}">
                  <a16:creationId xmlns:a16="http://schemas.microsoft.com/office/drawing/2014/main" id="{D319997D-CCA8-491F-B954-F88D933C2019}"/>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63" name="Freeform: Shape 13">
              <a:extLst>
                <a:ext uri="{FF2B5EF4-FFF2-40B4-BE49-F238E27FC236}">
                  <a16:creationId xmlns:a16="http://schemas.microsoft.com/office/drawing/2014/main" id="{933D7FE0-BDED-4924-85D4-4E7942CE8386}"/>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64" name="Freeform: Shape 14">
              <a:extLst>
                <a:ext uri="{FF2B5EF4-FFF2-40B4-BE49-F238E27FC236}">
                  <a16:creationId xmlns:a16="http://schemas.microsoft.com/office/drawing/2014/main" id="{95BF5C94-B0AB-469A-AD89-4906B5AEAC38}"/>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grpSp>
      <p:sp>
        <p:nvSpPr>
          <p:cNvPr id="2" name="CaixaDeTexto 1">
            <a:extLst>
              <a:ext uri="{FF2B5EF4-FFF2-40B4-BE49-F238E27FC236}">
                <a16:creationId xmlns:a16="http://schemas.microsoft.com/office/drawing/2014/main" id="{76C62B98-A9EE-4BC6-A699-617D2C3AAEB0}"/>
              </a:ext>
            </a:extLst>
          </p:cNvPr>
          <p:cNvSpPr txBox="1"/>
          <p:nvPr/>
        </p:nvSpPr>
        <p:spPr>
          <a:xfrm>
            <a:off x="2787341" y="5246660"/>
            <a:ext cx="6449419" cy="1508105"/>
          </a:xfrm>
          <a:prstGeom prst="rect">
            <a:avLst/>
          </a:prstGeom>
          <a:noFill/>
        </p:spPr>
        <p:txBody>
          <a:bodyPr wrap="square" rtlCol="0">
            <a:spAutoFit/>
          </a:bodyPr>
          <a:lstStyle/>
          <a:p>
            <a:pPr algn="ctr"/>
            <a:endParaRPr lang="en-GB" sz="2400" dirty="0">
              <a:solidFill>
                <a:srgbClr val="FF0000"/>
              </a:solidFill>
            </a:endParaRPr>
          </a:p>
          <a:p>
            <a:pPr algn="ctr"/>
            <a:r>
              <a:rPr lang="en-GB" sz="2400" dirty="0">
                <a:solidFill>
                  <a:srgbClr val="FF0000"/>
                </a:solidFill>
              </a:rPr>
              <a:t> </a:t>
            </a:r>
            <a:r>
              <a:rPr lang="en-GB" sz="2400" dirty="0">
                <a:solidFill>
                  <a:srgbClr val="00FFFF"/>
                </a:solidFill>
              </a:rPr>
              <a:t>Support Presentation to OPSI - Case Study Submission</a:t>
            </a:r>
            <a:r>
              <a:rPr lang="en-GB" sz="2400" dirty="0">
                <a:solidFill>
                  <a:srgbClr val="FF0000"/>
                </a:solidFill>
              </a:rPr>
              <a:t> </a:t>
            </a:r>
          </a:p>
          <a:p>
            <a:pPr algn="ctr"/>
            <a:r>
              <a:rPr lang="en-GB" sz="2000" dirty="0">
                <a:solidFill>
                  <a:schemeClr val="bg1">
                    <a:lumMod val="85000"/>
                  </a:schemeClr>
                </a:solidFill>
              </a:rPr>
              <a:t>October 2022</a:t>
            </a:r>
          </a:p>
        </p:txBody>
      </p:sp>
    </p:spTree>
    <p:extLst>
      <p:ext uri="{BB962C8B-B14F-4D97-AF65-F5344CB8AC3E}">
        <p14:creationId xmlns:p14="http://schemas.microsoft.com/office/powerpoint/2010/main" val="226885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remove" grpId="0" nodeType="withEffect">
                                  <p:stCondLst>
                                    <p:cond delay="8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remove" grpId="0" nodeType="withEffect">
                                  <p:stCondLst>
                                    <p:cond delay="24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remove" grpId="0" nodeType="withEffect">
                                  <p:stCondLst>
                                    <p:cond delay="1100"/>
                                  </p:stCondLst>
                                  <p:childTnLst>
                                    <p:set>
                                      <p:cBhvr>
                                        <p:cTn id="12" dur="1" fill="hold">
                                          <p:stCondLst>
                                            <p:cond delay="0"/>
                                          </p:stCondLst>
                                        </p:cTn>
                                        <p:tgtEl>
                                          <p:spTgt spid="73"/>
                                        </p:tgtEl>
                                        <p:attrNameLst>
                                          <p:attrName>style.visibility</p:attrName>
                                        </p:attrNameLst>
                                      </p:cBhvr>
                                      <p:to>
                                        <p:strVal val="visible"/>
                                      </p:to>
                                    </p:set>
                                    <p:animEffect transition="in" filter="fade">
                                      <p:cBhvr>
                                        <p:cTn id="13" dur="500"/>
                                        <p:tgtEl>
                                          <p:spTgt spid="73"/>
                                        </p:tgtEl>
                                      </p:cBhvr>
                                    </p:animEffect>
                                  </p:childTnLst>
                                </p:cTn>
                              </p:par>
                              <p:par>
                                <p:cTn id="14" presetID="10" presetClass="entr" presetSubtype="0" fill="remove" grpId="0" nodeType="withEffect">
                                  <p:stCondLst>
                                    <p:cond delay="1800"/>
                                  </p:stCondLst>
                                  <p:childTnLst>
                                    <p:set>
                                      <p:cBhvr>
                                        <p:cTn id="15" dur="1" fill="hold">
                                          <p:stCondLst>
                                            <p:cond delay="0"/>
                                          </p:stCondLst>
                                        </p:cTn>
                                        <p:tgtEl>
                                          <p:spTgt spid="90"/>
                                        </p:tgtEl>
                                        <p:attrNameLst>
                                          <p:attrName>style.visibility</p:attrName>
                                        </p:attrNameLst>
                                      </p:cBhvr>
                                      <p:to>
                                        <p:strVal val="visible"/>
                                      </p:to>
                                    </p:set>
                                    <p:animEffect transition="in" filter="fade">
                                      <p:cBhvr>
                                        <p:cTn id="16" dur="500"/>
                                        <p:tgtEl>
                                          <p:spTgt spid="90"/>
                                        </p:tgtEl>
                                      </p:cBhvr>
                                    </p:animEffect>
                                  </p:childTnLst>
                                </p:cTn>
                              </p:par>
                              <p:par>
                                <p:cTn id="17" presetID="10" presetClass="entr" presetSubtype="0" fill="remove" grpId="0" nodeType="withEffect">
                                  <p:stCondLst>
                                    <p:cond delay="2200"/>
                                  </p:stCondLst>
                                  <p:childTnLst>
                                    <p:set>
                                      <p:cBhvr>
                                        <p:cTn id="18" dur="1" fill="hold">
                                          <p:stCondLst>
                                            <p:cond delay="0"/>
                                          </p:stCondLst>
                                        </p:cTn>
                                        <p:tgtEl>
                                          <p:spTgt spid="71"/>
                                        </p:tgtEl>
                                        <p:attrNameLst>
                                          <p:attrName>style.visibility</p:attrName>
                                        </p:attrNameLst>
                                      </p:cBhvr>
                                      <p:to>
                                        <p:strVal val="visible"/>
                                      </p:to>
                                    </p:set>
                                    <p:animEffect transition="in" filter="fade">
                                      <p:cBhvr>
                                        <p:cTn id="19" dur="500"/>
                                        <p:tgtEl>
                                          <p:spTgt spid="71"/>
                                        </p:tgtEl>
                                      </p:cBhvr>
                                    </p:animEffect>
                                  </p:childTnLst>
                                </p:cTn>
                              </p:par>
                              <p:par>
                                <p:cTn id="20" presetID="10" presetClass="entr" presetSubtype="0" fill="remove" grpId="0" nodeType="withEffect">
                                  <p:stCondLst>
                                    <p:cond delay="200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par>
                                <p:cTn id="23" presetID="10" presetClass="entr" presetSubtype="0" fill="remove" grpId="0" nodeType="withEffect">
                                  <p:stCondLst>
                                    <p:cond delay="150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remove" grpId="0" nodeType="withEffect">
                                  <p:stCondLst>
                                    <p:cond delay="30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remove" grpId="0" nodeType="withEffect">
                                  <p:stCondLst>
                                    <p:cond delay="1800"/>
                                  </p:stCondLst>
                                  <p:childTnLst>
                                    <p:set>
                                      <p:cBhvr>
                                        <p:cTn id="30" dur="1" fill="hold">
                                          <p:stCondLst>
                                            <p:cond delay="0"/>
                                          </p:stCondLst>
                                        </p:cTn>
                                        <p:tgtEl>
                                          <p:spTgt spid="57"/>
                                        </p:tgtEl>
                                        <p:attrNameLst>
                                          <p:attrName>style.visibility</p:attrName>
                                        </p:attrNameLst>
                                      </p:cBhvr>
                                      <p:to>
                                        <p:strVal val="visible"/>
                                      </p:to>
                                    </p:set>
                                    <p:animEffect transition="in" filter="fade">
                                      <p:cBhvr>
                                        <p:cTn id="31" dur="500"/>
                                        <p:tgtEl>
                                          <p:spTgt spid="57"/>
                                        </p:tgtEl>
                                      </p:cBhvr>
                                    </p:animEffect>
                                  </p:childTnLst>
                                </p:cTn>
                              </p:par>
                              <p:par>
                                <p:cTn id="32" presetID="10" presetClass="entr" presetSubtype="0" fill="remove" grpId="0" nodeType="withEffect">
                                  <p:stCondLst>
                                    <p:cond delay="800"/>
                                  </p:stCondLst>
                                  <p:childTnLst>
                                    <p:set>
                                      <p:cBhvr>
                                        <p:cTn id="33" dur="1" fill="hold">
                                          <p:stCondLst>
                                            <p:cond delay="0"/>
                                          </p:stCondLst>
                                        </p:cTn>
                                        <p:tgtEl>
                                          <p:spTgt spid="70"/>
                                        </p:tgtEl>
                                        <p:attrNameLst>
                                          <p:attrName>style.visibility</p:attrName>
                                        </p:attrNameLst>
                                      </p:cBhvr>
                                      <p:to>
                                        <p:strVal val="visible"/>
                                      </p:to>
                                    </p:set>
                                    <p:animEffect transition="in" filter="fade">
                                      <p:cBhvr>
                                        <p:cTn id="34" dur="600"/>
                                        <p:tgtEl>
                                          <p:spTgt spid="70"/>
                                        </p:tgtEl>
                                      </p:cBhvr>
                                    </p:animEffect>
                                  </p:childTnLst>
                                </p:cTn>
                              </p:par>
                              <p:par>
                                <p:cTn id="35" presetID="10" presetClass="entr" presetSubtype="0" fill="remove" grpId="0" nodeType="withEffect">
                                  <p:stCondLst>
                                    <p:cond delay="1400"/>
                                  </p:stCondLst>
                                  <p:childTnLst>
                                    <p:set>
                                      <p:cBhvr>
                                        <p:cTn id="36" dur="1" fill="hold">
                                          <p:stCondLst>
                                            <p:cond delay="0"/>
                                          </p:stCondLst>
                                        </p:cTn>
                                        <p:tgtEl>
                                          <p:spTgt spid="89"/>
                                        </p:tgtEl>
                                        <p:attrNameLst>
                                          <p:attrName>style.visibility</p:attrName>
                                        </p:attrNameLst>
                                      </p:cBhvr>
                                      <p:to>
                                        <p:strVal val="visible"/>
                                      </p:to>
                                    </p:set>
                                    <p:animEffect transition="in" filter="fade">
                                      <p:cBhvr>
                                        <p:cTn id="37" dur="500"/>
                                        <p:tgtEl>
                                          <p:spTgt spid="89"/>
                                        </p:tgtEl>
                                      </p:cBhvr>
                                    </p:animEffect>
                                  </p:childTnLst>
                                </p:cTn>
                              </p:par>
                              <p:par>
                                <p:cTn id="38" presetID="10" presetClass="entr" presetSubtype="0" fill="remove"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remove" grpId="0" nodeType="withEffect">
                                  <p:stCondLst>
                                    <p:cond delay="50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par>
                                <p:cTn id="44" presetID="10" presetClass="entr" presetSubtype="0" fill="remove" grpId="0" nodeType="withEffect">
                                  <p:stCondLst>
                                    <p:cond delay="400"/>
                                  </p:stCondLst>
                                  <p:childTnLst>
                                    <p:set>
                                      <p:cBhvr>
                                        <p:cTn id="45" dur="1" fill="hold">
                                          <p:stCondLst>
                                            <p:cond delay="0"/>
                                          </p:stCondLst>
                                        </p:cTn>
                                        <p:tgtEl>
                                          <p:spTgt spid="41"/>
                                        </p:tgtEl>
                                        <p:attrNameLst>
                                          <p:attrName>style.visibility</p:attrName>
                                        </p:attrNameLst>
                                      </p:cBhvr>
                                      <p:to>
                                        <p:strVal val="visible"/>
                                      </p:to>
                                    </p:set>
                                    <p:animEffect transition="in" filter="fade">
                                      <p:cBhvr>
                                        <p:cTn id="46" dur="500"/>
                                        <p:tgtEl>
                                          <p:spTgt spid="41"/>
                                        </p:tgtEl>
                                      </p:cBhvr>
                                    </p:animEffect>
                                  </p:childTnLst>
                                </p:cTn>
                              </p:par>
                              <p:par>
                                <p:cTn id="47" presetID="10" presetClass="entr" presetSubtype="0" fill="remove" grpId="0" nodeType="with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par>
                                <p:cTn id="50" presetID="10" presetClass="entr" presetSubtype="0" fill="remove" grpId="0" nodeType="withEffect">
                                  <p:stCondLst>
                                    <p:cond delay="270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par>
                                <p:cTn id="53" presetID="10" presetClass="entr" presetSubtype="0" fill="remove" grpId="0" nodeType="withEffect">
                                  <p:stCondLst>
                                    <p:cond delay="220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remove" grpId="0" nodeType="withEffect">
                                  <p:stCondLst>
                                    <p:cond delay="200"/>
                                  </p:stCondLst>
                                  <p:childTnLst>
                                    <p:set>
                                      <p:cBhvr>
                                        <p:cTn id="57" dur="1" fill="hold">
                                          <p:stCondLst>
                                            <p:cond delay="0"/>
                                          </p:stCondLst>
                                        </p:cTn>
                                        <p:tgtEl>
                                          <p:spTgt spid="45"/>
                                        </p:tgtEl>
                                        <p:attrNameLst>
                                          <p:attrName>style.visibility</p:attrName>
                                        </p:attrNameLst>
                                      </p:cBhvr>
                                      <p:to>
                                        <p:strVal val="visible"/>
                                      </p:to>
                                    </p:set>
                                    <p:animEffect transition="in" filter="fade">
                                      <p:cBhvr>
                                        <p:cTn id="58" dur="500"/>
                                        <p:tgtEl>
                                          <p:spTgt spid="45"/>
                                        </p:tgtEl>
                                      </p:cBhvr>
                                    </p:animEffect>
                                  </p:childTnLst>
                                </p:cTn>
                              </p:par>
                              <p:par>
                                <p:cTn id="59" presetID="10" presetClass="entr" presetSubtype="0" fill="remove" grpId="0" nodeType="withEffect">
                                  <p:stCondLst>
                                    <p:cond delay="100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500"/>
                                        <p:tgtEl>
                                          <p:spTgt spid="31"/>
                                        </p:tgtEl>
                                      </p:cBhvr>
                                    </p:animEffect>
                                  </p:childTnLst>
                                </p:cTn>
                              </p:par>
                              <p:par>
                                <p:cTn id="62" presetID="10" presetClass="entr" presetSubtype="0" fill="remove" grpId="0" nodeType="withEffect">
                                  <p:stCondLst>
                                    <p:cond delay="340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par>
                                <p:cTn id="65" presetID="10" presetClass="entr" presetSubtype="0" fill="remove" grpId="0" nodeType="withEffect">
                                  <p:stCondLst>
                                    <p:cond delay="2700"/>
                                  </p:stCondLst>
                                  <p:childTnLst>
                                    <p:set>
                                      <p:cBhvr>
                                        <p:cTn id="66" dur="1" fill="hold">
                                          <p:stCondLst>
                                            <p:cond delay="0"/>
                                          </p:stCondLst>
                                        </p:cTn>
                                        <p:tgtEl>
                                          <p:spTgt spid="98"/>
                                        </p:tgtEl>
                                        <p:attrNameLst>
                                          <p:attrName>style.visibility</p:attrName>
                                        </p:attrNameLst>
                                      </p:cBhvr>
                                      <p:to>
                                        <p:strVal val="visible"/>
                                      </p:to>
                                    </p:set>
                                    <p:animEffect transition="in" filter="fade">
                                      <p:cBhvr>
                                        <p:cTn id="67" dur="500"/>
                                        <p:tgtEl>
                                          <p:spTgt spid="98"/>
                                        </p:tgtEl>
                                      </p:cBhvr>
                                    </p:animEffect>
                                  </p:childTnLst>
                                </p:cTn>
                              </p:par>
                              <p:par>
                                <p:cTn id="68" presetID="10" presetClass="entr" presetSubtype="0" fill="remove" grpId="0" nodeType="withEffect">
                                  <p:stCondLst>
                                    <p:cond delay="1000"/>
                                  </p:stCondLst>
                                  <p:childTnLst>
                                    <p:set>
                                      <p:cBhvr>
                                        <p:cTn id="69" dur="1" fill="hold">
                                          <p:stCondLst>
                                            <p:cond delay="0"/>
                                          </p:stCondLst>
                                        </p:cTn>
                                        <p:tgtEl>
                                          <p:spTgt spid="38"/>
                                        </p:tgtEl>
                                        <p:attrNameLst>
                                          <p:attrName>style.visibility</p:attrName>
                                        </p:attrNameLst>
                                      </p:cBhvr>
                                      <p:to>
                                        <p:strVal val="visible"/>
                                      </p:to>
                                    </p:set>
                                    <p:animEffect transition="in" filter="fade">
                                      <p:cBhvr>
                                        <p:cTn id="70" dur="500"/>
                                        <p:tgtEl>
                                          <p:spTgt spid="38"/>
                                        </p:tgtEl>
                                      </p:cBhvr>
                                    </p:animEffect>
                                  </p:childTnLst>
                                </p:cTn>
                              </p:par>
                              <p:par>
                                <p:cTn id="71" presetID="10" presetClass="entr" presetSubtype="0" fill="remove" grpId="0" nodeType="withEffect">
                                  <p:stCondLst>
                                    <p:cond delay="1800"/>
                                  </p:stCondLst>
                                  <p:childTnLst>
                                    <p:set>
                                      <p:cBhvr>
                                        <p:cTn id="72" dur="1" fill="hold">
                                          <p:stCondLst>
                                            <p:cond delay="0"/>
                                          </p:stCondLst>
                                        </p:cTn>
                                        <p:tgtEl>
                                          <p:spTgt spid="100"/>
                                        </p:tgtEl>
                                        <p:attrNameLst>
                                          <p:attrName>style.visibility</p:attrName>
                                        </p:attrNameLst>
                                      </p:cBhvr>
                                      <p:to>
                                        <p:strVal val="visible"/>
                                      </p:to>
                                    </p:set>
                                    <p:animEffect transition="in" filter="fade">
                                      <p:cBhvr>
                                        <p:cTn id="73" dur="500"/>
                                        <p:tgtEl>
                                          <p:spTgt spid="100"/>
                                        </p:tgtEl>
                                      </p:cBhvr>
                                    </p:animEffect>
                                  </p:childTnLst>
                                </p:cTn>
                              </p:par>
                              <p:par>
                                <p:cTn id="74" presetID="10" presetClass="entr" presetSubtype="0" fill="remove" grpId="0" nodeType="withEffect">
                                  <p:stCondLst>
                                    <p:cond delay="900"/>
                                  </p:stCondLst>
                                  <p:childTnLst>
                                    <p:set>
                                      <p:cBhvr>
                                        <p:cTn id="75" dur="1" fill="hold">
                                          <p:stCondLst>
                                            <p:cond delay="0"/>
                                          </p:stCondLst>
                                        </p:cTn>
                                        <p:tgtEl>
                                          <p:spTgt spid="65"/>
                                        </p:tgtEl>
                                        <p:attrNameLst>
                                          <p:attrName>style.visibility</p:attrName>
                                        </p:attrNameLst>
                                      </p:cBhvr>
                                      <p:to>
                                        <p:strVal val="visible"/>
                                      </p:to>
                                    </p:set>
                                    <p:animEffect transition="in" filter="fade">
                                      <p:cBhvr>
                                        <p:cTn id="76" dur="500"/>
                                        <p:tgtEl>
                                          <p:spTgt spid="65"/>
                                        </p:tgtEl>
                                      </p:cBhvr>
                                    </p:animEffect>
                                  </p:childTnLst>
                                </p:cTn>
                              </p:par>
                              <p:par>
                                <p:cTn id="77" presetID="10" presetClass="entr" presetSubtype="0" fill="remove" grpId="0" nodeType="withEffect">
                                  <p:stCondLst>
                                    <p:cond delay="800"/>
                                  </p:stCondLst>
                                  <p:childTnLst>
                                    <p:set>
                                      <p:cBhvr>
                                        <p:cTn id="78" dur="1" fill="hold">
                                          <p:stCondLst>
                                            <p:cond delay="0"/>
                                          </p:stCondLst>
                                        </p:cTn>
                                        <p:tgtEl>
                                          <p:spTgt spid="83"/>
                                        </p:tgtEl>
                                        <p:attrNameLst>
                                          <p:attrName>style.visibility</p:attrName>
                                        </p:attrNameLst>
                                      </p:cBhvr>
                                      <p:to>
                                        <p:strVal val="visible"/>
                                      </p:to>
                                    </p:set>
                                    <p:animEffect transition="in" filter="fade">
                                      <p:cBhvr>
                                        <p:cTn id="79" dur="500"/>
                                        <p:tgtEl>
                                          <p:spTgt spid="83"/>
                                        </p:tgtEl>
                                      </p:cBhvr>
                                    </p:animEffect>
                                  </p:childTnLst>
                                </p:cTn>
                              </p:par>
                              <p:par>
                                <p:cTn id="80" presetID="10" presetClass="entr" presetSubtype="0" fill="remove" grpId="0" nodeType="withEffect">
                                  <p:stCondLst>
                                    <p:cond delay="1800"/>
                                  </p:stCondLst>
                                  <p:childTnLst>
                                    <p:set>
                                      <p:cBhvr>
                                        <p:cTn id="81" dur="1" fill="hold">
                                          <p:stCondLst>
                                            <p:cond delay="0"/>
                                          </p:stCondLst>
                                        </p:cTn>
                                        <p:tgtEl>
                                          <p:spTgt spid="101"/>
                                        </p:tgtEl>
                                        <p:attrNameLst>
                                          <p:attrName>style.visibility</p:attrName>
                                        </p:attrNameLst>
                                      </p:cBhvr>
                                      <p:to>
                                        <p:strVal val="visible"/>
                                      </p:to>
                                    </p:set>
                                    <p:animEffect transition="in" filter="fade">
                                      <p:cBhvr>
                                        <p:cTn id="82" dur="500"/>
                                        <p:tgtEl>
                                          <p:spTgt spid="101"/>
                                        </p:tgtEl>
                                      </p:cBhvr>
                                    </p:animEffect>
                                  </p:childTnLst>
                                </p:cTn>
                              </p:par>
                              <p:par>
                                <p:cTn id="83" presetID="10" presetClass="entr" presetSubtype="0" fill="remove" grpId="0" nodeType="withEffect">
                                  <p:stCondLst>
                                    <p:cond delay="2400"/>
                                  </p:stCondLst>
                                  <p:childTnLst>
                                    <p:set>
                                      <p:cBhvr>
                                        <p:cTn id="84" dur="1" fill="hold">
                                          <p:stCondLst>
                                            <p:cond delay="0"/>
                                          </p:stCondLst>
                                        </p:cTn>
                                        <p:tgtEl>
                                          <p:spTgt spid="68"/>
                                        </p:tgtEl>
                                        <p:attrNameLst>
                                          <p:attrName>style.visibility</p:attrName>
                                        </p:attrNameLst>
                                      </p:cBhvr>
                                      <p:to>
                                        <p:strVal val="visible"/>
                                      </p:to>
                                    </p:set>
                                    <p:animEffect transition="in" filter="fade">
                                      <p:cBhvr>
                                        <p:cTn id="85" dur="500"/>
                                        <p:tgtEl>
                                          <p:spTgt spid="68"/>
                                        </p:tgtEl>
                                      </p:cBhvr>
                                    </p:animEffect>
                                  </p:childTnLst>
                                </p:cTn>
                              </p:par>
                              <p:par>
                                <p:cTn id="86" presetID="10" presetClass="entr" presetSubtype="0" fill="remove" grpId="0" nodeType="withEffect">
                                  <p:stCondLst>
                                    <p:cond delay="1100"/>
                                  </p:stCondLst>
                                  <p:childTnLst>
                                    <p:set>
                                      <p:cBhvr>
                                        <p:cTn id="87" dur="1" fill="hold">
                                          <p:stCondLst>
                                            <p:cond delay="0"/>
                                          </p:stCondLst>
                                        </p:cTn>
                                        <p:tgtEl>
                                          <p:spTgt spid="80"/>
                                        </p:tgtEl>
                                        <p:attrNameLst>
                                          <p:attrName>style.visibility</p:attrName>
                                        </p:attrNameLst>
                                      </p:cBhvr>
                                      <p:to>
                                        <p:strVal val="visible"/>
                                      </p:to>
                                    </p:set>
                                    <p:animEffect transition="in" filter="fade">
                                      <p:cBhvr>
                                        <p:cTn id="88" dur="500"/>
                                        <p:tgtEl>
                                          <p:spTgt spid="80"/>
                                        </p:tgtEl>
                                      </p:cBhvr>
                                    </p:animEffect>
                                  </p:childTnLst>
                                </p:cTn>
                              </p:par>
                              <p:par>
                                <p:cTn id="89" presetID="10" presetClass="entr" presetSubtype="0" fill="remove" grpId="0" nodeType="withEffect">
                                  <p:stCondLst>
                                    <p:cond delay="0"/>
                                  </p:stCondLst>
                                  <p:childTnLst>
                                    <p:set>
                                      <p:cBhvr>
                                        <p:cTn id="90" dur="1" fill="hold">
                                          <p:stCondLst>
                                            <p:cond delay="0"/>
                                          </p:stCondLst>
                                        </p:cTn>
                                        <p:tgtEl>
                                          <p:spTgt spid="78"/>
                                        </p:tgtEl>
                                        <p:attrNameLst>
                                          <p:attrName>style.visibility</p:attrName>
                                        </p:attrNameLst>
                                      </p:cBhvr>
                                      <p:to>
                                        <p:strVal val="visible"/>
                                      </p:to>
                                    </p:set>
                                    <p:animEffect transition="in" filter="fade">
                                      <p:cBhvr>
                                        <p:cTn id="91" dur="500"/>
                                        <p:tgtEl>
                                          <p:spTgt spid="78"/>
                                        </p:tgtEl>
                                      </p:cBhvr>
                                    </p:animEffect>
                                  </p:childTnLst>
                                </p:cTn>
                              </p:par>
                              <p:par>
                                <p:cTn id="92" presetID="10" presetClass="entr" presetSubtype="0" fill="remove" grpId="0" nodeType="withEffect">
                                  <p:stCondLst>
                                    <p:cond delay="0"/>
                                  </p:stCondLst>
                                  <p:childTnLst>
                                    <p:set>
                                      <p:cBhvr>
                                        <p:cTn id="93" dur="1" fill="hold">
                                          <p:stCondLst>
                                            <p:cond delay="0"/>
                                          </p:stCondLst>
                                        </p:cTn>
                                        <p:tgtEl>
                                          <p:spTgt spid="77"/>
                                        </p:tgtEl>
                                        <p:attrNameLst>
                                          <p:attrName>style.visibility</p:attrName>
                                        </p:attrNameLst>
                                      </p:cBhvr>
                                      <p:to>
                                        <p:strVal val="visible"/>
                                      </p:to>
                                    </p:set>
                                    <p:animEffect transition="in" filter="fade">
                                      <p:cBhvr>
                                        <p:cTn id="94" dur="500"/>
                                        <p:tgtEl>
                                          <p:spTgt spid="77"/>
                                        </p:tgtEl>
                                      </p:cBhvr>
                                    </p:animEffect>
                                  </p:childTnLst>
                                </p:cTn>
                              </p:par>
                              <p:par>
                                <p:cTn id="95" presetID="10" presetClass="entr" presetSubtype="0" fill="remove" grpId="0" nodeType="withEffect">
                                  <p:stCondLst>
                                    <p:cond delay="1800"/>
                                  </p:stCondLst>
                                  <p:childTnLst>
                                    <p:set>
                                      <p:cBhvr>
                                        <p:cTn id="96" dur="1" fill="hold">
                                          <p:stCondLst>
                                            <p:cond delay="0"/>
                                          </p:stCondLst>
                                        </p:cTn>
                                        <p:tgtEl>
                                          <p:spTgt spid="88"/>
                                        </p:tgtEl>
                                        <p:attrNameLst>
                                          <p:attrName>style.visibility</p:attrName>
                                        </p:attrNameLst>
                                      </p:cBhvr>
                                      <p:to>
                                        <p:strVal val="visible"/>
                                      </p:to>
                                    </p:set>
                                    <p:animEffect transition="in" filter="fade">
                                      <p:cBhvr>
                                        <p:cTn id="97" dur="500"/>
                                        <p:tgtEl>
                                          <p:spTgt spid="88"/>
                                        </p:tgtEl>
                                      </p:cBhvr>
                                    </p:animEffect>
                                  </p:childTnLst>
                                </p:cTn>
                              </p:par>
                              <p:par>
                                <p:cTn id="98" presetID="10" presetClass="entr" presetSubtype="0" fill="remove" grpId="0" nodeType="withEffect">
                                  <p:stCondLst>
                                    <p:cond delay="1000"/>
                                  </p:stCondLst>
                                  <p:childTnLst>
                                    <p:set>
                                      <p:cBhvr>
                                        <p:cTn id="99" dur="1" fill="hold">
                                          <p:stCondLst>
                                            <p:cond delay="0"/>
                                          </p:stCondLst>
                                        </p:cTn>
                                        <p:tgtEl>
                                          <p:spTgt spid="103"/>
                                        </p:tgtEl>
                                        <p:attrNameLst>
                                          <p:attrName>style.visibility</p:attrName>
                                        </p:attrNameLst>
                                      </p:cBhvr>
                                      <p:to>
                                        <p:strVal val="visible"/>
                                      </p:to>
                                    </p:set>
                                    <p:animEffect transition="in" filter="fade">
                                      <p:cBhvr>
                                        <p:cTn id="100" dur="500"/>
                                        <p:tgtEl>
                                          <p:spTgt spid="103"/>
                                        </p:tgtEl>
                                      </p:cBhvr>
                                    </p:animEffect>
                                  </p:childTnLst>
                                </p:cTn>
                              </p:par>
                              <p:par>
                                <p:cTn id="101" presetID="10" presetClass="entr" presetSubtype="0" fill="remove" grpId="0" nodeType="withEffect">
                                  <p:stCondLst>
                                    <p:cond delay="200"/>
                                  </p:stCondLst>
                                  <p:childTnLst>
                                    <p:set>
                                      <p:cBhvr>
                                        <p:cTn id="102" dur="1" fill="hold">
                                          <p:stCondLst>
                                            <p:cond delay="0"/>
                                          </p:stCondLst>
                                        </p:cTn>
                                        <p:tgtEl>
                                          <p:spTgt spid="104"/>
                                        </p:tgtEl>
                                        <p:attrNameLst>
                                          <p:attrName>style.visibility</p:attrName>
                                        </p:attrNameLst>
                                      </p:cBhvr>
                                      <p:to>
                                        <p:strVal val="visible"/>
                                      </p:to>
                                    </p:set>
                                    <p:animEffect transition="in" filter="fade">
                                      <p:cBhvr>
                                        <p:cTn id="103" dur="500"/>
                                        <p:tgtEl>
                                          <p:spTgt spid="104"/>
                                        </p:tgtEl>
                                      </p:cBhvr>
                                    </p:animEffect>
                                  </p:childTnLst>
                                </p:cTn>
                              </p:par>
                              <p:par>
                                <p:cTn id="104" presetID="10" presetClass="entr" presetSubtype="0" fill="remove" grpId="0" nodeType="withEffect">
                                  <p:stCondLst>
                                    <p:cond delay="2500"/>
                                  </p:stCondLst>
                                  <p:childTnLst>
                                    <p:set>
                                      <p:cBhvr>
                                        <p:cTn id="105" dur="1" fill="hold">
                                          <p:stCondLst>
                                            <p:cond delay="0"/>
                                          </p:stCondLst>
                                        </p:cTn>
                                        <p:tgtEl>
                                          <p:spTgt spid="48"/>
                                        </p:tgtEl>
                                        <p:attrNameLst>
                                          <p:attrName>style.visibility</p:attrName>
                                        </p:attrNameLst>
                                      </p:cBhvr>
                                      <p:to>
                                        <p:strVal val="visible"/>
                                      </p:to>
                                    </p:set>
                                    <p:animEffect transition="in" filter="fade">
                                      <p:cBhvr>
                                        <p:cTn id="106" dur="500"/>
                                        <p:tgtEl>
                                          <p:spTgt spid="48"/>
                                        </p:tgtEl>
                                      </p:cBhvr>
                                    </p:animEffect>
                                  </p:childTnLst>
                                </p:cTn>
                              </p:par>
                              <p:par>
                                <p:cTn id="107" presetID="10" presetClass="entr" presetSubtype="0" fill="remove" grpId="0" nodeType="withEffect">
                                  <p:stCondLst>
                                    <p:cond delay="0"/>
                                  </p:stCondLst>
                                  <p:childTnLst>
                                    <p:set>
                                      <p:cBhvr>
                                        <p:cTn id="108" dur="1" fill="hold">
                                          <p:stCondLst>
                                            <p:cond delay="0"/>
                                          </p:stCondLst>
                                        </p:cTn>
                                        <p:tgtEl>
                                          <p:spTgt spid="105"/>
                                        </p:tgtEl>
                                        <p:attrNameLst>
                                          <p:attrName>style.visibility</p:attrName>
                                        </p:attrNameLst>
                                      </p:cBhvr>
                                      <p:to>
                                        <p:strVal val="visible"/>
                                      </p:to>
                                    </p:set>
                                    <p:animEffect transition="in" filter="fade">
                                      <p:cBhvr>
                                        <p:cTn id="109" dur="500"/>
                                        <p:tgtEl>
                                          <p:spTgt spid="105"/>
                                        </p:tgtEl>
                                      </p:cBhvr>
                                    </p:animEffect>
                                  </p:childTnLst>
                                </p:cTn>
                              </p:par>
                              <p:par>
                                <p:cTn id="110" presetID="10" presetClass="entr" presetSubtype="0" fill="remove" grpId="0" nodeType="withEffect">
                                  <p:stCondLst>
                                    <p:cond delay="900"/>
                                  </p:stCondLst>
                                  <p:childTnLst>
                                    <p:set>
                                      <p:cBhvr>
                                        <p:cTn id="111" dur="1" fill="hold">
                                          <p:stCondLst>
                                            <p:cond delay="0"/>
                                          </p:stCondLst>
                                        </p:cTn>
                                        <p:tgtEl>
                                          <p:spTgt spid="107"/>
                                        </p:tgtEl>
                                        <p:attrNameLst>
                                          <p:attrName>style.visibility</p:attrName>
                                        </p:attrNameLst>
                                      </p:cBhvr>
                                      <p:to>
                                        <p:strVal val="visible"/>
                                      </p:to>
                                    </p:set>
                                    <p:animEffect transition="in" filter="fade">
                                      <p:cBhvr>
                                        <p:cTn id="112" dur="500"/>
                                        <p:tgtEl>
                                          <p:spTgt spid="107"/>
                                        </p:tgtEl>
                                      </p:cBhvr>
                                    </p:animEffect>
                                  </p:childTnLst>
                                </p:cTn>
                              </p:par>
                              <p:par>
                                <p:cTn id="113" presetID="10" presetClass="entr" presetSubtype="0" fill="hold" nodeType="withEffect">
                                  <p:stCondLst>
                                    <p:cond delay="3150"/>
                                  </p:stCondLst>
                                  <p:childTnLst>
                                    <p:set>
                                      <p:cBhvr>
                                        <p:cTn id="114" dur="1" fill="hold">
                                          <p:stCondLst>
                                            <p:cond delay="0"/>
                                          </p:stCondLst>
                                        </p:cTn>
                                        <p:tgtEl>
                                          <p:spTgt spid="7"/>
                                        </p:tgtEl>
                                        <p:attrNameLst>
                                          <p:attrName>style.visibility</p:attrName>
                                        </p:attrNameLst>
                                      </p:cBhvr>
                                      <p:to>
                                        <p:strVal val="visible"/>
                                      </p:to>
                                    </p:set>
                                    <p:animEffect transition="in" filter="fade">
                                      <p:cBhvr>
                                        <p:cTn id="115" dur="750"/>
                                        <p:tgtEl>
                                          <p:spTgt spid="7"/>
                                        </p:tgtEl>
                                      </p:cBhvr>
                                    </p:animEffect>
                                  </p:childTnLst>
                                </p:cTn>
                              </p:par>
                              <p:par>
                                <p:cTn id="116" presetID="10" presetClass="entr" presetSubtype="0" fill="hold" grpId="0" nodeType="withEffect">
                                  <p:stCondLst>
                                    <p:cond delay="750"/>
                                  </p:stCondLst>
                                  <p:childTnLst>
                                    <p:set>
                                      <p:cBhvr>
                                        <p:cTn id="117" dur="1" fill="hold">
                                          <p:stCondLst>
                                            <p:cond delay="0"/>
                                          </p:stCondLst>
                                        </p:cTn>
                                        <p:tgtEl>
                                          <p:spTgt spid="3"/>
                                        </p:tgtEl>
                                        <p:attrNameLst>
                                          <p:attrName>style.visibility</p:attrName>
                                        </p:attrNameLst>
                                      </p:cBhvr>
                                      <p:to>
                                        <p:strVal val="visible"/>
                                      </p:to>
                                    </p:set>
                                    <p:animEffect transition="in" filter="fade">
                                      <p:cBhvr>
                                        <p:cTn id="118" dur="750"/>
                                        <p:tgtEl>
                                          <p:spTgt spid="3"/>
                                        </p:tgtEl>
                                      </p:cBhvr>
                                    </p:animEffect>
                                  </p:childTnLst>
                                </p:cTn>
                              </p:par>
                              <p:par>
                                <p:cTn id="119" presetID="10" presetClass="entr" presetSubtype="0" fill="hold" grpId="0" nodeType="withEffect">
                                  <p:stCondLst>
                                    <p:cond delay="750"/>
                                  </p:stCondLst>
                                  <p:childTnLst>
                                    <p:set>
                                      <p:cBhvr>
                                        <p:cTn id="120" dur="1" fill="hold">
                                          <p:stCondLst>
                                            <p:cond delay="0"/>
                                          </p:stCondLst>
                                        </p:cTn>
                                        <p:tgtEl>
                                          <p:spTgt spid="61"/>
                                        </p:tgtEl>
                                        <p:attrNameLst>
                                          <p:attrName>style.visibility</p:attrName>
                                        </p:attrNameLst>
                                      </p:cBhvr>
                                      <p:to>
                                        <p:strVal val="visible"/>
                                      </p:to>
                                    </p:set>
                                    <p:animEffect transition="in" filter="fade">
                                      <p:cBhvr>
                                        <p:cTn id="121" dur="75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P spid="15" grpId="0" animBg="1"/>
      <p:bldP spid="16" grpId="0" animBg="1"/>
      <p:bldP spid="18" grpId="0" animBg="1"/>
      <p:bldP spid="24" grpId="0" animBg="1"/>
      <p:bldP spid="30" grpId="0" animBg="1"/>
      <p:bldP spid="31" grpId="0" animBg="1"/>
      <p:bldP spid="32" grpId="0" animBg="1"/>
      <p:bldP spid="34" grpId="0" animBg="1"/>
      <p:bldP spid="35" grpId="0" animBg="1"/>
      <p:bldP spid="38" grpId="0" animBg="1"/>
      <p:bldP spid="41" grpId="0" animBg="1"/>
      <p:bldP spid="45" grpId="0" animBg="1"/>
      <p:bldP spid="48" grpId="0" animBg="1"/>
      <p:bldP spid="57" grpId="0" animBg="1"/>
      <p:bldP spid="65" grpId="0" animBg="1"/>
      <p:bldP spid="68" grpId="0" animBg="1"/>
      <p:bldP spid="70" grpId="0" animBg="1"/>
      <p:bldP spid="71" grpId="0" animBg="1"/>
      <p:bldP spid="73" grpId="0" animBg="1"/>
      <p:bldP spid="77" grpId="0" animBg="1"/>
      <p:bldP spid="78" grpId="0" animBg="1"/>
      <p:bldP spid="80" grpId="0" animBg="1"/>
      <p:bldP spid="83" grpId="0" animBg="1"/>
      <p:bldP spid="88" grpId="0" animBg="1"/>
      <p:bldP spid="89" grpId="0" animBg="1"/>
      <p:bldP spid="90" grpId="0" animBg="1"/>
      <p:bldP spid="98" grpId="0" animBg="1"/>
      <p:bldP spid="100" grpId="0" animBg="1"/>
      <p:bldP spid="101" grpId="0" animBg="1"/>
      <p:bldP spid="103" grpId="0" animBg="1"/>
      <p:bldP spid="104" grpId="0" animBg="1"/>
      <p:bldP spid="105" grpId="0" animBg="1"/>
      <p:bldP spid="107" grpId="0" animBg="1"/>
      <p:bldP spid="3" grpId="0"/>
      <p:bldP spid="6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219" name="Rectangle 218">
            <a:extLst>
              <a:ext uri="{FF2B5EF4-FFF2-40B4-BE49-F238E27FC236}">
                <a16:creationId xmlns:a16="http://schemas.microsoft.com/office/drawing/2014/main" id="{75E58838-525B-BC4F-B4FF-F2047B57D85F}"/>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Procurement planning is key for an effective approach to a myriad </a:t>
            </a:r>
            <a:r>
              <a:rPr lang="en-GB" sz="1100" i="1" dirty="0" err="1">
                <a:latin typeface="Arial" panose="020B0604020202020204" pitchFamily="34" charset="0"/>
                <a:cs typeface="Arial" panose="020B0604020202020204" pitchFamily="34" charset="0"/>
              </a:rPr>
              <a:t>otargets</a:t>
            </a:r>
            <a:r>
              <a:rPr lang="en-GB" sz="1100" i="1" dirty="0">
                <a:latin typeface="Arial" panose="020B0604020202020204" pitchFamily="34" charset="0"/>
                <a:cs typeface="Arial" panose="020B0604020202020204" pitchFamily="34" charset="0"/>
              </a:rPr>
              <a:t> such as: climate action, carbon reduction, infrastructure and asset review.</a:t>
            </a:r>
          </a:p>
        </p:txBody>
      </p:sp>
      <p:grpSp>
        <p:nvGrpSpPr>
          <p:cNvPr id="222" name="Graphic 4">
            <a:extLst>
              <a:ext uri="{FF2B5EF4-FFF2-40B4-BE49-F238E27FC236}">
                <a16:creationId xmlns:a16="http://schemas.microsoft.com/office/drawing/2014/main" id="{EF37F3D1-3210-F245-9A80-53A0CF2F7F74}"/>
              </a:ext>
            </a:extLst>
          </p:cNvPr>
          <p:cNvGrpSpPr/>
          <p:nvPr/>
        </p:nvGrpSpPr>
        <p:grpSpPr>
          <a:xfrm>
            <a:off x="10863377" y="6346952"/>
            <a:ext cx="1067000" cy="288788"/>
            <a:chOff x="4449749" y="2980715"/>
            <a:chExt cx="3286381" cy="889473"/>
          </a:xfrm>
          <a:solidFill>
            <a:srgbClr val="212121"/>
          </a:solidFill>
        </p:grpSpPr>
        <p:sp>
          <p:nvSpPr>
            <p:cNvPr id="223" name="Freeform: Shape 104">
              <a:extLst>
                <a:ext uri="{FF2B5EF4-FFF2-40B4-BE49-F238E27FC236}">
                  <a16:creationId xmlns:a16="http://schemas.microsoft.com/office/drawing/2014/main" id="{E33198D4-77A8-8742-83AD-0B2DAB8FE116}"/>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105">
              <a:extLst>
                <a:ext uri="{FF2B5EF4-FFF2-40B4-BE49-F238E27FC236}">
                  <a16:creationId xmlns:a16="http://schemas.microsoft.com/office/drawing/2014/main" id="{3D84FD27-C7F6-5347-A101-89A8EDA17D21}"/>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106">
              <a:extLst>
                <a:ext uri="{FF2B5EF4-FFF2-40B4-BE49-F238E27FC236}">
                  <a16:creationId xmlns:a16="http://schemas.microsoft.com/office/drawing/2014/main" id="{D0B65A59-1AA4-A94E-AE06-9CB84731D3F8}"/>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107">
              <a:extLst>
                <a:ext uri="{FF2B5EF4-FFF2-40B4-BE49-F238E27FC236}">
                  <a16:creationId xmlns:a16="http://schemas.microsoft.com/office/drawing/2014/main" id="{4A78153A-4F27-964E-9727-C59C52E3C8F8}"/>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108">
              <a:extLst>
                <a:ext uri="{FF2B5EF4-FFF2-40B4-BE49-F238E27FC236}">
                  <a16:creationId xmlns:a16="http://schemas.microsoft.com/office/drawing/2014/main" id="{84662247-19BF-C543-9ED3-01C411B99873}"/>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118">
              <a:extLst>
                <a:ext uri="{FF2B5EF4-FFF2-40B4-BE49-F238E27FC236}">
                  <a16:creationId xmlns:a16="http://schemas.microsoft.com/office/drawing/2014/main" id="{AF1C2771-2EE0-C04D-853C-E7EA9E635C93}"/>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124">
              <a:extLst>
                <a:ext uri="{FF2B5EF4-FFF2-40B4-BE49-F238E27FC236}">
                  <a16:creationId xmlns:a16="http://schemas.microsoft.com/office/drawing/2014/main" id="{0CA9D49C-4172-224D-A416-5441C68E1003}"/>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30" name="Freeform: Shape 117">
            <a:extLst>
              <a:ext uri="{FF2B5EF4-FFF2-40B4-BE49-F238E27FC236}">
                <a16:creationId xmlns:a16="http://schemas.microsoft.com/office/drawing/2014/main" id="{8803CE51-A1AA-0545-9C6D-C8510EA3BD64}"/>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109">
            <a:extLst>
              <a:ext uri="{FF2B5EF4-FFF2-40B4-BE49-F238E27FC236}">
                <a16:creationId xmlns:a16="http://schemas.microsoft.com/office/drawing/2014/main" id="{1BFB00DE-AFC3-114C-95F1-12CE3131F25C}"/>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113">
            <a:extLst>
              <a:ext uri="{FF2B5EF4-FFF2-40B4-BE49-F238E27FC236}">
                <a16:creationId xmlns:a16="http://schemas.microsoft.com/office/drawing/2014/main" id="{641BAD2F-144E-674E-AD64-CEC2D473A1F1}"/>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114">
            <a:extLst>
              <a:ext uri="{FF2B5EF4-FFF2-40B4-BE49-F238E27FC236}">
                <a16:creationId xmlns:a16="http://schemas.microsoft.com/office/drawing/2014/main" id="{4825D665-6AC2-1340-96F4-78E003F02428}"/>
              </a:ext>
            </a:extLst>
          </p:cNvPr>
          <p:cNvSpPr/>
          <p:nvPr/>
        </p:nvSpPr>
        <p:spPr>
          <a:xfrm>
            <a:off x="7720086" y="6301921"/>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34" name="Graphic 4">
            <a:extLst>
              <a:ext uri="{FF2B5EF4-FFF2-40B4-BE49-F238E27FC236}">
                <a16:creationId xmlns:a16="http://schemas.microsoft.com/office/drawing/2014/main" id="{84C8A6D5-FA9B-F041-B10A-6F367A9358EB}"/>
              </a:ext>
            </a:extLst>
          </p:cNvPr>
          <p:cNvGrpSpPr/>
          <p:nvPr/>
        </p:nvGrpSpPr>
        <p:grpSpPr>
          <a:xfrm>
            <a:off x="10866425" y="6350000"/>
            <a:ext cx="1067000" cy="288788"/>
            <a:chOff x="4449749" y="2980715"/>
            <a:chExt cx="3286381" cy="889473"/>
          </a:xfrm>
          <a:solidFill>
            <a:schemeClr val="bg1"/>
          </a:solidFill>
        </p:grpSpPr>
        <p:sp>
          <p:nvSpPr>
            <p:cNvPr id="235" name="Freeform: Shape 330">
              <a:extLst>
                <a:ext uri="{FF2B5EF4-FFF2-40B4-BE49-F238E27FC236}">
                  <a16:creationId xmlns:a16="http://schemas.microsoft.com/office/drawing/2014/main" id="{4D09F1BF-64A0-B047-83C2-CED05AABDAC2}"/>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331">
              <a:extLst>
                <a:ext uri="{FF2B5EF4-FFF2-40B4-BE49-F238E27FC236}">
                  <a16:creationId xmlns:a16="http://schemas.microsoft.com/office/drawing/2014/main" id="{C398A88A-0F58-3D45-88A6-B66D33E71D85}"/>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332">
              <a:extLst>
                <a:ext uri="{FF2B5EF4-FFF2-40B4-BE49-F238E27FC236}">
                  <a16:creationId xmlns:a16="http://schemas.microsoft.com/office/drawing/2014/main" id="{DCE7113A-F07B-6F49-A5F9-F314BC74EBD5}"/>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333">
              <a:extLst>
                <a:ext uri="{FF2B5EF4-FFF2-40B4-BE49-F238E27FC236}">
                  <a16:creationId xmlns:a16="http://schemas.microsoft.com/office/drawing/2014/main" id="{19C109DF-EE69-EE48-8EFE-53DEA915E40E}"/>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334">
              <a:extLst>
                <a:ext uri="{FF2B5EF4-FFF2-40B4-BE49-F238E27FC236}">
                  <a16:creationId xmlns:a16="http://schemas.microsoft.com/office/drawing/2014/main" id="{FCAB9006-364C-694D-A052-80D5C29439AE}"/>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335">
              <a:extLst>
                <a:ext uri="{FF2B5EF4-FFF2-40B4-BE49-F238E27FC236}">
                  <a16:creationId xmlns:a16="http://schemas.microsoft.com/office/drawing/2014/main" id="{9688B78E-2367-B946-9939-11708A991CB5}"/>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336">
              <a:extLst>
                <a:ext uri="{FF2B5EF4-FFF2-40B4-BE49-F238E27FC236}">
                  <a16:creationId xmlns:a16="http://schemas.microsoft.com/office/drawing/2014/main" id="{F10BDD46-4D49-4A4D-A81D-68E5E63E6FD5}"/>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5" name="Picture 14">
            <a:extLst>
              <a:ext uri="{FF2B5EF4-FFF2-40B4-BE49-F238E27FC236}">
                <a16:creationId xmlns:a16="http://schemas.microsoft.com/office/drawing/2014/main" id="{5FDC5B43-40E1-A0FF-DA8B-9E7EC5B8D3F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6634" y="995986"/>
            <a:ext cx="1576198" cy="1468083"/>
          </a:xfrm>
          <a:prstGeom prst="rect">
            <a:avLst/>
          </a:prstGeom>
        </p:spPr>
      </p:pic>
      <p:sp>
        <p:nvSpPr>
          <p:cNvPr id="16" name="Rectangle 15">
            <a:extLst>
              <a:ext uri="{FF2B5EF4-FFF2-40B4-BE49-F238E27FC236}">
                <a16:creationId xmlns:a16="http://schemas.microsoft.com/office/drawing/2014/main" id="{D095719F-0953-4474-B8C2-B1369D7D3C18}"/>
              </a:ext>
            </a:extLst>
          </p:cNvPr>
          <p:cNvSpPr/>
          <p:nvPr/>
        </p:nvSpPr>
        <p:spPr>
          <a:xfrm>
            <a:off x="408612" y="1519680"/>
            <a:ext cx="1122156" cy="249299"/>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Drivers</a:t>
            </a:r>
          </a:p>
        </p:txBody>
      </p:sp>
      <p:sp>
        <p:nvSpPr>
          <p:cNvPr id="14" name="TextBox 13">
            <a:extLst>
              <a:ext uri="{FF2B5EF4-FFF2-40B4-BE49-F238E27FC236}">
                <a16:creationId xmlns:a16="http://schemas.microsoft.com/office/drawing/2014/main" id="{6E6D8BF9-A005-C4D0-9767-556A44A0CB3E}"/>
              </a:ext>
            </a:extLst>
          </p:cNvPr>
          <p:cNvSpPr txBox="1"/>
          <p:nvPr/>
        </p:nvSpPr>
        <p:spPr>
          <a:xfrm>
            <a:off x="1859975" y="1212010"/>
            <a:ext cx="10015391" cy="830997"/>
          </a:xfrm>
          <a:prstGeom prst="rect">
            <a:avLst/>
          </a:prstGeom>
          <a:solidFill>
            <a:schemeClr val="bg1">
              <a:lumMod val="85000"/>
            </a:schemeClr>
          </a:solidFill>
        </p:spPr>
        <p:txBody>
          <a:bodyPr wrap="square">
            <a:spAutoFit/>
          </a:bodyPr>
          <a:lstStyle/>
          <a:p>
            <a:pPr marL="285750" indent="-285750">
              <a:buFont typeface="Arial" panose="020B0604020202020204" pitchFamily="34" charset="0"/>
              <a:buChar char="•"/>
            </a:pPr>
            <a:r>
              <a:rPr lang="en-GB" sz="1600" dirty="0"/>
              <a:t>CPB focus was to </a:t>
            </a:r>
            <a:r>
              <a:rPr lang="en-GB" sz="1600" b="1" dirty="0"/>
              <a:t>foster innovation and sustainability</a:t>
            </a:r>
            <a:r>
              <a:rPr lang="en-GB" sz="1600" dirty="0"/>
              <a:t>, helping to prioritize </a:t>
            </a:r>
            <a:r>
              <a:rPr lang="en-GB" sz="1600" b="1" dirty="0"/>
              <a:t>green and responsible procurement</a:t>
            </a:r>
            <a:r>
              <a:rPr lang="en-GB" sz="1600" dirty="0"/>
              <a:t> while promoting </a:t>
            </a:r>
            <a:r>
              <a:rPr lang="en-GB" sz="1600" b="1" dirty="0"/>
              <a:t>local economic development through innovation.</a:t>
            </a:r>
          </a:p>
          <a:p>
            <a:pPr marL="285750" indent="-285750">
              <a:buFont typeface="Arial" panose="020B0604020202020204" pitchFamily="34" charset="0"/>
              <a:buChar char="•"/>
            </a:pPr>
            <a:r>
              <a:rPr lang="en-GB" sz="1600" b="1" dirty="0"/>
              <a:t>Public Procurement is instrumental for achieving a climate-neutral goal and other strategic goals.</a:t>
            </a:r>
          </a:p>
        </p:txBody>
      </p:sp>
      <p:sp>
        <p:nvSpPr>
          <p:cNvPr id="5" name="Rectangle: Rounded Corners 1">
            <a:extLst>
              <a:ext uri="{FF2B5EF4-FFF2-40B4-BE49-F238E27FC236}">
                <a16:creationId xmlns:a16="http://schemas.microsoft.com/office/drawing/2014/main" id="{1DFA976C-292B-4444-67D5-99C75CD517AE}"/>
              </a:ext>
            </a:extLst>
          </p:cNvPr>
          <p:cNvSpPr/>
          <p:nvPr/>
        </p:nvSpPr>
        <p:spPr>
          <a:xfrm>
            <a:off x="5827452" y="2093593"/>
            <a:ext cx="6047913" cy="4764407"/>
          </a:xfrm>
          <a:prstGeom prst="roundRect">
            <a:avLst>
              <a:gd name="adj" fmla="val 6447"/>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087">
              <a:defRPr/>
            </a:pPr>
            <a:endParaRPr lang="pt-PT" sz="1762">
              <a:solidFill>
                <a:prstClr val="white"/>
              </a:solidFill>
              <a:latin typeface="Calibri" panose="020F0502020204030204"/>
            </a:endParaRPr>
          </a:p>
        </p:txBody>
      </p:sp>
      <p:sp>
        <p:nvSpPr>
          <p:cNvPr id="7" name="object 46">
            <a:extLst>
              <a:ext uri="{FF2B5EF4-FFF2-40B4-BE49-F238E27FC236}">
                <a16:creationId xmlns:a16="http://schemas.microsoft.com/office/drawing/2014/main" id="{D7FE5683-27AD-E97C-027F-F93A79B828EE}"/>
              </a:ext>
            </a:extLst>
          </p:cNvPr>
          <p:cNvSpPr txBox="1"/>
          <p:nvPr/>
        </p:nvSpPr>
        <p:spPr>
          <a:xfrm>
            <a:off x="4956990" y="2570749"/>
            <a:ext cx="507378" cy="177475"/>
          </a:xfrm>
          <a:prstGeom prst="rect">
            <a:avLst/>
          </a:prstGeom>
        </p:spPr>
        <p:txBody>
          <a:bodyPr vert="horz" wrap="square" lIns="0" tIns="12373" rIns="0" bIns="0" rtlCol="0">
            <a:spAutoFit/>
          </a:bodyPr>
          <a:lstStyle/>
          <a:p>
            <a:pPr defTabSz="445450">
              <a:spcBef>
                <a:spcPts val="97"/>
              </a:spcBef>
              <a:defRPr/>
            </a:pPr>
            <a:r>
              <a:rPr lang="pt-PT" sz="1072">
                <a:solidFill>
                  <a:srgbClr val="FFFFFF"/>
                </a:solidFill>
                <a:latin typeface="Arial" panose="020B0604020202020204" pitchFamily="34" charset="0"/>
                <a:cs typeface="Arial" panose="020B0604020202020204" pitchFamily="34" charset="0"/>
              </a:rPr>
              <a:t>39,1</a:t>
            </a:r>
          </a:p>
        </p:txBody>
      </p:sp>
      <p:sp>
        <p:nvSpPr>
          <p:cNvPr id="8" name="TextBox 7">
            <a:extLst>
              <a:ext uri="{FF2B5EF4-FFF2-40B4-BE49-F238E27FC236}">
                <a16:creationId xmlns:a16="http://schemas.microsoft.com/office/drawing/2014/main" id="{1052A434-83C2-EE68-9CD0-E1AFD1896362}"/>
              </a:ext>
            </a:extLst>
          </p:cNvPr>
          <p:cNvSpPr txBox="1"/>
          <p:nvPr/>
        </p:nvSpPr>
        <p:spPr>
          <a:xfrm>
            <a:off x="6583574" y="3373472"/>
            <a:ext cx="229856" cy="179918"/>
          </a:xfrm>
          <a:prstGeom prst="rect">
            <a:avLst/>
          </a:prstGeom>
          <a:noFill/>
        </p:spPr>
        <p:txBody>
          <a:bodyPr wrap="square" lIns="0" tIns="0" rIns="0" bIns="0" rtlCol="0">
            <a:spAutoFit/>
          </a:bodyPr>
          <a:lstStyle/>
          <a:p>
            <a:pPr algn="ctr"/>
            <a:r>
              <a:rPr lang="en-GB" sz="1169">
                <a:solidFill>
                  <a:schemeClr val="bg1"/>
                </a:solidFill>
              </a:rPr>
              <a:t>1</a:t>
            </a:r>
          </a:p>
        </p:txBody>
      </p:sp>
      <p:sp>
        <p:nvSpPr>
          <p:cNvPr id="9" name="TextBox 8">
            <a:extLst>
              <a:ext uri="{FF2B5EF4-FFF2-40B4-BE49-F238E27FC236}">
                <a16:creationId xmlns:a16="http://schemas.microsoft.com/office/drawing/2014/main" id="{7E4498D5-F443-92D0-CE57-9190EC76C714}"/>
              </a:ext>
            </a:extLst>
          </p:cNvPr>
          <p:cNvSpPr txBox="1"/>
          <p:nvPr/>
        </p:nvSpPr>
        <p:spPr>
          <a:xfrm>
            <a:off x="1434995" y="5393740"/>
            <a:ext cx="229856" cy="179918"/>
          </a:xfrm>
          <a:prstGeom prst="rect">
            <a:avLst/>
          </a:prstGeom>
          <a:noFill/>
        </p:spPr>
        <p:txBody>
          <a:bodyPr wrap="square" lIns="0" tIns="0" rIns="0" bIns="0" rtlCol="0">
            <a:spAutoFit/>
          </a:bodyPr>
          <a:lstStyle/>
          <a:p>
            <a:pPr algn="ctr"/>
            <a:r>
              <a:rPr lang="en-GB" sz="1169">
                <a:solidFill>
                  <a:schemeClr val="bg1"/>
                </a:solidFill>
              </a:rPr>
              <a:t>1</a:t>
            </a:r>
          </a:p>
        </p:txBody>
      </p:sp>
      <p:sp>
        <p:nvSpPr>
          <p:cNvPr id="13" name="TextBox 12">
            <a:extLst>
              <a:ext uri="{FF2B5EF4-FFF2-40B4-BE49-F238E27FC236}">
                <a16:creationId xmlns:a16="http://schemas.microsoft.com/office/drawing/2014/main" id="{BEFABBE6-5B9F-C11A-03C7-FC7EC67560C0}"/>
              </a:ext>
            </a:extLst>
          </p:cNvPr>
          <p:cNvSpPr txBox="1"/>
          <p:nvPr/>
        </p:nvSpPr>
        <p:spPr>
          <a:xfrm>
            <a:off x="2378121" y="4548931"/>
            <a:ext cx="229856" cy="179918"/>
          </a:xfrm>
          <a:prstGeom prst="rect">
            <a:avLst/>
          </a:prstGeom>
          <a:noFill/>
        </p:spPr>
        <p:txBody>
          <a:bodyPr wrap="square" lIns="0" tIns="0" rIns="0" bIns="0" rtlCol="0">
            <a:spAutoFit/>
          </a:bodyPr>
          <a:lstStyle/>
          <a:p>
            <a:pPr algn="ctr"/>
            <a:r>
              <a:rPr lang="en-GB" sz="1169">
                <a:solidFill>
                  <a:schemeClr val="bg1"/>
                </a:solidFill>
              </a:rPr>
              <a:t>1</a:t>
            </a:r>
          </a:p>
        </p:txBody>
      </p:sp>
      <p:sp>
        <p:nvSpPr>
          <p:cNvPr id="21" name="Rectangle: Rounded Corners 1">
            <a:extLst>
              <a:ext uri="{FF2B5EF4-FFF2-40B4-BE49-F238E27FC236}">
                <a16:creationId xmlns:a16="http://schemas.microsoft.com/office/drawing/2014/main" id="{7D555E39-C306-38D0-7E38-644F5244ECB5}"/>
              </a:ext>
            </a:extLst>
          </p:cNvPr>
          <p:cNvSpPr/>
          <p:nvPr/>
        </p:nvSpPr>
        <p:spPr>
          <a:xfrm>
            <a:off x="-10173" y="2093593"/>
            <a:ext cx="5725844" cy="4764407"/>
          </a:xfrm>
          <a:prstGeom prst="roundRect">
            <a:avLst>
              <a:gd name="adj" fmla="val 6447"/>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5087">
              <a:defRPr/>
            </a:pPr>
            <a:endParaRPr lang="pt-PT" sz="1762">
              <a:solidFill>
                <a:prstClr val="white"/>
              </a:solidFill>
              <a:latin typeface="Calibri" panose="020F0502020204030204"/>
            </a:endParaRPr>
          </a:p>
        </p:txBody>
      </p:sp>
      <p:pic>
        <p:nvPicPr>
          <p:cNvPr id="22" name="Picture 2" descr="Plano Nacional Energia e Clima 2030 aprovado em Conselho de Ministros - O  Instalador - edifícios - energia - ambiente">
            <a:extLst>
              <a:ext uri="{FF2B5EF4-FFF2-40B4-BE49-F238E27FC236}">
                <a16:creationId xmlns:a16="http://schemas.microsoft.com/office/drawing/2014/main" id="{EBEF3E85-342B-AF91-80D6-C16DF15999D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40395" y="3149581"/>
            <a:ext cx="1264734" cy="66454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descr="Graphical user interface, application&#10;&#10;Description automatically generated">
            <a:extLst>
              <a:ext uri="{FF2B5EF4-FFF2-40B4-BE49-F238E27FC236}">
                <a16:creationId xmlns:a16="http://schemas.microsoft.com/office/drawing/2014/main" id="{807EF63F-6E87-35EE-FB04-ADCBE84ECB0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9133" y="2188165"/>
            <a:ext cx="3839324" cy="1962354"/>
          </a:xfrm>
          <a:prstGeom prst="rect">
            <a:avLst/>
          </a:prstGeom>
        </p:spPr>
      </p:pic>
      <p:pic>
        <p:nvPicPr>
          <p:cNvPr id="24" name="Picture 8">
            <a:extLst>
              <a:ext uri="{FF2B5EF4-FFF2-40B4-BE49-F238E27FC236}">
                <a16:creationId xmlns:a16="http://schemas.microsoft.com/office/drawing/2014/main" id="{2D298D59-8E80-4F25-19FA-81900273138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177162" y="4007215"/>
            <a:ext cx="1428859" cy="664548"/>
          </a:xfrm>
          <a:prstGeom prst="rect">
            <a:avLst/>
          </a:prstGeom>
        </p:spPr>
      </p:pic>
      <p:pic>
        <p:nvPicPr>
          <p:cNvPr id="25" name="Picture 2" descr="https://eur-lex.europa.eu/resource.html?uri=comnat:COM_2019_0640_FIN.POR.xhtml.COM_2019_0640_FIN_POR_36002.jpg">
            <a:extLst>
              <a:ext uri="{FF2B5EF4-FFF2-40B4-BE49-F238E27FC236}">
                <a16:creationId xmlns:a16="http://schemas.microsoft.com/office/drawing/2014/main" id="{B23E901C-11AB-EAEA-2F26-6F23AF58EDF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279133" y="4815716"/>
            <a:ext cx="3158863" cy="193942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Lançamento do Pacto Ecológico Europeu">
            <a:extLst>
              <a:ext uri="{FF2B5EF4-FFF2-40B4-BE49-F238E27FC236}">
                <a16:creationId xmlns:a16="http://schemas.microsoft.com/office/drawing/2014/main" id="{8132E31A-5053-C734-471D-43E9C153FD1A}"/>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791426" y="4300207"/>
            <a:ext cx="2117273" cy="461007"/>
          </a:xfrm>
          <a:prstGeom prst="rect">
            <a:avLst/>
          </a:prstGeom>
          <a:noFill/>
          <a:extLst>
            <a:ext uri="{909E8E84-426E-40DD-AFC4-6F175D3DCCD1}">
              <a14:hiddenFill xmlns:a14="http://schemas.microsoft.com/office/drawing/2010/main">
                <a:solidFill>
                  <a:srgbClr val="FFFFFF"/>
                </a:solidFill>
              </a14:hiddenFill>
            </a:ext>
          </a:extLst>
        </p:spPr>
      </p:pic>
      <p:pic>
        <p:nvPicPr>
          <p:cNvPr id="27" name="Imagem 60">
            <a:extLst>
              <a:ext uri="{FF2B5EF4-FFF2-40B4-BE49-F238E27FC236}">
                <a16:creationId xmlns:a16="http://schemas.microsoft.com/office/drawing/2014/main" id="{30305E1E-2D5A-5FA6-2691-AE9DFC469EE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081068" y="2408556"/>
            <a:ext cx="2077027" cy="1168328"/>
          </a:xfrm>
          <a:prstGeom prst="rect">
            <a:avLst/>
          </a:prstGeom>
        </p:spPr>
      </p:pic>
      <p:sp>
        <p:nvSpPr>
          <p:cNvPr id="28" name="TextBox 17">
            <a:extLst>
              <a:ext uri="{FF2B5EF4-FFF2-40B4-BE49-F238E27FC236}">
                <a16:creationId xmlns:a16="http://schemas.microsoft.com/office/drawing/2014/main" id="{685C047C-50B3-B2AE-8667-2E5203F4D5A4}"/>
              </a:ext>
            </a:extLst>
          </p:cNvPr>
          <p:cNvSpPr txBox="1"/>
          <p:nvPr/>
        </p:nvSpPr>
        <p:spPr>
          <a:xfrm>
            <a:off x="3495381" y="5879782"/>
            <a:ext cx="2138214" cy="877100"/>
          </a:xfrm>
          <a:prstGeom prst="rect">
            <a:avLst/>
          </a:prstGeom>
          <a:noFill/>
        </p:spPr>
        <p:txBody>
          <a:bodyPr wrap="square" lIns="89089" tIns="44545" rIns="89089" bIns="44545" rtlCol="0" anchor="t">
            <a:spAutoFit/>
          </a:bodyPr>
          <a:lstStyle/>
          <a:p>
            <a:r>
              <a:rPr lang="pt-PT" sz="1023" dirty="0" err="1">
                <a:solidFill>
                  <a:schemeClr val="bg1">
                    <a:lumMod val="50000"/>
                  </a:schemeClr>
                </a:solidFill>
                <a:latin typeface="Helvetica LT 33 Thin Extended"/>
                <a:cs typeface="Helvetica LT 33 Thin Extended"/>
              </a:rPr>
              <a:t>Other</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National</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Strategies</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and</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Plans</a:t>
            </a:r>
            <a:endParaRPr lang="pt-PT" sz="1023" dirty="0">
              <a:solidFill>
                <a:schemeClr val="bg1">
                  <a:lumMod val="50000"/>
                </a:schemeClr>
              </a:solidFill>
              <a:latin typeface="Helvetica LT 33 Thin Extended"/>
              <a:cs typeface="Helvetica LT 33 Thin Extended"/>
            </a:endParaRPr>
          </a:p>
          <a:p>
            <a:r>
              <a:rPr lang="pt-PT" sz="1023" dirty="0" err="1">
                <a:solidFill>
                  <a:schemeClr val="bg1">
                    <a:lumMod val="50000"/>
                  </a:schemeClr>
                </a:solidFill>
                <a:latin typeface="Helvetica LT 33 Thin Extended"/>
                <a:cs typeface="Helvetica LT 33 Thin Extended"/>
              </a:rPr>
              <a:t>National</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Legislation</a:t>
            </a:r>
            <a:endParaRPr lang="pt-PT" sz="1023" dirty="0">
              <a:solidFill>
                <a:schemeClr val="bg1">
                  <a:lumMod val="50000"/>
                </a:schemeClr>
              </a:solidFill>
              <a:latin typeface="Helvetica LT 33 Thin Extended"/>
              <a:cs typeface="Helvetica LT 33 Thin Extended"/>
            </a:endParaRPr>
          </a:p>
          <a:p>
            <a:r>
              <a:rPr lang="pt-PT" sz="1023" dirty="0" err="1">
                <a:solidFill>
                  <a:schemeClr val="bg1">
                    <a:lumMod val="50000"/>
                  </a:schemeClr>
                </a:solidFill>
                <a:latin typeface="Helvetica LT 33 Thin Extended"/>
                <a:cs typeface="Helvetica LT 33 Thin Extended"/>
              </a:rPr>
              <a:t>City</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Government</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Program</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and</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Lisbon</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Municipaliy</a:t>
            </a:r>
            <a:r>
              <a:rPr lang="pt-PT" sz="1023" dirty="0">
                <a:solidFill>
                  <a:schemeClr val="bg1">
                    <a:lumMod val="50000"/>
                  </a:schemeClr>
                </a:solidFill>
                <a:latin typeface="Helvetica LT 33 Thin Extended"/>
                <a:cs typeface="Helvetica LT 33 Thin Extended"/>
              </a:rPr>
              <a:t> </a:t>
            </a:r>
            <a:r>
              <a:rPr lang="pt-PT" sz="1023" dirty="0" err="1">
                <a:solidFill>
                  <a:schemeClr val="bg1">
                    <a:lumMod val="50000"/>
                  </a:schemeClr>
                </a:solidFill>
                <a:latin typeface="Helvetica LT 33 Thin Extended"/>
                <a:cs typeface="Helvetica LT 33 Thin Extended"/>
              </a:rPr>
              <a:t>Guidelines</a:t>
            </a:r>
            <a:endParaRPr lang="pt-PT" sz="1023" dirty="0">
              <a:solidFill>
                <a:schemeClr val="bg1">
                  <a:lumMod val="50000"/>
                </a:schemeClr>
              </a:solidFill>
              <a:latin typeface="Helvetica LT 33 Thin Extended"/>
              <a:cs typeface="Helvetica LT 33 Thin Extended"/>
            </a:endParaRPr>
          </a:p>
        </p:txBody>
      </p:sp>
      <p:pic>
        <p:nvPicPr>
          <p:cNvPr id="29" name="Picture 2" descr="Pacto Ecológico Europeu tem ações para o setor vidreiro - ABRAVIDRO">
            <a:extLst>
              <a:ext uri="{FF2B5EF4-FFF2-40B4-BE49-F238E27FC236}">
                <a16:creationId xmlns:a16="http://schemas.microsoft.com/office/drawing/2014/main" id="{386C4DA6-3F27-ECF9-3648-35A122A347C0}"/>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552892" y="4841485"/>
            <a:ext cx="1593922" cy="1017291"/>
          </a:xfrm>
          <a:prstGeom prst="rect">
            <a:avLst/>
          </a:prstGeom>
          <a:noFill/>
          <a:extLst>
            <a:ext uri="{909E8E84-426E-40DD-AFC4-6F175D3DCCD1}">
              <a14:hiddenFill xmlns:a14="http://schemas.microsoft.com/office/drawing/2010/main">
                <a:solidFill>
                  <a:srgbClr val="FFFFFF"/>
                </a:solidFill>
              </a14:hiddenFill>
            </a:ext>
          </a:extLst>
        </p:spPr>
      </p:pic>
      <p:sp>
        <p:nvSpPr>
          <p:cNvPr id="30" name="Retângulo 64">
            <a:extLst>
              <a:ext uri="{FF2B5EF4-FFF2-40B4-BE49-F238E27FC236}">
                <a16:creationId xmlns:a16="http://schemas.microsoft.com/office/drawing/2014/main" id="{CB82FCAA-BCE8-8144-D5B5-949D8431BB2F}"/>
              </a:ext>
            </a:extLst>
          </p:cNvPr>
          <p:cNvSpPr/>
          <p:nvPr/>
        </p:nvSpPr>
        <p:spPr>
          <a:xfrm>
            <a:off x="279133" y="2495422"/>
            <a:ext cx="655816" cy="347549"/>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31" name="Retângulo 65">
            <a:extLst>
              <a:ext uri="{FF2B5EF4-FFF2-40B4-BE49-F238E27FC236}">
                <a16:creationId xmlns:a16="http://schemas.microsoft.com/office/drawing/2014/main" id="{EBD70983-B84F-66B8-125D-6884B41F88F9}"/>
              </a:ext>
            </a:extLst>
          </p:cNvPr>
          <p:cNvSpPr/>
          <p:nvPr/>
        </p:nvSpPr>
        <p:spPr>
          <a:xfrm>
            <a:off x="934949" y="2495422"/>
            <a:ext cx="624748" cy="347549"/>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32" name="Retângulo 66">
            <a:extLst>
              <a:ext uri="{FF2B5EF4-FFF2-40B4-BE49-F238E27FC236}">
                <a16:creationId xmlns:a16="http://schemas.microsoft.com/office/drawing/2014/main" id="{A6C9B699-8CBB-24E8-BEFF-C0F3F6013FAA}"/>
              </a:ext>
            </a:extLst>
          </p:cNvPr>
          <p:cNvSpPr/>
          <p:nvPr/>
        </p:nvSpPr>
        <p:spPr>
          <a:xfrm>
            <a:off x="2829526" y="2495422"/>
            <a:ext cx="594940" cy="347549"/>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33" name="Retângulo 67">
            <a:extLst>
              <a:ext uri="{FF2B5EF4-FFF2-40B4-BE49-F238E27FC236}">
                <a16:creationId xmlns:a16="http://schemas.microsoft.com/office/drawing/2014/main" id="{CCB086CD-63B4-61F6-4FC7-60CD5301B122}"/>
              </a:ext>
            </a:extLst>
          </p:cNvPr>
          <p:cNvSpPr/>
          <p:nvPr/>
        </p:nvSpPr>
        <p:spPr>
          <a:xfrm>
            <a:off x="934949" y="3125754"/>
            <a:ext cx="624748" cy="347549"/>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34" name="Retângulo 68">
            <a:extLst>
              <a:ext uri="{FF2B5EF4-FFF2-40B4-BE49-F238E27FC236}">
                <a16:creationId xmlns:a16="http://schemas.microsoft.com/office/drawing/2014/main" id="{00381900-EAC1-2323-F083-7A4184232DE1}"/>
              </a:ext>
            </a:extLst>
          </p:cNvPr>
          <p:cNvSpPr/>
          <p:nvPr/>
        </p:nvSpPr>
        <p:spPr>
          <a:xfrm>
            <a:off x="2174971" y="3119458"/>
            <a:ext cx="624748" cy="347549"/>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35" name="Retângulo 70">
            <a:extLst>
              <a:ext uri="{FF2B5EF4-FFF2-40B4-BE49-F238E27FC236}">
                <a16:creationId xmlns:a16="http://schemas.microsoft.com/office/drawing/2014/main" id="{2AE5FD24-FCD2-0039-7D17-470EBA73B9A1}"/>
              </a:ext>
            </a:extLst>
          </p:cNvPr>
          <p:cNvSpPr/>
          <p:nvPr/>
        </p:nvSpPr>
        <p:spPr>
          <a:xfrm>
            <a:off x="2219149" y="3790202"/>
            <a:ext cx="583846" cy="331342"/>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36" name="Retângulo 71">
            <a:extLst>
              <a:ext uri="{FF2B5EF4-FFF2-40B4-BE49-F238E27FC236}">
                <a16:creationId xmlns:a16="http://schemas.microsoft.com/office/drawing/2014/main" id="{CB6D5A57-8199-102D-7B56-DC7A86EB6F05}"/>
              </a:ext>
            </a:extLst>
          </p:cNvPr>
          <p:cNvSpPr/>
          <p:nvPr/>
        </p:nvSpPr>
        <p:spPr>
          <a:xfrm>
            <a:off x="1580030" y="2272875"/>
            <a:ext cx="577319" cy="570095"/>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37" name="Retângulo 72">
            <a:extLst>
              <a:ext uri="{FF2B5EF4-FFF2-40B4-BE49-F238E27FC236}">
                <a16:creationId xmlns:a16="http://schemas.microsoft.com/office/drawing/2014/main" id="{518E9D22-E6CE-632C-AC22-650E0CE77747}"/>
              </a:ext>
            </a:extLst>
          </p:cNvPr>
          <p:cNvSpPr/>
          <p:nvPr/>
        </p:nvSpPr>
        <p:spPr>
          <a:xfrm>
            <a:off x="2197434" y="2263615"/>
            <a:ext cx="601887" cy="631701"/>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38" name="Retângulo 73">
            <a:extLst>
              <a:ext uri="{FF2B5EF4-FFF2-40B4-BE49-F238E27FC236}">
                <a16:creationId xmlns:a16="http://schemas.microsoft.com/office/drawing/2014/main" id="{97EC7E3C-6EA4-28F3-1772-8F3945101645}"/>
              </a:ext>
            </a:extLst>
          </p:cNvPr>
          <p:cNvSpPr/>
          <p:nvPr/>
        </p:nvSpPr>
        <p:spPr>
          <a:xfrm>
            <a:off x="3473991" y="2272875"/>
            <a:ext cx="583846" cy="570095"/>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39" name="Retângulo 74">
            <a:extLst>
              <a:ext uri="{FF2B5EF4-FFF2-40B4-BE49-F238E27FC236}">
                <a16:creationId xmlns:a16="http://schemas.microsoft.com/office/drawing/2014/main" id="{CDD166CB-5578-6165-ABEE-F1576E5F329C}"/>
              </a:ext>
            </a:extLst>
          </p:cNvPr>
          <p:cNvSpPr/>
          <p:nvPr/>
        </p:nvSpPr>
        <p:spPr>
          <a:xfrm>
            <a:off x="305091" y="2883075"/>
            <a:ext cx="580137" cy="590228"/>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40" name="Retângulo 75">
            <a:extLst>
              <a:ext uri="{FF2B5EF4-FFF2-40B4-BE49-F238E27FC236}">
                <a16:creationId xmlns:a16="http://schemas.microsoft.com/office/drawing/2014/main" id="{D306C828-273D-18ED-75CF-2B99271A2101}"/>
              </a:ext>
            </a:extLst>
          </p:cNvPr>
          <p:cNvSpPr/>
          <p:nvPr/>
        </p:nvSpPr>
        <p:spPr>
          <a:xfrm>
            <a:off x="1559697" y="2883075"/>
            <a:ext cx="580137" cy="590228"/>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sp>
        <p:nvSpPr>
          <p:cNvPr id="41" name="Retângulo 76">
            <a:extLst>
              <a:ext uri="{FF2B5EF4-FFF2-40B4-BE49-F238E27FC236}">
                <a16:creationId xmlns:a16="http://schemas.microsoft.com/office/drawing/2014/main" id="{CF50E5DE-E3C0-437B-F082-12F0D8F5E638}"/>
              </a:ext>
            </a:extLst>
          </p:cNvPr>
          <p:cNvSpPr/>
          <p:nvPr/>
        </p:nvSpPr>
        <p:spPr>
          <a:xfrm>
            <a:off x="2833038" y="3523577"/>
            <a:ext cx="604958" cy="625495"/>
          </a:xfrm>
          <a:prstGeom prst="rect">
            <a:avLst/>
          </a:prstGeom>
          <a:solidFill>
            <a:schemeClr val="bg1">
              <a:alpha val="5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1754"/>
          </a:p>
        </p:txBody>
      </p:sp>
      <p:pic>
        <p:nvPicPr>
          <p:cNvPr id="42" name="Imagem 4">
            <a:extLst>
              <a:ext uri="{FF2B5EF4-FFF2-40B4-BE49-F238E27FC236}">
                <a16:creationId xmlns:a16="http://schemas.microsoft.com/office/drawing/2014/main" id="{66F5D97D-5365-289D-BCF0-0C54E2597169}"/>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634515" y="2336321"/>
            <a:ext cx="2671749" cy="1699964"/>
          </a:xfrm>
          <a:prstGeom prst="rect">
            <a:avLst/>
          </a:prstGeom>
        </p:spPr>
      </p:pic>
      <p:pic>
        <p:nvPicPr>
          <p:cNvPr id="43" name="Imagem 6">
            <a:extLst>
              <a:ext uri="{FF2B5EF4-FFF2-40B4-BE49-F238E27FC236}">
                <a16:creationId xmlns:a16="http://schemas.microsoft.com/office/drawing/2014/main" id="{58C74444-B9E7-65F8-B35E-3FEE5EA33AF6}"/>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117781" y="2253728"/>
            <a:ext cx="1345726" cy="810273"/>
          </a:xfrm>
          <a:prstGeom prst="rect">
            <a:avLst/>
          </a:prstGeom>
        </p:spPr>
      </p:pic>
      <p:pic>
        <p:nvPicPr>
          <p:cNvPr id="45" name="Imagem 6">
            <a:extLst>
              <a:ext uri="{FF2B5EF4-FFF2-40B4-BE49-F238E27FC236}">
                <a16:creationId xmlns:a16="http://schemas.microsoft.com/office/drawing/2014/main" id="{ADF7169B-851C-3EBF-BAAC-DF7E5E8BE65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274034" y="5355301"/>
            <a:ext cx="1616246" cy="1073208"/>
          </a:xfrm>
          <a:prstGeom prst="rect">
            <a:avLst/>
          </a:prstGeom>
        </p:spPr>
      </p:pic>
      <p:pic>
        <p:nvPicPr>
          <p:cNvPr id="46" name="Picture 45">
            <a:extLst>
              <a:ext uri="{FF2B5EF4-FFF2-40B4-BE49-F238E27FC236}">
                <a16:creationId xmlns:a16="http://schemas.microsoft.com/office/drawing/2014/main" id="{1E283270-74A6-DB46-5B1D-36E304202137}"/>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284537" y="4453788"/>
            <a:ext cx="3328136" cy="1647399"/>
          </a:xfrm>
          <a:prstGeom prst="rect">
            <a:avLst/>
          </a:prstGeom>
        </p:spPr>
      </p:pic>
      <p:pic>
        <p:nvPicPr>
          <p:cNvPr id="47" name="Picture 46">
            <a:extLst>
              <a:ext uri="{FF2B5EF4-FFF2-40B4-BE49-F238E27FC236}">
                <a16:creationId xmlns:a16="http://schemas.microsoft.com/office/drawing/2014/main" id="{82F8A399-46D1-B8B5-2DEC-F0D315A9F509}"/>
              </a:ext>
            </a:extLst>
          </p:cNvPr>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6061127" y="4102285"/>
            <a:ext cx="1901355" cy="1073209"/>
          </a:xfrm>
          <a:prstGeom prst="rect">
            <a:avLst/>
          </a:prstGeom>
        </p:spPr>
      </p:pic>
    </p:spTree>
    <p:extLst>
      <p:ext uri="{BB962C8B-B14F-4D97-AF65-F5344CB8AC3E}">
        <p14:creationId xmlns:p14="http://schemas.microsoft.com/office/powerpoint/2010/main" val="1334372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750"/>
                                  </p:stCondLst>
                                  <p:childTnLst>
                                    <p:set>
                                      <p:cBhvr>
                                        <p:cTn id="6" dur="1" fill="hold">
                                          <p:stCondLst>
                                            <p:cond delay="0"/>
                                          </p:stCondLst>
                                        </p:cTn>
                                        <p:tgtEl>
                                          <p:spTgt spid="231"/>
                                        </p:tgtEl>
                                        <p:attrNameLst>
                                          <p:attrName>style.visibility</p:attrName>
                                        </p:attrNameLst>
                                      </p:cBhvr>
                                      <p:to>
                                        <p:strVal val="visible"/>
                                      </p:to>
                                    </p:set>
                                    <p:animEffect transition="in" filter="wipe(down)">
                                      <p:cBhvr>
                                        <p:cTn id="7" dur="500"/>
                                        <p:tgtEl>
                                          <p:spTgt spid="231"/>
                                        </p:tgtEl>
                                      </p:cBhvr>
                                    </p:animEffect>
                                  </p:childTnLst>
                                </p:cTn>
                              </p:par>
                              <p:par>
                                <p:cTn id="8" presetID="10" presetClass="entr" presetSubtype="0" fill="hold" nodeType="withEffect">
                                  <p:stCondLst>
                                    <p:cond delay="750"/>
                                  </p:stCondLst>
                                  <p:childTnLst>
                                    <p:set>
                                      <p:cBhvr>
                                        <p:cTn id="9" dur="1" fill="hold">
                                          <p:stCondLst>
                                            <p:cond delay="0"/>
                                          </p:stCondLst>
                                        </p:cTn>
                                        <p:tgtEl>
                                          <p:spTgt spid="234"/>
                                        </p:tgtEl>
                                        <p:attrNameLst>
                                          <p:attrName>style.visibility</p:attrName>
                                        </p:attrNameLst>
                                      </p:cBhvr>
                                      <p:to>
                                        <p:strVal val="visible"/>
                                      </p:to>
                                    </p:set>
                                    <p:animEffect transition="in" filter="fade">
                                      <p:cBhvr>
                                        <p:cTn id="10" dur="500"/>
                                        <p:tgtEl>
                                          <p:spTgt spid="234"/>
                                        </p:tgtEl>
                                      </p:cBhvr>
                                    </p:animEffect>
                                  </p:childTnLst>
                                </p:cTn>
                              </p:par>
                              <p:par>
                                <p:cTn id="11" presetID="22" presetClass="entr" presetSubtype="4" fill="hold" grpId="0" nodeType="withEffect">
                                  <p:stCondLst>
                                    <p:cond delay="750"/>
                                  </p:stCondLst>
                                  <p:childTnLst>
                                    <p:set>
                                      <p:cBhvr>
                                        <p:cTn id="12" dur="1" fill="hold">
                                          <p:stCondLst>
                                            <p:cond delay="0"/>
                                          </p:stCondLst>
                                        </p:cTn>
                                        <p:tgtEl>
                                          <p:spTgt spid="230"/>
                                        </p:tgtEl>
                                        <p:attrNameLst>
                                          <p:attrName>style.visibility</p:attrName>
                                        </p:attrNameLst>
                                      </p:cBhvr>
                                      <p:to>
                                        <p:strVal val="visible"/>
                                      </p:to>
                                    </p:set>
                                    <p:animEffect transition="in" filter="wipe(down)">
                                      <p:cBhvr>
                                        <p:cTn id="13" dur="500"/>
                                        <p:tgtEl>
                                          <p:spTgt spid="23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233"/>
                                        </p:tgtEl>
                                        <p:attrNameLst>
                                          <p:attrName>style.visibility</p:attrName>
                                        </p:attrNameLst>
                                      </p:cBhvr>
                                      <p:to>
                                        <p:strVal val="visible"/>
                                      </p:to>
                                    </p:set>
                                    <p:animEffect transition="in" filter="wipe(left)">
                                      <p:cBhvr>
                                        <p:cTn id="16" dur="500"/>
                                        <p:tgtEl>
                                          <p:spTgt spid="233"/>
                                        </p:tgtEl>
                                      </p:cBhvr>
                                    </p:animEffect>
                                  </p:childTnLst>
                                </p:cTn>
                              </p:par>
                              <p:par>
                                <p:cTn id="17" presetID="22" presetClass="entr" presetSubtype="8" fill="hold" grpId="0" nodeType="withEffect">
                                  <p:stCondLst>
                                    <p:cond delay="750"/>
                                  </p:stCondLst>
                                  <p:childTnLst>
                                    <p:set>
                                      <p:cBhvr>
                                        <p:cTn id="18" dur="1" fill="hold">
                                          <p:stCondLst>
                                            <p:cond delay="0"/>
                                          </p:stCondLst>
                                        </p:cTn>
                                        <p:tgtEl>
                                          <p:spTgt spid="232"/>
                                        </p:tgtEl>
                                        <p:attrNameLst>
                                          <p:attrName>style.visibility</p:attrName>
                                        </p:attrNameLst>
                                      </p:cBhvr>
                                      <p:to>
                                        <p:strVal val="visible"/>
                                      </p:to>
                                    </p:set>
                                    <p:animEffect transition="in" filter="wipe(left)">
                                      <p:cBhvr>
                                        <p:cTn id="19"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 grpId="0" animBg="1"/>
      <p:bldP spid="231" grpId="0" animBg="1"/>
      <p:bldP spid="232" grpId="0" animBg="1"/>
      <p:bldP spid="2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118" name="Rectangle 117">
            <a:extLst>
              <a:ext uri="{FF2B5EF4-FFF2-40B4-BE49-F238E27FC236}">
                <a16:creationId xmlns:a16="http://schemas.microsoft.com/office/drawing/2014/main" id="{0EB943C0-CE07-D643-AE64-1ACE010436D1}"/>
              </a:ext>
            </a:extLst>
          </p:cNvPr>
          <p:cNvSpPr/>
          <p:nvPr/>
        </p:nvSpPr>
        <p:spPr>
          <a:xfrm>
            <a:off x="305695" y="1679169"/>
            <a:ext cx="2369437" cy="3453808"/>
          </a:xfrm>
          <a:prstGeom prst="rect">
            <a:avLst/>
          </a:prstGeom>
          <a:noFill/>
          <a:ln>
            <a:solidFill>
              <a:srgbClr val="00D6E6"/>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a:latin typeface="Arial" panose="020B0604020202020204" pitchFamily="34" charset="0"/>
              <a:cs typeface="Arial" panose="020B0604020202020204" pitchFamily="34" charset="0"/>
            </a:endParaRPr>
          </a:p>
        </p:txBody>
      </p:sp>
      <p:sp>
        <p:nvSpPr>
          <p:cNvPr id="124" name="Rounded Rectangle 123">
            <a:extLst>
              <a:ext uri="{FF2B5EF4-FFF2-40B4-BE49-F238E27FC236}">
                <a16:creationId xmlns:a16="http://schemas.microsoft.com/office/drawing/2014/main" id="{DE9CDFBA-41A5-5D4C-8B8B-C26EC5E5AB46}"/>
              </a:ext>
            </a:extLst>
          </p:cNvPr>
          <p:cNvSpPr/>
          <p:nvPr/>
        </p:nvSpPr>
        <p:spPr>
          <a:xfrm>
            <a:off x="504469" y="3132743"/>
            <a:ext cx="1008000" cy="638828"/>
          </a:xfrm>
          <a:prstGeom prst="roundRect">
            <a:avLst/>
          </a:prstGeom>
          <a:solidFill>
            <a:srgbClr val="00D6E6"/>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Public Procurement Planning</a:t>
            </a:r>
          </a:p>
        </p:txBody>
      </p:sp>
      <p:sp>
        <p:nvSpPr>
          <p:cNvPr id="125" name="Rounded Rectangle 124">
            <a:extLst>
              <a:ext uri="{FF2B5EF4-FFF2-40B4-BE49-F238E27FC236}">
                <a16:creationId xmlns:a16="http://schemas.microsoft.com/office/drawing/2014/main" id="{8988E374-BE2A-7C41-8F57-210829A498BF}"/>
              </a:ext>
            </a:extLst>
          </p:cNvPr>
          <p:cNvSpPr/>
          <p:nvPr/>
        </p:nvSpPr>
        <p:spPr>
          <a:xfrm>
            <a:off x="1612230" y="2746725"/>
            <a:ext cx="1008000" cy="638828"/>
          </a:xfrm>
          <a:prstGeom prst="roundRect">
            <a:avLst/>
          </a:prstGeom>
          <a:solidFill>
            <a:srgbClr val="00D6E6"/>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Pre-Tender Inputs / Procurement Strategy</a:t>
            </a:r>
          </a:p>
        </p:txBody>
      </p:sp>
      <p:sp>
        <p:nvSpPr>
          <p:cNvPr id="126" name="Rounded Rectangle 125">
            <a:extLst>
              <a:ext uri="{FF2B5EF4-FFF2-40B4-BE49-F238E27FC236}">
                <a16:creationId xmlns:a16="http://schemas.microsoft.com/office/drawing/2014/main" id="{E1926524-8745-274C-BC94-5750740D5A29}"/>
              </a:ext>
            </a:extLst>
          </p:cNvPr>
          <p:cNvSpPr/>
          <p:nvPr/>
        </p:nvSpPr>
        <p:spPr>
          <a:xfrm>
            <a:off x="4045208" y="2230704"/>
            <a:ext cx="1008000" cy="638828"/>
          </a:xfrm>
          <a:prstGeom prst="roundRect">
            <a:avLst/>
          </a:prstGeom>
          <a:pattFill prst="pct5">
            <a:fgClr>
              <a:schemeClr val="bg1">
                <a:lumMod val="50000"/>
              </a:schemeClr>
            </a:fgClr>
            <a:bgClr>
              <a:schemeClr val="bg1"/>
            </a:bgClr>
          </a:patt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Tenders as Projects</a:t>
            </a:r>
          </a:p>
        </p:txBody>
      </p:sp>
      <p:sp>
        <p:nvSpPr>
          <p:cNvPr id="127" name="Rounded Rectangle 126">
            <a:extLst>
              <a:ext uri="{FF2B5EF4-FFF2-40B4-BE49-F238E27FC236}">
                <a16:creationId xmlns:a16="http://schemas.microsoft.com/office/drawing/2014/main" id="{F62C0AAC-9F25-644E-9433-483E80799269}"/>
              </a:ext>
            </a:extLst>
          </p:cNvPr>
          <p:cNvSpPr/>
          <p:nvPr/>
        </p:nvSpPr>
        <p:spPr>
          <a:xfrm>
            <a:off x="504850" y="2405014"/>
            <a:ext cx="1008000" cy="638828"/>
          </a:xfrm>
          <a:prstGeom prst="roundRect">
            <a:avLst/>
          </a:prstGeom>
          <a:solidFill>
            <a:srgbClr val="00D6E6"/>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spcAft>
                <a:spcPts val="0"/>
              </a:spcAft>
            </a:pPr>
            <a:r>
              <a:rPr lang="en-GB" sz="1050" dirty="0">
                <a:solidFill>
                  <a:schemeClr val="tx1"/>
                </a:solidFill>
                <a:latin typeface="Arial" panose="020B0604020202020204" pitchFamily="34" charset="0"/>
                <a:cs typeface="Arial" panose="020B0604020202020204" pitchFamily="34" charset="0"/>
              </a:rPr>
              <a:t>Needs Assessment</a:t>
            </a:r>
          </a:p>
        </p:txBody>
      </p:sp>
      <p:sp>
        <p:nvSpPr>
          <p:cNvPr id="129" name="Rounded Rectangle 128">
            <a:extLst>
              <a:ext uri="{FF2B5EF4-FFF2-40B4-BE49-F238E27FC236}">
                <a16:creationId xmlns:a16="http://schemas.microsoft.com/office/drawing/2014/main" id="{05D12943-4FAB-F74C-9C7A-DC5CD540254B}"/>
              </a:ext>
            </a:extLst>
          </p:cNvPr>
          <p:cNvSpPr/>
          <p:nvPr/>
        </p:nvSpPr>
        <p:spPr>
          <a:xfrm>
            <a:off x="5512251" y="2719624"/>
            <a:ext cx="1008000" cy="638828"/>
          </a:xfrm>
          <a:prstGeom prst="round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Proposal Submission</a:t>
            </a:r>
          </a:p>
        </p:txBody>
      </p:sp>
      <p:sp>
        <p:nvSpPr>
          <p:cNvPr id="131" name="Rounded Rectangle 130">
            <a:extLst>
              <a:ext uri="{FF2B5EF4-FFF2-40B4-BE49-F238E27FC236}">
                <a16:creationId xmlns:a16="http://schemas.microsoft.com/office/drawing/2014/main" id="{5C80E197-4D8E-2449-B948-D0534A003623}"/>
              </a:ext>
            </a:extLst>
          </p:cNvPr>
          <p:cNvSpPr/>
          <p:nvPr/>
        </p:nvSpPr>
        <p:spPr>
          <a:xfrm>
            <a:off x="6634172" y="2416107"/>
            <a:ext cx="1008000" cy="638828"/>
          </a:xfrm>
          <a:prstGeom prst="round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Evaluation</a:t>
            </a:r>
          </a:p>
        </p:txBody>
      </p:sp>
      <p:sp>
        <p:nvSpPr>
          <p:cNvPr id="133" name="Rounded Rectangle 132">
            <a:extLst>
              <a:ext uri="{FF2B5EF4-FFF2-40B4-BE49-F238E27FC236}">
                <a16:creationId xmlns:a16="http://schemas.microsoft.com/office/drawing/2014/main" id="{D4AD5CDF-4CAF-284E-B08F-A3B6E317B6E6}"/>
              </a:ext>
            </a:extLst>
          </p:cNvPr>
          <p:cNvSpPr/>
          <p:nvPr/>
        </p:nvSpPr>
        <p:spPr>
          <a:xfrm>
            <a:off x="5512251" y="3429537"/>
            <a:ext cx="1008000" cy="638828"/>
          </a:xfrm>
          <a:prstGeom prst="round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Qualification Submission</a:t>
            </a:r>
          </a:p>
        </p:txBody>
      </p:sp>
      <p:sp>
        <p:nvSpPr>
          <p:cNvPr id="134" name="Rounded Rectangle 133">
            <a:extLst>
              <a:ext uri="{FF2B5EF4-FFF2-40B4-BE49-F238E27FC236}">
                <a16:creationId xmlns:a16="http://schemas.microsoft.com/office/drawing/2014/main" id="{AED7BBCF-DF52-4849-AFE3-73829E7C2D5F}"/>
              </a:ext>
            </a:extLst>
          </p:cNvPr>
          <p:cNvSpPr/>
          <p:nvPr/>
        </p:nvSpPr>
        <p:spPr>
          <a:xfrm>
            <a:off x="6636766" y="3114927"/>
            <a:ext cx="1008000" cy="638828"/>
          </a:xfrm>
          <a:prstGeom prst="round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Awarding</a:t>
            </a:r>
          </a:p>
        </p:txBody>
      </p:sp>
      <p:sp>
        <p:nvSpPr>
          <p:cNvPr id="135" name="Rounded Rectangle 134">
            <a:extLst>
              <a:ext uri="{FF2B5EF4-FFF2-40B4-BE49-F238E27FC236}">
                <a16:creationId xmlns:a16="http://schemas.microsoft.com/office/drawing/2014/main" id="{CD7DEED5-1D2E-5342-A783-B5408D0B6CD5}"/>
              </a:ext>
            </a:extLst>
          </p:cNvPr>
          <p:cNvSpPr/>
          <p:nvPr/>
        </p:nvSpPr>
        <p:spPr>
          <a:xfrm>
            <a:off x="6634172" y="3846381"/>
            <a:ext cx="1008000" cy="638828"/>
          </a:xfrm>
          <a:prstGeom prst="round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Contracting</a:t>
            </a:r>
          </a:p>
        </p:txBody>
      </p:sp>
      <p:sp>
        <p:nvSpPr>
          <p:cNvPr id="136" name="Rounded Rectangle 135">
            <a:extLst>
              <a:ext uri="{FF2B5EF4-FFF2-40B4-BE49-F238E27FC236}">
                <a16:creationId xmlns:a16="http://schemas.microsoft.com/office/drawing/2014/main" id="{0B11ED7A-4761-FC41-BA5A-73E1392032BE}"/>
              </a:ext>
            </a:extLst>
          </p:cNvPr>
          <p:cNvSpPr/>
          <p:nvPr/>
        </p:nvSpPr>
        <p:spPr>
          <a:xfrm>
            <a:off x="8220882" y="2405014"/>
            <a:ext cx="1008000" cy="638828"/>
          </a:xfrm>
          <a:prstGeom prst="round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r>
              <a:rPr lang="en-GB" sz="1050" dirty="0">
                <a:solidFill>
                  <a:schemeClr val="tx1"/>
                </a:solidFill>
                <a:latin typeface="Arial" panose="020B0604020202020204" pitchFamily="34" charset="0"/>
                <a:cs typeface="Arial" panose="020B0604020202020204" pitchFamily="34" charset="0"/>
              </a:rPr>
              <a:t>Supplier Evaluation</a:t>
            </a:r>
          </a:p>
        </p:txBody>
      </p:sp>
      <p:sp>
        <p:nvSpPr>
          <p:cNvPr id="137" name="Rounded Rectangle 136">
            <a:extLst>
              <a:ext uri="{FF2B5EF4-FFF2-40B4-BE49-F238E27FC236}">
                <a16:creationId xmlns:a16="http://schemas.microsoft.com/office/drawing/2014/main" id="{C275B308-C90F-274E-9446-DF6214E33252}"/>
              </a:ext>
            </a:extLst>
          </p:cNvPr>
          <p:cNvSpPr/>
          <p:nvPr/>
        </p:nvSpPr>
        <p:spPr>
          <a:xfrm>
            <a:off x="8220881" y="3852458"/>
            <a:ext cx="1013923" cy="638828"/>
          </a:xfrm>
          <a:prstGeom prst="round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Contract Changes</a:t>
            </a:r>
          </a:p>
        </p:txBody>
      </p:sp>
      <p:sp>
        <p:nvSpPr>
          <p:cNvPr id="138" name="Rounded Rectangle 137">
            <a:extLst>
              <a:ext uri="{FF2B5EF4-FFF2-40B4-BE49-F238E27FC236}">
                <a16:creationId xmlns:a16="http://schemas.microsoft.com/office/drawing/2014/main" id="{E15AA78D-FF1C-9344-92E9-01FC99A7A6EF}"/>
              </a:ext>
            </a:extLst>
          </p:cNvPr>
          <p:cNvSpPr/>
          <p:nvPr/>
        </p:nvSpPr>
        <p:spPr>
          <a:xfrm>
            <a:off x="9305782" y="2400210"/>
            <a:ext cx="1008000" cy="638828"/>
          </a:xfrm>
          <a:prstGeom prst="roundRect">
            <a:avLst/>
          </a:prstGeom>
          <a:pattFill prst="pct5">
            <a:fgClr>
              <a:schemeClr val="bg1">
                <a:lumMod val="50000"/>
              </a:schemeClr>
            </a:fgClr>
            <a:bgClr>
              <a:schemeClr val="bg1"/>
            </a:bgClr>
          </a:patt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Invoice Management / Settlement</a:t>
            </a:r>
          </a:p>
        </p:txBody>
      </p:sp>
      <p:sp>
        <p:nvSpPr>
          <p:cNvPr id="139" name="Rounded Rectangle 138">
            <a:extLst>
              <a:ext uri="{FF2B5EF4-FFF2-40B4-BE49-F238E27FC236}">
                <a16:creationId xmlns:a16="http://schemas.microsoft.com/office/drawing/2014/main" id="{644717B6-87F6-F343-9EDD-204A15F28B2D}"/>
              </a:ext>
            </a:extLst>
          </p:cNvPr>
          <p:cNvSpPr/>
          <p:nvPr/>
        </p:nvSpPr>
        <p:spPr>
          <a:xfrm>
            <a:off x="10376240" y="2400210"/>
            <a:ext cx="1008000" cy="638828"/>
          </a:xfrm>
          <a:prstGeom prst="round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900" dirty="0">
                <a:solidFill>
                  <a:schemeClr val="tx1"/>
                </a:solidFill>
                <a:latin typeface="Arial" panose="020B0604020202020204" pitchFamily="34" charset="0"/>
                <a:cs typeface="Arial" panose="020B0604020202020204" pitchFamily="34" charset="0"/>
              </a:rPr>
              <a:t>Payments</a:t>
            </a:r>
          </a:p>
        </p:txBody>
      </p:sp>
      <p:sp>
        <p:nvSpPr>
          <p:cNvPr id="140" name="Rounded Rectangle 139">
            <a:extLst>
              <a:ext uri="{FF2B5EF4-FFF2-40B4-BE49-F238E27FC236}">
                <a16:creationId xmlns:a16="http://schemas.microsoft.com/office/drawing/2014/main" id="{FBECF7A4-E858-0F43-A61C-856579DCF576}"/>
              </a:ext>
            </a:extLst>
          </p:cNvPr>
          <p:cNvSpPr/>
          <p:nvPr/>
        </p:nvSpPr>
        <p:spPr>
          <a:xfrm>
            <a:off x="8220881" y="3125327"/>
            <a:ext cx="1008001" cy="638828"/>
          </a:xfrm>
          <a:prstGeom prst="roundRect">
            <a:avLst/>
          </a:prstGeom>
          <a:pattFill prst="pct5">
            <a:fgClr>
              <a:schemeClr val="bg1">
                <a:lumMod val="50000"/>
              </a:schemeClr>
            </a:fgClr>
            <a:bgClr>
              <a:schemeClr val="bg1"/>
            </a:bgClr>
          </a:patt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E-Catalogues</a:t>
            </a:r>
          </a:p>
        </p:txBody>
      </p:sp>
      <p:sp>
        <p:nvSpPr>
          <p:cNvPr id="151" name="TextBox 150">
            <a:extLst>
              <a:ext uri="{FF2B5EF4-FFF2-40B4-BE49-F238E27FC236}">
                <a16:creationId xmlns:a16="http://schemas.microsoft.com/office/drawing/2014/main" id="{65A67B31-13FA-7747-B5DD-6AC419860667}"/>
              </a:ext>
            </a:extLst>
          </p:cNvPr>
          <p:cNvSpPr txBox="1"/>
          <p:nvPr/>
        </p:nvSpPr>
        <p:spPr>
          <a:xfrm>
            <a:off x="1008468" y="1719953"/>
            <a:ext cx="1796925" cy="861774"/>
          </a:xfrm>
          <a:prstGeom prst="rect">
            <a:avLst/>
          </a:prstGeom>
          <a:noFill/>
        </p:spPr>
        <p:txBody>
          <a:bodyPr wrap="square" rtlCol="0">
            <a:spAutoFit/>
          </a:bodyPr>
          <a:lstStyle/>
          <a:p>
            <a:pPr algn="ctr"/>
            <a:r>
              <a:rPr lang="en-GB" sz="1000" b="1" spc="-5" dirty="0">
                <a:solidFill>
                  <a:srgbClr val="00D6E6"/>
                </a:solidFill>
                <a:latin typeface="Arial" panose="020B0604020202020204" pitchFamily="34" charset="0"/>
                <a:ea typeface="+mn-lt"/>
                <a:cs typeface="Arial" panose="020B0604020202020204" pitchFamily="34" charset="0"/>
              </a:rPr>
              <a:t>LX PPP-IS</a:t>
            </a:r>
            <a:endParaRPr lang="en-GB" sz="1000" b="1" spc="-5" dirty="0">
              <a:latin typeface="Arial" panose="020B0604020202020204" pitchFamily="34" charset="0"/>
              <a:ea typeface="+mn-lt"/>
              <a:cs typeface="Arial" panose="020B0604020202020204" pitchFamily="34" charset="0"/>
            </a:endParaRPr>
          </a:p>
          <a:p>
            <a:pPr algn="ctr"/>
            <a:r>
              <a:rPr lang="en-GB" sz="1000" b="1" spc="-5" dirty="0">
                <a:latin typeface="Arial" panose="020B0604020202020204" pitchFamily="34" charset="0"/>
                <a:ea typeface="+mn-lt"/>
                <a:cs typeface="Arial" panose="020B0604020202020204" pitchFamily="34" charset="0"/>
              </a:rPr>
              <a:t>Procurement Planning Platform </a:t>
            </a:r>
            <a:r>
              <a:rPr lang="en-GB" sz="1000" b="1" dirty="0">
                <a:latin typeface="Arial" panose="020B0604020202020204" pitchFamily="34" charset="0"/>
                <a:cs typeface="Arial" panose="020B0604020202020204" pitchFamily="34" charset="0"/>
              </a:rPr>
              <a:t>Procurement Planning Platform </a:t>
            </a:r>
            <a:r>
              <a:rPr lang="en-GB" sz="1000" dirty="0">
                <a:latin typeface="Arial" panose="020B0604020202020204" pitchFamily="34" charset="0"/>
                <a:cs typeface="Arial" panose="020B0604020202020204" pitchFamily="34" charset="0"/>
              </a:rPr>
              <a:t>(launched 2021)</a:t>
            </a:r>
          </a:p>
        </p:txBody>
      </p:sp>
      <p:sp>
        <p:nvSpPr>
          <p:cNvPr id="153" name="Rectangle 152">
            <a:extLst>
              <a:ext uri="{FF2B5EF4-FFF2-40B4-BE49-F238E27FC236}">
                <a16:creationId xmlns:a16="http://schemas.microsoft.com/office/drawing/2014/main" id="{2A7D1891-7293-EE4D-A651-F5A7BAA6AD57}"/>
              </a:ext>
            </a:extLst>
          </p:cNvPr>
          <p:cNvSpPr/>
          <p:nvPr/>
        </p:nvSpPr>
        <p:spPr>
          <a:xfrm>
            <a:off x="2783645" y="1685777"/>
            <a:ext cx="2449471" cy="3447199"/>
          </a:xfrm>
          <a:prstGeom prst="rect">
            <a:avLst/>
          </a:prstGeom>
          <a:no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a:latin typeface="Arial" panose="020B0604020202020204" pitchFamily="34" charset="0"/>
              <a:cs typeface="Arial" panose="020B0604020202020204" pitchFamily="34" charset="0"/>
            </a:endParaRPr>
          </a:p>
        </p:txBody>
      </p:sp>
      <p:sp>
        <p:nvSpPr>
          <p:cNvPr id="154" name="TextBox 153">
            <a:extLst>
              <a:ext uri="{FF2B5EF4-FFF2-40B4-BE49-F238E27FC236}">
                <a16:creationId xmlns:a16="http://schemas.microsoft.com/office/drawing/2014/main" id="{C24442D7-2419-AA4D-AEF8-FDF96B876398}"/>
              </a:ext>
            </a:extLst>
          </p:cNvPr>
          <p:cNvSpPr txBox="1"/>
          <p:nvPr/>
        </p:nvSpPr>
        <p:spPr>
          <a:xfrm>
            <a:off x="2714295" y="1792208"/>
            <a:ext cx="2341802" cy="400110"/>
          </a:xfrm>
          <a:prstGeom prst="rect">
            <a:avLst/>
          </a:prstGeom>
          <a:noFill/>
        </p:spPr>
        <p:txBody>
          <a:bodyPr wrap="square" rtlCol="0">
            <a:spAutoFit/>
          </a:bodyPr>
          <a:lstStyle/>
          <a:p>
            <a:pPr algn="ctr"/>
            <a:r>
              <a:rPr lang="en-GB" sz="1000" b="1" dirty="0">
                <a:latin typeface="Arial" panose="020B0604020202020204" pitchFamily="34" charset="0"/>
                <a:cs typeface="Arial" panose="020B0604020202020204" pitchFamily="34" charset="0"/>
              </a:rPr>
              <a:t>Pre-Tendering Platform </a:t>
            </a:r>
            <a:r>
              <a:rPr lang="en-GB" sz="1000" dirty="0">
                <a:latin typeface="Arial" panose="020B0604020202020204" pitchFamily="34" charset="0"/>
                <a:cs typeface="Arial" panose="020B0604020202020204" pitchFamily="34" charset="0"/>
              </a:rPr>
              <a:t>(Project to Start in November 2022)</a:t>
            </a:r>
          </a:p>
        </p:txBody>
      </p:sp>
      <p:sp>
        <p:nvSpPr>
          <p:cNvPr id="162" name="TextBox 161">
            <a:extLst>
              <a:ext uri="{FF2B5EF4-FFF2-40B4-BE49-F238E27FC236}">
                <a16:creationId xmlns:a16="http://schemas.microsoft.com/office/drawing/2014/main" id="{A996F03B-8878-5544-B6DC-EA71928C425D}"/>
              </a:ext>
            </a:extLst>
          </p:cNvPr>
          <p:cNvSpPr txBox="1"/>
          <p:nvPr/>
        </p:nvSpPr>
        <p:spPr>
          <a:xfrm>
            <a:off x="8303559" y="1792208"/>
            <a:ext cx="2010223" cy="400110"/>
          </a:xfrm>
          <a:prstGeom prst="rect">
            <a:avLst/>
          </a:prstGeom>
          <a:noFill/>
        </p:spPr>
        <p:txBody>
          <a:bodyPr wrap="square" rtlCol="0">
            <a:spAutoFit/>
          </a:bodyPr>
          <a:lstStyle/>
          <a:p>
            <a:r>
              <a:rPr lang="en-GB" sz="1000" b="1" dirty="0">
                <a:latin typeface="Arial" panose="020B0604020202020204" pitchFamily="34" charset="0"/>
                <a:cs typeface="Arial" panose="020B0604020202020204" pitchFamily="34" charset="0"/>
              </a:rPr>
              <a:t>Contract Management Solutions</a:t>
            </a:r>
          </a:p>
        </p:txBody>
      </p:sp>
      <p:sp>
        <p:nvSpPr>
          <p:cNvPr id="163" name="Rectangle 162">
            <a:extLst>
              <a:ext uri="{FF2B5EF4-FFF2-40B4-BE49-F238E27FC236}">
                <a16:creationId xmlns:a16="http://schemas.microsoft.com/office/drawing/2014/main" id="{B31F2D66-1923-8947-AE19-69A34A5958F7}"/>
              </a:ext>
            </a:extLst>
          </p:cNvPr>
          <p:cNvSpPr/>
          <p:nvPr/>
        </p:nvSpPr>
        <p:spPr>
          <a:xfrm>
            <a:off x="5341629" y="1685777"/>
            <a:ext cx="2449471" cy="3447199"/>
          </a:xfrm>
          <a:prstGeom prst="rect">
            <a:avLst/>
          </a:prstGeom>
          <a:no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a:latin typeface="Arial" panose="020B0604020202020204" pitchFamily="34" charset="0"/>
              <a:cs typeface="Arial" panose="020B0604020202020204" pitchFamily="34" charset="0"/>
            </a:endParaRPr>
          </a:p>
        </p:txBody>
      </p:sp>
      <p:sp>
        <p:nvSpPr>
          <p:cNvPr id="172" name="Rectangle 171">
            <a:extLst>
              <a:ext uri="{FF2B5EF4-FFF2-40B4-BE49-F238E27FC236}">
                <a16:creationId xmlns:a16="http://schemas.microsoft.com/office/drawing/2014/main" id="{EC003BBB-9804-5D47-BE18-30010F6B91E7}"/>
              </a:ext>
            </a:extLst>
          </p:cNvPr>
          <p:cNvSpPr/>
          <p:nvPr/>
        </p:nvSpPr>
        <p:spPr>
          <a:xfrm>
            <a:off x="1525826" y="1237801"/>
            <a:ext cx="1919078" cy="276999"/>
          </a:xfrm>
          <a:prstGeom prst="rect">
            <a:avLst/>
          </a:prstGeom>
        </p:spPr>
        <p:txBody>
          <a:bodyPr wrap="square">
            <a:spAutoFit/>
          </a:bodyPr>
          <a:lstStyle/>
          <a:p>
            <a:pPr algn="ctr"/>
            <a:r>
              <a:rPr lang="en-GB" sz="1200" kern="0" dirty="0">
                <a:solidFill>
                  <a:srgbClr val="00D6E6"/>
                </a:solidFill>
                <a:latin typeface="Arial" panose="020B0604020202020204" pitchFamily="34" charset="0"/>
                <a:cs typeface="Arial" panose="020B0604020202020204" pitchFamily="34" charset="0"/>
              </a:rPr>
              <a:t>Pre-Tendering</a:t>
            </a:r>
            <a:r>
              <a:rPr lang="en-GB" sz="1200" kern="0" dirty="0">
                <a:solidFill>
                  <a:srgbClr val="0070C0"/>
                </a:solidFill>
                <a:latin typeface="Arial" panose="020B0604020202020204" pitchFamily="34" charset="0"/>
                <a:cs typeface="Arial" panose="020B0604020202020204" pitchFamily="34" charset="0"/>
              </a:rPr>
              <a:t> </a:t>
            </a:r>
            <a:r>
              <a:rPr lang="en-GB" sz="1200" kern="0" dirty="0">
                <a:solidFill>
                  <a:schemeClr val="bg1">
                    <a:lumMod val="65000"/>
                  </a:schemeClr>
                </a:solidFill>
                <a:latin typeface="Arial" panose="020B0604020202020204" pitchFamily="34" charset="0"/>
                <a:cs typeface="Arial" panose="020B0604020202020204" pitchFamily="34" charset="0"/>
              </a:rPr>
              <a:t>Phase</a:t>
            </a:r>
          </a:p>
        </p:txBody>
      </p:sp>
      <p:sp>
        <p:nvSpPr>
          <p:cNvPr id="199" name="Rounded Rectangle 198">
            <a:extLst>
              <a:ext uri="{FF2B5EF4-FFF2-40B4-BE49-F238E27FC236}">
                <a16:creationId xmlns:a16="http://schemas.microsoft.com/office/drawing/2014/main" id="{F5D7F7A2-5A61-0140-B5D8-FFDBB25367B6}"/>
              </a:ext>
            </a:extLst>
          </p:cNvPr>
          <p:cNvSpPr/>
          <p:nvPr/>
        </p:nvSpPr>
        <p:spPr>
          <a:xfrm>
            <a:off x="491491" y="3855371"/>
            <a:ext cx="1008000" cy="638828"/>
          </a:xfrm>
          <a:prstGeom prst="roundRect">
            <a:avLst/>
          </a:prstGeom>
          <a:solidFill>
            <a:srgbClr val="00D6E6"/>
          </a:solidFill>
          <a:ln>
            <a:solidFill>
              <a:schemeClr val="tx1">
                <a:lumMod val="50000"/>
                <a:lumOff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a:solidFill>
                  <a:schemeClr val="tx1"/>
                </a:solidFill>
                <a:latin typeface="Arial" panose="020B0604020202020204" pitchFamily="34" charset="0"/>
                <a:cs typeface="Arial" panose="020B0604020202020204" pitchFamily="34" charset="0"/>
              </a:rPr>
              <a:t>Budget Planning</a:t>
            </a:r>
          </a:p>
        </p:txBody>
      </p:sp>
      <p:sp>
        <p:nvSpPr>
          <p:cNvPr id="200" name="Rounded Rectangle 199">
            <a:extLst>
              <a:ext uri="{FF2B5EF4-FFF2-40B4-BE49-F238E27FC236}">
                <a16:creationId xmlns:a16="http://schemas.microsoft.com/office/drawing/2014/main" id="{CB12ED4D-65E4-F64A-B795-B0899D444464}"/>
              </a:ext>
            </a:extLst>
          </p:cNvPr>
          <p:cNvSpPr/>
          <p:nvPr/>
        </p:nvSpPr>
        <p:spPr>
          <a:xfrm>
            <a:off x="1607615" y="3438394"/>
            <a:ext cx="1008000" cy="638828"/>
          </a:xfrm>
          <a:prstGeom prst="roundRect">
            <a:avLst/>
          </a:prstGeom>
          <a:solidFill>
            <a:srgbClr val="00D6E6"/>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Tender Planning</a:t>
            </a:r>
          </a:p>
        </p:txBody>
      </p:sp>
      <p:pic>
        <p:nvPicPr>
          <p:cNvPr id="1030" name="Picture 6" descr="Logotipo">
            <a:extLst>
              <a:ext uri="{FF2B5EF4-FFF2-40B4-BE49-F238E27FC236}">
                <a16:creationId xmlns:a16="http://schemas.microsoft.com/office/drawing/2014/main" id="{2C30CEA4-6788-B646-945F-859C97342E5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17733" y="4730376"/>
            <a:ext cx="808688" cy="2196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OutSystems Review | PCMag">
            <a:extLst>
              <a:ext uri="{FF2B5EF4-FFF2-40B4-BE49-F238E27FC236}">
                <a16:creationId xmlns:a16="http://schemas.microsoft.com/office/drawing/2014/main" id="{99DCBC8A-3E59-A143-A72D-241BBA515EC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5119" y="4528143"/>
            <a:ext cx="1008000" cy="567295"/>
          </a:xfrm>
          <a:prstGeom prst="rect">
            <a:avLst/>
          </a:prstGeom>
          <a:noFill/>
          <a:extLst>
            <a:ext uri="{909E8E84-426E-40DD-AFC4-6F175D3DCCD1}">
              <a14:hiddenFill xmlns:a14="http://schemas.microsoft.com/office/drawing/2010/main">
                <a:solidFill>
                  <a:srgbClr val="FFFFFF"/>
                </a:solidFill>
              </a14:hiddenFill>
            </a:ext>
          </a:extLst>
        </p:spPr>
      </p:pic>
      <p:sp>
        <p:nvSpPr>
          <p:cNvPr id="201" name="Rounded Rectangle 200">
            <a:extLst>
              <a:ext uri="{FF2B5EF4-FFF2-40B4-BE49-F238E27FC236}">
                <a16:creationId xmlns:a16="http://schemas.microsoft.com/office/drawing/2014/main" id="{C7122C23-4740-9A49-8B94-3CBCDA0BBDA7}"/>
              </a:ext>
            </a:extLst>
          </p:cNvPr>
          <p:cNvSpPr/>
          <p:nvPr/>
        </p:nvSpPr>
        <p:spPr>
          <a:xfrm>
            <a:off x="2971999" y="2220320"/>
            <a:ext cx="1008000" cy="638828"/>
          </a:xfrm>
          <a:prstGeom prst="roundRect">
            <a:avLst/>
          </a:prstGeom>
          <a:pattFill prst="pct5">
            <a:fgClr>
              <a:schemeClr val="bg1">
                <a:lumMod val="50000"/>
              </a:schemeClr>
            </a:fgClr>
            <a:bgClr>
              <a:schemeClr val="bg1"/>
            </a:bgClr>
          </a:patt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Procurement Strategy Deployment</a:t>
            </a:r>
          </a:p>
        </p:txBody>
      </p:sp>
      <p:sp>
        <p:nvSpPr>
          <p:cNvPr id="202" name="Rectangle 201">
            <a:extLst>
              <a:ext uri="{FF2B5EF4-FFF2-40B4-BE49-F238E27FC236}">
                <a16:creationId xmlns:a16="http://schemas.microsoft.com/office/drawing/2014/main" id="{364A092C-DF40-FA4E-A95B-0BE204E7190F}"/>
              </a:ext>
            </a:extLst>
          </p:cNvPr>
          <p:cNvSpPr/>
          <p:nvPr/>
        </p:nvSpPr>
        <p:spPr>
          <a:xfrm flipV="1">
            <a:off x="305696" y="5352067"/>
            <a:ext cx="11078544" cy="605908"/>
          </a:xfrm>
          <a:prstGeom prst="rect">
            <a:avLst/>
          </a:prstGeom>
          <a:no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pt-PT">
              <a:latin typeface="Arial" panose="020B0604020202020204" pitchFamily="34" charset="0"/>
              <a:cs typeface="Arial" panose="020B0604020202020204" pitchFamily="34" charset="0"/>
            </a:endParaRPr>
          </a:p>
        </p:txBody>
      </p:sp>
      <p:pic>
        <p:nvPicPr>
          <p:cNvPr id="1026" name="Picture 2" descr="SAP logo | Logok">
            <a:extLst>
              <a:ext uri="{FF2B5EF4-FFF2-40B4-BE49-F238E27FC236}">
                <a16:creationId xmlns:a16="http://schemas.microsoft.com/office/drawing/2014/main" id="{278AB1F4-8B15-CE49-A339-8F356915BD6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19626" y="5380806"/>
            <a:ext cx="484811" cy="36309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A5AA352-1084-3E4A-B793-4FCC74F49BD6}"/>
              </a:ext>
            </a:extLst>
          </p:cNvPr>
          <p:cNvSpPr txBox="1"/>
          <p:nvPr/>
        </p:nvSpPr>
        <p:spPr>
          <a:xfrm>
            <a:off x="807152" y="5464908"/>
            <a:ext cx="4173471" cy="276999"/>
          </a:xfrm>
          <a:prstGeom prst="rect">
            <a:avLst/>
          </a:prstGeom>
          <a:noFill/>
        </p:spPr>
        <p:txBody>
          <a:bodyPr wrap="square" rtlCol="0">
            <a:spAutoFit/>
          </a:bodyPr>
          <a:lstStyle/>
          <a:p>
            <a:r>
              <a:rPr lang="en-GB" sz="1200" dirty="0">
                <a:latin typeface="Helvetica" pitchFamily="2" charset="0"/>
              </a:rPr>
              <a:t>Financials (FI) and Materials Management (MM)</a:t>
            </a:r>
          </a:p>
        </p:txBody>
      </p:sp>
      <p:sp>
        <p:nvSpPr>
          <p:cNvPr id="203" name="TextBox 202">
            <a:extLst>
              <a:ext uri="{FF2B5EF4-FFF2-40B4-BE49-F238E27FC236}">
                <a16:creationId xmlns:a16="http://schemas.microsoft.com/office/drawing/2014/main" id="{7C400432-3052-894D-AC76-F6825ACED782}"/>
              </a:ext>
            </a:extLst>
          </p:cNvPr>
          <p:cNvSpPr txBox="1"/>
          <p:nvPr/>
        </p:nvSpPr>
        <p:spPr>
          <a:xfrm>
            <a:off x="5402423" y="1801877"/>
            <a:ext cx="2258320" cy="400110"/>
          </a:xfrm>
          <a:prstGeom prst="rect">
            <a:avLst/>
          </a:prstGeom>
          <a:noFill/>
        </p:spPr>
        <p:txBody>
          <a:bodyPr wrap="square" rtlCol="0">
            <a:spAutoFit/>
          </a:bodyPr>
          <a:lstStyle/>
          <a:p>
            <a:pPr algn="ctr"/>
            <a:r>
              <a:rPr lang="en-GB" sz="1000" b="1" dirty="0">
                <a:latin typeface="Arial" panose="020B0604020202020204" pitchFamily="34" charset="0"/>
                <a:cs typeface="Arial" panose="020B0604020202020204" pitchFamily="34" charset="0"/>
              </a:rPr>
              <a:t>Tendering Platform </a:t>
            </a:r>
            <a:r>
              <a:rPr lang="en-GB" sz="1000" dirty="0">
                <a:latin typeface="Arial" panose="020B0604020202020204" pitchFamily="34" charset="0"/>
                <a:cs typeface="Arial" panose="020B0604020202020204" pitchFamily="34" charset="0"/>
              </a:rPr>
              <a:t>(continuous)</a:t>
            </a:r>
          </a:p>
        </p:txBody>
      </p:sp>
      <p:sp>
        <p:nvSpPr>
          <p:cNvPr id="204" name="Rectangle 203">
            <a:extLst>
              <a:ext uri="{FF2B5EF4-FFF2-40B4-BE49-F238E27FC236}">
                <a16:creationId xmlns:a16="http://schemas.microsoft.com/office/drawing/2014/main" id="{8053CF75-FBBB-2A46-97F1-34BFF298162B}"/>
              </a:ext>
            </a:extLst>
          </p:cNvPr>
          <p:cNvSpPr/>
          <p:nvPr/>
        </p:nvSpPr>
        <p:spPr>
          <a:xfrm>
            <a:off x="5338658" y="1275982"/>
            <a:ext cx="2322085" cy="276999"/>
          </a:xfrm>
          <a:prstGeom prst="rect">
            <a:avLst/>
          </a:prstGeom>
        </p:spPr>
        <p:txBody>
          <a:bodyPr wrap="square">
            <a:spAutoFit/>
          </a:bodyPr>
          <a:lstStyle/>
          <a:p>
            <a:pPr algn="ctr"/>
            <a:r>
              <a:rPr lang="en-GB" sz="1200" kern="0" dirty="0">
                <a:solidFill>
                  <a:srgbClr val="00D6E6"/>
                </a:solidFill>
                <a:latin typeface="Arial" panose="020B0604020202020204" pitchFamily="34" charset="0"/>
                <a:cs typeface="Arial" panose="020B0604020202020204" pitchFamily="34" charset="0"/>
              </a:rPr>
              <a:t>Tendering</a:t>
            </a:r>
            <a:r>
              <a:rPr lang="en-GB" sz="1200" kern="0" dirty="0">
                <a:solidFill>
                  <a:srgbClr val="0070C0"/>
                </a:solidFill>
                <a:latin typeface="Arial" panose="020B0604020202020204" pitchFamily="34" charset="0"/>
                <a:cs typeface="Arial" panose="020B0604020202020204" pitchFamily="34" charset="0"/>
              </a:rPr>
              <a:t> </a:t>
            </a:r>
            <a:r>
              <a:rPr lang="en-GB" sz="1200" kern="0" dirty="0">
                <a:solidFill>
                  <a:schemeClr val="bg1">
                    <a:lumMod val="65000"/>
                  </a:schemeClr>
                </a:solidFill>
                <a:latin typeface="Arial" panose="020B0604020202020204" pitchFamily="34" charset="0"/>
                <a:cs typeface="Arial" panose="020B0604020202020204" pitchFamily="34" charset="0"/>
              </a:rPr>
              <a:t>Phase</a:t>
            </a:r>
          </a:p>
        </p:txBody>
      </p:sp>
      <p:sp>
        <p:nvSpPr>
          <p:cNvPr id="205" name="Right Bracket 204">
            <a:extLst>
              <a:ext uri="{FF2B5EF4-FFF2-40B4-BE49-F238E27FC236}">
                <a16:creationId xmlns:a16="http://schemas.microsoft.com/office/drawing/2014/main" id="{5B0462AD-1ACE-BB4A-911B-C955C5550547}"/>
              </a:ext>
            </a:extLst>
          </p:cNvPr>
          <p:cNvSpPr/>
          <p:nvPr/>
        </p:nvSpPr>
        <p:spPr>
          <a:xfrm rot="16200000" flipV="1">
            <a:off x="6495002" y="646555"/>
            <a:ext cx="74834" cy="1866379"/>
          </a:xfrm>
          <a:prstGeom prst="rightBracket">
            <a:avLst/>
          </a:prstGeom>
          <a:ln w="19050">
            <a:solidFill>
              <a:srgbClr val="00D6E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highlight>
                <a:srgbClr val="8EF7A6"/>
              </a:highlight>
            </a:endParaRPr>
          </a:p>
        </p:txBody>
      </p:sp>
      <p:sp>
        <p:nvSpPr>
          <p:cNvPr id="206" name="Rectangle 205">
            <a:extLst>
              <a:ext uri="{FF2B5EF4-FFF2-40B4-BE49-F238E27FC236}">
                <a16:creationId xmlns:a16="http://schemas.microsoft.com/office/drawing/2014/main" id="{00509D59-F364-6342-B6D7-FC41750F4315}"/>
              </a:ext>
            </a:extLst>
          </p:cNvPr>
          <p:cNvSpPr/>
          <p:nvPr/>
        </p:nvSpPr>
        <p:spPr>
          <a:xfrm>
            <a:off x="7925546" y="1271627"/>
            <a:ext cx="2322085" cy="276999"/>
          </a:xfrm>
          <a:prstGeom prst="rect">
            <a:avLst/>
          </a:prstGeom>
        </p:spPr>
        <p:txBody>
          <a:bodyPr wrap="square">
            <a:spAutoFit/>
          </a:bodyPr>
          <a:lstStyle/>
          <a:p>
            <a:pPr algn="ctr"/>
            <a:r>
              <a:rPr lang="en-GB" sz="1200" kern="0" dirty="0">
                <a:solidFill>
                  <a:srgbClr val="00D6E6"/>
                </a:solidFill>
                <a:latin typeface="Arial" panose="020B0604020202020204" pitchFamily="34" charset="0"/>
                <a:cs typeface="Arial" panose="020B0604020202020204" pitchFamily="34" charset="0"/>
              </a:rPr>
              <a:t>Post-Tendering</a:t>
            </a:r>
            <a:r>
              <a:rPr lang="en-GB" sz="1200" kern="0" dirty="0">
                <a:solidFill>
                  <a:srgbClr val="0070C0"/>
                </a:solidFill>
                <a:latin typeface="Arial" panose="020B0604020202020204" pitchFamily="34" charset="0"/>
                <a:cs typeface="Arial" panose="020B0604020202020204" pitchFamily="34" charset="0"/>
              </a:rPr>
              <a:t> </a:t>
            </a:r>
            <a:r>
              <a:rPr lang="en-GB" sz="1200" kern="0" dirty="0">
                <a:solidFill>
                  <a:schemeClr val="bg1">
                    <a:lumMod val="65000"/>
                  </a:schemeClr>
                </a:solidFill>
                <a:latin typeface="Arial" panose="020B0604020202020204" pitchFamily="34" charset="0"/>
                <a:cs typeface="Arial" panose="020B0604020202020204" pitchFamily="34" charset="0"/>
              </a:rPr>
              <a:t>Phase</a:t>
            </a:r>
          </a:p>
        </p:txBody>
      </p:sp>
      <p:sp>
        <p:nvSpPr>
          <p:cNvPr id="207" name="Right Bracket 206">
            <a:extLst>
              <a:ext uri="{FF2B5EF4-FFF2-40B4-BE49-F238E27FC236}">
                <a16:creationId xmlns:a16="http://schemas.microsoft.com/office/drawing/2014/main" id="{F73566C7-9C14-814A-8163-85BF52A75CE7}"/>
              </a:ext>
            </a:extLst>
          </p:cNvPr>
          <p:cNvSpPr/>
          <p:nvPr/>
        </p:nvSpPr>
        <p:spPr>
          <a:xfrm rot="16200000" flipV="1">
            <a:off x="9039028" y="642200"/>
            <a:ext cx="74834" cy="1866379"/>
          </a:xfrm>
          <a:prstGeom prst="rightBracket">
            <a:avLst/>
          </a:prstGeom>
          <a:ln w="19050">
            <a:solidFill>
              <a:srgbClr val="00D6E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highlight>
                <a:srgbClr val="8EF7A6"/>
              </a:highlight>
            </a:endParaRPr>
          </a:p>
        </p:txBody>
      </p:sp>
      <p:sp>
        <p:nvSpPr>
          <p:cNvPr id="208" name="Right Bracket 207">
            <a:extLst>
              <a:ext uri="{FF2B5EF4-FFF2-40B4-BE49-F238E27FC236}">
                <a16:creationId xmlns:a16="http://schemas.microsoft.com/office/drawing/2014/main" id="{EAB31BCC-9F78-7C47-BFF6-2C07BAD7A14B}"/>
              </a:ext>
            </a:extLst>
          </p:cNvPr>
          <p:cNvSpPr/>
          <p:nvPr/>
        </p:nvSpPr>
        <p:spPr>
          <a:xfrm rot="16200000" flipV="1">
            <a:off x="2301419" y="-353540"/>
            <a:ext cx="52696" cy="3802665"/>
          </a:xfrm>
          <a:prstGeom prst="rightBracket">
            <a:avLst/>
          </a:prstGeom>
          <a:ln w="19050">
            <a:solidFill>
              <a:srgbClr val="00D6E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highlight>
                <a:srgbClr val="8EF7A6"/>
              </a:highlight>
            </a:endParaRPr>
          </a:p>
        </p:txBody>
      </p:sp>
      <p:sp>
        <p:nvSpPr>
          <p:cNvPr id="212" name="Rounded Rectangle 211">
            <a:extLst>
              <a:ext uri="{FF2B5EF4-FFF2-40B4-BE49-F238E27FC236}">
                <a16:creationId xmlns:a16="http://schemas.microsoft.com/office/drawing/2014/main" id="{50673164-C669-B845-9A06-109C9D756724}"/>
              </a:ext>
            </a:extLst>
          </p:cNvPr>
          <p:cNvSpPr/>
          <p:nvPr/>
        </p:nvSpPr>
        <p:spPr>
          <a:xfrm>
            <a:off x="5509395" y="2037351"/>
            <a:ext cx="1008000" cy="638828"/>
          </a:xfrm>
          <a:prstGeom prst="round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a:solidFill>
                  <a:schemeClr val="tx1"/>
                </a:solidFill>
                <a:latin typeface="Arial" panose="020B0604020202020204" pitchFamily="34" charset="0"/>
                <a:cs typeface="Arial" panose="020B0604020202020204" pitchFamily="34" charset="0"/>
              </a:rPr>
              <a:t>Notice Publication</a:t>
            </a:r>
          </a:p>
        </p:txBody>
      </p:sp>
      <p:sp>
        <p:nvSpPr>
          <p:cNvPr id="219" name="Rectangle 218">
            <a:extLst>
              <a:ext uri="{FF2B5EF4-FFF2-40B4-BE49-F238E27FC236}">
                <a16:creationId xmlns:a16="http://schemas.microsoft.com/office/drawing/2014/main" id="{75E58838-525B-BC4F-B4FF-F2047B57D85F}"/>
              </a:ext>
            </a:extLst>
          </p:cNvPr>
          <p:cNvSpPr/>
          <p:nvPr/>
        </p:nvSpPr>
        <p:spPr>
          <a:xfrm>
            <a:off x="283560" y="415563"/>
            <a:ext cx="11545580" cy="430887"/>
          </a:xfrm>
          <a:prstGeom prst="rect">
            <a:avLst/>
          </a:prstGeom>
        </p:spPr>
        <p:txBody>
          <a:bodyPr wrap="square">
            <a:spAutoFit/>
          </a:bodyPr>
          <a:lstStyle/>
          <a:p>
            <a:r>
              <a:rPr lang="en-GB" sz="1100" i="1" dirty="0" err="1">
                <a:latin typeface="Arial" panose="020B0604020202020204" pitchFamily="34" charset="0"/>
                <a:cs typeface="Arial" panose="020B0604020202020204" pitchFamily="34" charset="0"/>
              </a:rPr>
              <a:t>TheTendering</a:t>
            </a:r>
            <a:r>
              <a:rPr lang="en-GB" sz="1100" i="1" dirty="0">
                <a:latin typeface="Arial" panose="020B0604020202020204" pitchFamily="34" charset="0"/>
                <a:cs typeface="Arial" panose="020B0604020202020204" pitchFamily="34" charset="0"/>
              </a:rPr>
              <a:t> Platform currently in use is </a:t>
            </a:r>
            <a:r>
              <a:rPr lang="en-GB" sz="1100" i="1" dirty="0" err="1">
                <a:latin typeface="Arial" panose="020B0604020202020204" pitchFamily="34" charset="0"/>
                <a:cs typeface="Arial" panose="020B0604020202020204" pitchFamily="34" charset="0"/>
              </a:rPr>
              <a:t>acinGOV</a:t>
            </a:r>
            <a:r>
              <a:rPr lang="en-GB" sz="1100" i="1" dirty="0">
                <a:latin typeface="Arial" panose="020B0604020202020204" pitchFamily="34" charset="0"/>
                <a:cs typeface="Arial" panose="020B0604020202020204" pitchFamily="34" charset="0"/>
              </a:rPr>
              <a:t> and it is certified by the </a:t>
            </a:r>
            <a:r>
              <a:rPr lang="en-GB" sz="1100" i="1" dirty="0" err="1">
                <a:latin typeface="Arial" panose="020B0604020202020204" pitchFamily="34" charset="0"/>
                <a:cs typeface="Arial" panose="020B0604020202020204" pitchFamily="34" charset="0"/>
              </a:rPr>
              <a:t>GoP</a:t>
            </a:r>
            <a:r>
              <a:rPr lang="en-GB" sz="1100" i="1" dirty="0">
                <a:latin typeface="Arial" panose="020B0604020202020204" pitchFamily="34" charset="0"/>
                <a:cs typeface="Arial" panose="020B0604020202020204" pitchFamily="34" charset="0"/>
              </a:rPr>
              <a:t>, integration of data from/for is a challenge to be taken along with Procurement Planning and Pre-Tendering developments.</a:t>
            </a:r>
          </a:p>
        </p:txBody>
      </p:sp>
      <p:sp>
        <p:nvSpPr>
          <p:cNvPr id="220" name="Rectangle 219">
            <a:extLst>
              <a:ext uri="{FF2B5EF4-FFF2-40B4-BE49-F238E27FC236}">
                <a16:creationId xmlns:a16="http://schemas.microsoft.com/office/drawing/2014/main" id="{B8B7E8A5-66C2-A343-B4A0-BE5DA027C8B6}"/>
              </a:ext>
            </a:extLst>
          </p:cNvPr>
          <p:cNvSpPr/>
          <p:nvPr/>
        </p:nvSpPr>
        <p:spPr>
          <a:xfrm>
            <a:off x="7922859" y="1680124"/>
            <a:ext cx="2420165" cy="3447199"/>
          </a:xfrm>
          <a:prstGeom prst="rect">
            <a:avLst/>
          </a:prstGeom>
          <a:no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a:latin typeface="Arial" panose="020B0604020202020204" pitchFamily="34" charset="0"/>
              <a:cs typeface="Arial" panose="020B0604020202020204" pitchFamily="34" charset="0"/>
            </a:endParaRPr>
          </a:p>
        </p:txBody>
      </p:sp>
      <p:grpSp>
        <p:nvGrpSpPr>
          <p:cNvPr id="222" name="Graphic 4">
            <a:extLst>
              <a:ext uri="{FF2B5EF4-FFF2-40B4-BE49-F238E27FC236}">
                <a16:creationId xmlns:a16="http://schemas.microsoft.com/office/drawing/2014/main" id="{EF37F3D1-3210-F245-9A80-53A0CF2F7F74}"/>
              </a:ext>
            </a:extLst>
          </p:cNvPr>
          <p:cNvGrpSpPr/>
          <p:nvPr/>
        </p:nvGrpSpPr>
        <p:grpSpPr>
          <a:xfrm>
            <a:off x="10863377" y="6346952"/>
            <a:ext cx="1067000" cy="288788"/>
            <a:chOff x="4449749" y="2980715"/>
            <a:chExt cx="3286381" cy="889473"/>
          </a:xfrm>
          <a:solidFill>
            <a:srgbClr val="212121"/>
          </a:solidFill>
        </p:grpSpPr>
        <p:sp>
          <p:nvSpPr>
            <p:cNvPr id="223" name="Freeform: Shape 104">
              <a:extLst>
                <a:ext uri="{FF2B5EF4-FFF2-40B4-BE49-F238E27FC236}">
                  <a16:creationId xmlns:a16="http://schemas.microsoft.com/office/drawing/2014/main" id="{E33198D4-77A8-8742-83AD-0B2DAB8FE116}"/>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105">
              <a:extLst>
                <a:ext uri="{FF2B5EF4-FFF2-40B4-BE49-F238E27FC236}">
                  <a16:creationId xmlns:a16="http://schemas.microsoft.com/office/drawing/2014/main" id="{3D84FD27-C7F6-5347-A101-89A8EDA17D21}"/>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106">
              <a:extLst>
                <a:ext uri="{FF2B5EF4-FFF2-40B4-BE49-F238E27FC236}">
                  <a16:creationId xmlns:a16="http://schemas.microsoft.com/office/drawing/2014/main" id="{D0B65A59-1AA4-A94E-AE06-9CB84731D3F8}"/>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107">
              <a:extLst>
                <a:ext uri="{FF2B5EF4-FFF2-40B4-BE49-F238E27FC236}">
                  <a16:creationId xmlns:a16="http://schemas.microsoft.com/office/drawing/2014/main" id="{4A78153A-4F27-964E-9727-C59C52E3C8F8}"/>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108">
              <a:extLst>
                <a:ext uri="{FF2B5EF4-FFF2-40B4-BE49-F238E27FC236}">
                  <a16:creationId xmlns:a16="http://schemas.microsoft.com/office/drawing/2014/main" id="{84662247-19BF-C543-9ED3-01C411B99873}"/>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118">
              <a:extLst>
                <a:ext uri="{FF2B5EF4-FFF2-40B4-BE49-F238E27FC236}">
                  <a16:creationId xmlns:a16="http://schemas.microsoft.com/office/drawing/2014/main" id="{AF1C2771-2EE0-C04D-853C-E7EA9E635C93}"/>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124">
              <a:extLst>
                <a:ext uri="{FF2B5EF4-FFF2-40B4-BE49-F238E27FC236}">
                  <a16:creationId xmlns:a16="http://schemas.microsoft.com/office/drawing/2014/main" id="{0CA9D49C-4172-224D-A416-5441C68E1003}"/>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30" name="Freeform: Shape 117">
            <a:extLst>
              <a:ext uri="{FF2B5EF4-FFF2-40B4-BE49-F238E27FC236}">
                <a16:creationId xmlns:a16="http://schemas.microsoft.com/office/drawing/2014/main" id="{8803CE51-A1AA-0545-9C6D-C8510EA3BD64}"/>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109">
            <a:extLst>
              <a:ext uri="{FF2B5EF4-FFF2-40B4-BE49-F238E27FC236}">
                <a16:creationId xmlns:a16="http://schemas.microsoft.com/office/drawing/2014/main" id="{1BFB00DE-AFC3-114C-95F1-12CE3131F25C}"/>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113">
            <a:extLst>
              <a:ext uri="{FF2B5EF4-FFF2-40B4-BE49-F238E27FC236}">
                <a16:creationId xmlns:a16="http://schemas.microsoft.com/office/drawing/2014/main" id="{641BAD2F-144E-674E-AD64-CEC2D473A1F1}"/>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114">
            <a:extLst>
              <a:ext uri="{FF2B5EF4-FFF2-40B4-BE49-F238E27FC236}">
                <a16:creationId xmlns:a16="http://schemas.microsoft.com/office/drawing/2014/main" id="{4825D665-6AC2-1340-96F4-78E003F02428}"/>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34" name="Graphic 4">
            <a:extLst>
              <a:ext uri="{FF2B5EF4-FFF2-40B4-BE49-F238E27FC236}">
                <a16:creationId xmlns:a16="http://schemas.microsoft.com/office/drawing/2014/main" id="{84C8A6D5-FA9B-F041-B10A-6F367A9358EB}"/>
              </a:ext>
            </a:extLst>
          </p:cNvPr>
          <p:cNvGrpSpPr/>
          <p:nvPr/>
        </p:nvGrpSpPr>
        <p:grpSpPr>
          <a:xfrm>
            <a:off x="10866425" y="6350000"/>
            <a:ext cx="1067000" cy="288788"/>
            <a:chOff x="4449749" y="2980715"/>
            <a:chExt cx="3286381" cy="889473"/>
          </a:xfrm>
          <a:solidFill>
            <a:schemeClr val="bg1"/>
          </a:solidFill>
        </p:grpSpPr>
        <p:sp>
          <p:nvSpPr>
            <p:cNvPr id="235" name="Freeform: Shape 330">
              <a:extLst>
                <a:ext uri="{FF2B5EF4-FFF2-40B4-BE49-F238E27FC236}">
                  <a16:creationId xmlns:a16="http://schemas.microsoft.com/office/drawing/2014/main" id="{4D09F1BF-64A0-B047-83C2-CED05AABDAC2}"/>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331">
              <a:extLst>
                <a:ext uri="{FF2B5EF4-FFF2-40B4-BE49-F238E27FC236}">
                  <a16:creationId xmlns:a16="http://schemas.microsoft.com/office/drawing/2014/main" id="{C398A88A-0F58-3D45-88A6-B66D33E71D85}"/>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332">
              <a:extLst>
                <a:ext uri="{FF2B5EF4-FFF2-40B4-BE49-F238E27FC236}">
                  <a16:creationId xmlns:a16="http://schemas.microsoft.com/office/drawing/2014/main" id="{DCE7113A-F07B-6F49-A5F9-F314BC74EBD5}"/>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333">
              <a:extLst>
                <a:ext uri="{FF2B5EF4-FFF2-40B4-BE49-F238E27FC236}">
                  <a16:creationId xmlns:a16="http://schemas.microsoft.com/office/drawing/2014/main" id="{19C109DF-EE69-EE48-8EFE-53DEA915E40E}"/>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334">
              <a:extLst>
                <a:ext uri="{FF2B5EF4-FFF2-40B4-BE49-F238E27FC236}">
                  <a16:creationId xmlns:a16="http://schemas.microsoft.com/office/drawing/2014/main" id="{FCAB9006-364C-694D-A052-80D5C29439AE}"/>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335">
              <a:extLst>
                <a:ext uri="{FF2B5EF4-FFF2-40B4-BE49-F238E27FC236}">
                  <a16:creationId xmlns:a16="http://schemas.microsoft.com/office/drawing/2014/main" id="{9688B78E-2367-B946-9939-11708A991CB5}"/>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336">
              <a:extLst>
                <a:ext uri="{FF2B5EF4-FFF2-40B4-BE49-F238E27FC236}">
                  <a16:creationId xmlns:a16="http://schemas.microsoft.com/office/drawing/2014/main" id="{F10BDD46-4D49-4A4D-A81D-68E5E63E6FD5}"/>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42" name="Freeform: Shape 110">
            <a:extLst>
              <a:ext uri="{FF2B5EF4-FFF2-40B4-BE49-F238E27FC236}">
                <a16:creationId xmlns:a16="http://schemas.microsoft.com/office/drawing/2014/main" id="{2E1D3E34-70E9-654F-8634-359B01F2808A}"/>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7E632951-E839-B44D-A950-8E3996649DB0}"/>
              </a:ext>
            </a:extLst>
          </p:cNvPr>
          <p:cNvSpPr txBox="1"/>
          <p:nvPr/>
        </p:nvSpPr>
        <p:spPr>
          <a:xfrm>
            <a:off x="491491" y="6119445"/>
            <a:ext cx="9884749" cy="276999"/>
          </a:xfrm>
          <a:prstGeom prst="rect">
            <a:avLst/>
          </a:prstGeom>
          <a:noFill/>
        </p:spPr>
        <p:txBody>
          <a:bodyPr wrap="square" rtlCol="0">
            <a:spAutoFit/>
          </a:bodyPr>
          <a:lstStyle/>
          <a:p>
            <a:r>
              <a:rPr lang="en-GB" sz="1200" dirty="0"/>
              <a:t>The current and future systems are targeted for the adoption of OCDS</a:t>
            </a:r>
          </a:p>
        </p:txBody>
      </p:sp>
      <p:sp>
        <p:nvSpPr>
          <p:cNvPr id="243" name="Rounded Rectangle 242">
            <a:extLst>
              <a:ext uri="{FF2B5EF4-FFF2-40B4-BE49-F238E27FC236}">
                <a16:creationId xmlns:a16="http://schemas.microsoft.com/office/drawing/2014/main" id="{2B4176EE-1492-D944-B747-8C4E19507BEE}"/>
              </a:ext>
            </a:extLst>
          </p:cNvPr>
          <p:cNvSpPr/>
          <p:nvPr/>
        </p:nvSpPr>
        <p:spPr>
          <a:xfrm>
            <a:off x="2841014" y="6451416"/>
            <a:ext cx="2023109" cy="276998"/>
          </a:xfrm>
          <a:prstGeom prst="roundRect">
            <a:avLst/>
          </a:prstGeom>
          <a:pattFill prst="pct5">
            <a:fgClr>
              <a:schemeClr val="bg1">
                <a:lumMod val="50000"/>
              </a:schemeClr>
            </a:fgClr>
            <a:bgClr>
              <a:schemeClr val="bg1"/>
            </a:bgClr>
          </a:patt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Design Phase – New Modules</a:t>
            </a:r>
          </a:p>
        </p:txBody>
      </p:sp>
      <p:sp>
        <p:nvSpPr>
          <p:cNvPr id="70" name="Rounded Rectangle 69">
            <a:extLst>
              <a:ext uri="{FF2B5EF4-FFF2-40B4-BE49-F238E27FC236}">
                <a16:creationId xmlns:a16="http://schemas.microsoft.com/office/drawing/2014/main" id="{5D8ABA25-0D57-914E-8244-18ED788334D8}"/>
              </a:ext>
            </a:extLst>
          </p:cNvPr>
          <p:cNvSpPr/>
          <p:nvPr/>
        </p:nvSpPr>
        <p:spPr>
          <a:xfrm>
            <a:off x="2964801" y="2938036"/>
            <a:ext cx="1008000" cy="638828"/>
          </a:xfrm>
          <a:prstGeom prst="roundRect">
            <a:avLst/>
          </a:prstGeom>
          <a:pattFill prst="pct5">
            <a:fgClr>
              <a:schemeClr val="bg1">
                <a:lumMod val="50000"/>
              </a:schemeClr>
            </a:fgClr>
            <a:bgClr>
              <a:schemeClr val="bg1"/>
            </a:bgClr>
          </a:patt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Sustainability and Circularity  Support</a:t>
            </a:r>
          </a:p>
        </p:txBody>
      </p:sp>
      <p:sp>
        <p:nvSpPr>
          <p:cNvPr id="71" name="Rectangle 70">
            <a:extLst>
              <a:ext uri="{FF2B5EF4-FFF2-40B4-BE49-F238E27FC236}">
                <a16:creationId xmlns:a16="http://schemas.microsoft.com/office/drawing/2014/main" id="{38EB7C83-349F-D04E-8098-F48BDFBF53C8}"/>
              </a:ext>
            </a:extLst>
          </p:cNvPr>
          <p:cNvSpPr/>
          <p:nvPr/>
        </p:nvSpPr>
        <p:spPr>
          <a:xfrm>
            <a:off x="807760" y="5715400"/>
            <a:ext cx="3531453" cy="461665"/>
          </a:xfrm>
          <a:prstGeom prst="rect">
            <a:avLst/>
          </a:prstGeom>
          <a:noFill/>
        </p:spPr>
        <p:txBody>
          <a:bodyPr wrap="square" rtlCol="0">
            <a:spAutoFit/>
          </a:bodyPr>
          <a:lstStyle/>
          <a:p>
            <a:r>
              <a:rPr lang="en-GB" sz="1200" dirty="0">
                <a:latin typeface="Helvetica" pitchFamily="2" charset="0"/>
              </a:rPr>
              <a:t>E-DESPESA (E-Expenditure)</a:t>
            </a:r>
            <a:br>
              <a:rPr lang="en-GB" sz="1200" dirty="0">
                <a:latin typeface="Helvetica" pitchFamily="2" charset="0"/>
              </a:rPr>
            </a:br>
            <a:endParaRPr lang="en-GB" sz="1200" dirty="0">
              <a:latin typeface="Helvetica" pitchFamily="2" charset="0"/>
            </a:endParaRPr>
          </a:p>
        </p:txBody>
      </p:sp>
      <p:pic>
        <p:nvPicPr>
          <p:cNvPr id="74" name="Picture 8" descr="OutSystems Review | PCMag">
            <a:extLst>
              <a:ext uri="{FF2B5EF4-FFF2-40B4-BE49-F238E27FC236}">
                <a16:creationId xmlns:a16="http://schemas.microsoft.com/office/drawing/2014/main" id="{94ADB72A-E2C6-EF4D-AAB3-7F91DCB23F7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039" y="5667268"/>
            <a:ext cx="738672" cy="415719"/>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Group 74">
            <a:extLst>
              <a:ext uri="{FF2B5EF4-FFF2-40B4-BE49-F238E27FC236}">
                <a16:creationId xmlns:a16="http://schemas.microsoft.com/office/drawing/2014/main" id="{DD7BDB1B-9519-654E-B9D9-2650ADFF97BB}"/>
              </a:ext>
            </a:extLst>
          </p:cNvPr>
          <p:cNvGrpSpPr/>
          <p:nvPr/>
        </p:nvGrpSpPr>
        <p:grpSpPr>
          <a:xfrm>
            <a:off x="-135608" y="1132912"/>
            <a:ext cx="1576198" cy="1468083"/>
            <a:chOff x="1345012" y="1353806"/>
            <a:chExt cx="2114590" cy="1969545"/>
          </a:xfrm>
        </p:grpSpPr>
        <p:pic>
          <p:nvPicPr>
            <p:cNvPr id="76" name="Picture 75">
              <a:extLst>
                <a:ext uri="{FF2B5EF4-FFF2-40B4-BE49-F238E27FC236}">
                  <a16:creationId xmlns:a16="http://schemas.microsoft.com/office/drawing/2014/main" id="{4262098E-924E-F24E-B7FA-F43D4EED9E8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345012" y="1353806"/>
              <a:ext cx="2114590" cy="1969545"/>
            </a:xfrm>
            <a:prstGeom prst="rect">
              <a:avLst/>
            </a:prstGeom>
          </p:spPr>
        </p:pic>
        <p:sp>
          <p:nvSpPr>
            <p:cNvPr id="77" name="Rectangle 76">
              <a:extLst>
                <a:ext uri="{FF2B5EF4-FFF2-40B4-BE49-F238E27FC236}">
                  <a16:creationId xmlns:a16="http://schemas.microsoft.com/office/drawing/2014/main" id="{5CF68D2C-CE4D-8049-98CE-7CF809A95B9F}"/>
                </a:ext>
              </a:extLst>
            </p:cNvPr>
            <p:cNvSpPr/>
            <p:nvPr/>
          </p:nvSpPr>
          <p:spPr>
            <a:xfrm>
              <a:off x="1448313" y="2359865"/>
              <a:ext cx="1505458" cy="404648"/>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8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PROCUREMENT PLANNING</a:t>
              </a:r>
            </a:p>
          </p:txBody>
        </p:sp>
        <p:pic>
          <p:nvPicPr>
            <p:cNvPr id="78" name="Graphic 77">
              <a:extLst>
                <a:ext uri="{FF2B5EF4-FFF2-40B4-BE49-F238E27FC236}">
                  <a16:creationId xmlns:a16="http://schemas.microsoft.com/office/drawing/2014/main" id="{48B1BBCE-1963-9A42-9451-C9BDF60F2844}"/>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000504" y="1823368"/>
              <a:ext cx="401075" cy="401075"/>
            </a:xfrm>
            <a:prstGeom prst="rect">
              <a:avLst/>
            </a:prstGeom>
          </p:spPr>
        </p:pic>
      </p:grpSp>
      <p:pic>
        <p:nvPicPr>
          <p:cNvPr id="79" name="Picture 8" descr="OutSystems Review | PCMag">
            <a:extLst>
              <a:ext uri="{FF2B5EF4-FFF2-40B4-BE49-F238E27FC236}">
                <a16:creationId xmlns:a16="http://schemas.microsoft.com/office/drawing/2014/main" id="{8259ABE8-9494-6C4A-9C0E-AF9E386EB33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48928" y="4515148"/>
            <a:ext cx="1008000" cy="56729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8" descr="OutSystems Review | PCMag">
            <a:extLst>
              <a:ext uri="{FF2B5EF4-FFF2-40B4-BE49-F238E27FC236}">
                <a16:creationId xmlns:a16="http://schemas.microsoft.com/office/drawing/2014/main" id="{78EB3320-886F-5045-9791-5C3F3E65BCD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28941" y="4562751"/>
            <a:ext cx="1008000" cy="567295"/>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
            <a:extLst>
              <a:ext uri="{FF2B5EF4-FFF2-40B4-BE49-F238E27FC236}">
                <a16:creationId xmlns:a16="http://schemas.microsoft.com/office/drawing/2014/main" id="{CC60E072-08AA-28E5-3B63-E0244EA19C26}"/>
              </a:ext>
            </a:extLst>
          </p:cNvPr>
          <p:cNvSpPr/>
          <p:nvPr/>
        </p:nvSpPr>
        <p:spPr>
          <a:xfrm>
            <a:off x="8190512" y="6438629"/>
            <a:ext cx="2023109" cy="276998"/>
          </a:xfrm>
          <a:prstGeom prst="roundRect">
            <a:avLst/>
          </a:prstGeom>
          <a:pattFill prst="pct5">
            <a:fgClr>
              <a:schemeClr val="bg1">
                <a:lumMod val="50000"/>
              </a:schemeClr>
            </a:fgClr>
            <a:bgClr>
              <a:schemeClr val="bg1"/>
            </a:bgClr>
          </a:patt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Design Phase – Upgrades</a:t>
            </a:r>
          </a:p>
        </p:txBody>
      </p:sp>
      <p:sp>
        <p:nvSpPr>
          <p:cNvPr id="3" name="Rounded Rectangle 2">
            <a:extLst>
              <a:ext uri="{FF2B5EF4-FFF2-40B4-BE49-F238E27FC236}">
                <a16:creationId xmlns:a16="http://schemas.microsoft.com/office/drawing/2014/main" id="{395A6D64-07FF-79A7-D8B5-E6A80063594F}"/>
              </a:ext>
            </a:extLst>
          </p:cNvPr>
          <p:cNvSpPr/>
          <p:nvPr/>
        </p:nvSpPr>
        <p:spPr>
          <a:xfrm>
            <a:off x="4045208" y="2938036"/>
            <a:ext cx="1008000" cy="638828"/>
          </a:xfrm>
          <a:prstGeom prst="roundRect">
            <a:avLst/>
          </a:prstGeom>
          <a:pattFill prst="pct5">
            <a:fgClr>
              <a:schemeClr val="bg1">
                <a:lumMod val="50000"/>
              </a:schemeClr>
            </a:fgClr>
            <a:bgClr>
              <a:schemeClr val="bg1"/>
            </a:bgClr>
          </a:patt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Innovation Management</a:t>
            </a:r>
          </a:p>
        </p:txBody>
      </p:sp>
      <p:sp>
        <p:nvSpPr>
          <p:cNvPr id="4" name="Rounded Rectangle 3">
            <a:extLst>
              <a:ext uri="{FF2B5EF4-FFF2-40B4-BE49-F238E27FC236}">
                <a16:creationId xmlns:a16="http://schemas.microsoft.com/office/drawing/2014/main" id="{A2D35487-A2D9-2D17-4D94-8EBBEADCAB75}"/>
              </a:ext>
            </a:extLst>
          </p:cNvPr>
          <p:cNvSpPr/>
          <p:nvPr/>
        </p:nvSpPr>
        <p:spPr>
          <a:xfrm>
            <a:off x="3525334" y="3656941"/>
            <a:ext cx="1008000" cy="638828"/>
          </a:xfrm>
          <a:prstGeom prst="roundRect">
            <a:avLst/>
          </a:prstGeom>
          <a:pattFill prst="pct5">
            <a:fgClr>
              <a:schemeClr val="bg1">
                <a:lumMod val="50000"/>
              </a:schemeClr>
            </a:fgClr>
            <a:bgClr>
              <a:schemeClr val="bg1"/>
            </a:bgClr>
          </a:patt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lIns="0" rIns="0" rtlCol="0" anchor="ctr" anchorCtr="0"/>
          <a:lstStyle/>
          <a:p>
            <a:pPr algn="ctr">
              <a:spcAft>
                <a:spcPts val="0"/>
              </a:spcAft>
            </a:pPr>
            <a:r>
              <a:rPr lang="en-GB" sz="1050" dirty="0">
                <a:solidFill>
                  <a:schemeClr val="tx1"/>
                </a:solidFill>
                <a:latin typeface="Arial" panose="020B0604020202020204" pitchFamily="34" charset="0"/>
                <a:cs typeface="Arial" panose="020B0604020202020204" pitchFamily="34" charset="0"/>
              </a:rPr>
              <a:t>Innovation Management</a:t>
            </a:r>
          </a:p>
        </p:txBody>
      </p:sp>
    </p:spTree>
    <p:extLst>
      <p:ext uri="{BB962C8B-B14F-4D97-AF65-F5344CB8AC3E}">
        <p14:creationId xmlns:p14="http://schemas.microsoft.com/office/powerpoint/2010/main" val="3725086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750"/>
                                  </p:stCondLst>
                                  <p:childTnLst>
                                    <p:set>
                                      <p:cBhvr>
                                        <p:cTn id="6" dur="1" fill="hold">
                                          <p:stCondLst>
                                            <p:cond delay="0"/>
                                          </p:stCondLst>
                                        </p:cTn>
                                        <p:tgtEl>
                                          <p:spTgt spid="231"/>
                                        </p:tgtEl>
                                        <p:attrNameLst>
                                          <p:attrName>style.visibility</p:attrName>
                                        </p:attrNameLst>
                                      </p:cBhvr>
                                      <p:to>
                                        <p:strVal val="visible"/>
                                      </p:to>
                                    </p:set>
                                    <p:animEffect transition="in" filter="wipe(down)">
                                      <p:cBhvr>
                                        <p:cTn id="7" dur="500"/>
                                        <p:tgtEl>
                                          <p:spTgt spid="231"/>
                                        </p:tgtEl>
                                      </p:cBhvr>
                                    </p:animEffect>
                                  </p:childTnLst>
                                </p:cTn>
                              </p:par>
                              <p:par>
                                <p:cTn id="8" presetID="10" presetClass="entr" presetSubtype="0" fill="hold" nodeType="withEffect">
                                  <p:stCondLst>
                                    <p:cond delay="750"/>
                                  </p:stCondLst>
                                  <p:childTnLst>
                                    <p:set>
                                      <p:cBhvr>
                                        <p:cTn id="9" dur="1" fill="hold">
                                          <p:stCondLst>
                                            <p:cond delay="0"/>
                                          </p:stCondLst>
                                        </p:cTn>
                                        <p:tgtEl>
                                          <p:spTgt spid="234"/>
                                        </p:tgtEl>
                                        <p:attrNameLst>
                                          <p:attrName>style.visibility</p:attrName>
                                        </p:attrNameLst>
                                      </p:cBhvr>
                                      <p:to>
                                        <p:strVal val="visible"/>
                                      </p:to>
                                    </p:set>
                                    <p:animEffect transition="in" filter="fade">
                                      <p:cBhvr>
                                        <p:cTn id="10" dur="500"/>
                                        <p:tgtEl>
                                          <p:spTgt spid="234"/>
                                        </p:tgtEl>
                                      </p:cBhvr>
                                    </p:animEffect>
                                  </p:childTnLst>
                                </p:cTn>
                              </p:par>
                              <p:par>
                                <p:cTn id="11" presetID="22" presetClass="entr" presetSubtype="4" fill="hold" grpId="0" nodeType="withEffect">
                                  <p:stCondLst>
                                    <p:cond delay="750"/>
                                  </p:stCondLst>
                                  <p:childTnLst>
                                    <p:set>
                                      <p:cBhvr>
                                        <p:cTn id="12" dur="1" fill="hold">
                                          <p:stCondLst>
                                            <p:cond delay="0"/>
                                          </p:stCondLst>
                                        </p:cTn>
                                        <p:tgtEl>
                                          <p:spTgt spid="230"/>
                                        </p:tgtEl>
                                        <p:attrNameLst>
                                          <p:attrName>style.visibility</p:attrName>
                                        </p:attrNameLst>
                                      </p:cBhvr>
                                      <p:to>
                                        <p:strVal val="visible"/>
                                      </p:to>
                                    </p:set>
                                    <p:animEffect transition="in" filter="wipe(down)">
                                      <p:cBhvr>
                                        <p:cTn id="13" dur="500"/>
                                        <p:tgtEl>
                                          <p:spTgt spid="23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242"/>
                                        </p:tgtEl>
                                        <p:attrNameLst>
                                          <p:attrName>style.visibility</p:attrName>
                                        </p:attrNameLst>
                                      </p:cBhvr>
                                      <p:to>
                                        <p:strVal val="visible"/>
                                      </p:to>
                                    </p:set>
                                    <p:animEffect transition="in" filter="wipe(left)">
                                      <p:cBhvr>
                                        <p:cTn id="16" dur="500"/>
                                        <p:tgtEl>
                                          <p:spTgt spid="242"/>
                                        </p:tgtEl>
                                      </p:cBhvr>
                                    </p:animEffect>
                                  </p:childTnLst>
                                </p:cTn>
                              </p:par>
                              <p:par>
                                <p:cTn id="17" presetID="22" presetClass="entr" presetSubtype="8" fill="hold" grpId="0" nodeType="withEffect">
                                  <p:stCondLst>
                                    <p:cond delay="750"/>
                                  </p:stCondLst>
                                  <p:childTnLst>
                                    <p:set>
                                      <p:cBhvr>
                                        <p:cTn id="18" dur="1" fill="hold">
                                          <p:stCondLst>
                                            <p:cond delay="0"/>
                                          </p:stCondLst>
                                        </p:cTn>
                                        <p:tgtEl>
                                          <p:spTgt spid="233"/>
                                        </p:tgtEl>
                                        <p:attrNameLst>
                                          <p:attrName>style.visibility</p:attrName>
                                        </p:attrNameLst>
                                      </p:cBhvr>
                                      <p:to>
                                        <p:strVal val="visible"/>
                                      </p:to>
                                    </p:set>
                                    <p:animEffect transition="in" filter="wipe(left)">
                                      <p:cBhvr>
                                        <p:cTn id="19" dur="500"/>
                                        <p:tgtEl>
                                          <p:spTgt spid="233"/>
                                        </p:tgtEl>
                                      </p:cBhvr>
                                    </p:animEffect>
                                  </p:childTnLst>
                                </p:cTn>
                              </p:par>
                              <p:par>
                                <p:cTn id="20" presetID="22" presetClass="entr" presetSubtype="8" fill="hold" grpId="0" nodeType="withEffect">
                                  <p:stCondLst>
                                    <p:cond delay="750"/>
                                  </p:stCondLst>
                                  <p:childTnLst>
                                    <p:set>
                                      <p:cBhvr>
                                        <p:cTn id="21" dur="1" fill="hold">
                                          <p:stCondLst>
                                            <p:cond delay="0"/>
                                          </p:stCondLst>
                                        </p:cTn>
                                        <p:tgtEl>
                                          <p:spTgt spid="232"/>
                                        </p:tgtEl>
                                        <p:attrNameLst>
                                          <p:attrName>style.visibility</p:attrName>
                                        </p:attrNameLst>
                                      </p:cBhvr>
                                      <p:to>
                                        <p:strVal val="visible"/>
                                      </p:to>
                                    </p:set>
                                    <p:animEffect transition="in" filter="wipe(left)">
                                      <p:cBhvr>
                                        <p:cTn id="22" dur="500"/>
                                        <p:tgtEl>
                                          <p:spTgt spid="232"/>
                                        </p:tgtEl>
                                      </p:cBhvr>
                                    </p:animEffect>
                                  </p:childTnLst>
                                </p:cTn>
                              </p:par>
                              <p:par>
                                <p:cTn id="23" presetID="10" presetClass="entr" presetSubtype="0" fill="hold" grpId="0" nodeType="withEffect">
                                  <p:stCondLst>
                                    <p:cond delay="2000"/>
                                  </p:stCondLst>
                                  <p:childTnLst>
                                    <p:set>
                                      <p:cBhvr>
                                        <p:cTn id="24" dur="1" fill="hold">
                                          <p:stCondLst>
                                            <p:cond delay="0"/>
                                          </p:stCondLst>
                                        </p:cTn>
                                        <p:tgtEl>
                                          <p:spTgt spid="71"/>
                                        </p:tgtEl>
                                        <p:attrNameLst>
                                          <p:attrName>style.visibility</p:attrName>
                                        </p:attrNameLst>
                                      </p:cBhvr>
                                      <p:to>
                                        <p:strVal val="visible"/>
                                      </p:to>
                                    </p:set>
                                    <p:animEffect transition="in" filter="fade">
                                      <p:cBhvr>
                                        <p:cTn id="25"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 grpId="0" animBg="1"/>
      <p:bldP spid="231" grpId="0" animBg="1"/>
      <p:bldP spid="232" grpId="0" animBg="1"/>
      <p:bldP spid="233" grpId="0" animBg="1"/>
      <p:bldP spid="242" grpId="0" animBg="1"/>
      <p:bldP spid="7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219" name="Rectangle 218">
            <a:extLst>
              <a:ext uri="{FF2B5EF4-FFF2-40B4-BE49-F238E27FC236}">
                <a16:creationId xmlns:a16="http://schemas.microsoft.com/office/drawing/2014/main" id="{75E58838-525B-BC4F-B4FF-F2047B57D85F}"/>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internal team uses an agile project management approach. </a:t>
            </a:r>
          </a:p>
        </p:txBody>
      </p:sp>
      <p:grpSp>
        <p:nvGrpSpPr>
          <p:cNvPr id="222" name="Graphic 4">
            <a:extLst>
              <a:ext uri="{FF2B5EF4-FFF2-40B4-BE49-F238E27FC236}">
                <a16:creationId xmlns:a16="http://schemas.microsoft.com/office/drawing/2014/main" id="{EF37F3D1-3210-F245-9A80-53A0CF2F7F74}"/>
              </a:ext>
            </a:extLst>
          </p:cNvPr>
          <p:cNvGrpSpPr/>
          <p:nvPr/>
        </p:nvGrpSpPr>
        <p:grpSpPr>
          <a:xfrm>
            <a:off x="10863377" y="6346952"/>
            <a:ext cx="1067000" cy="288788"/>
            <a:chOff x="4449749" y="2980715"/>
            <a:chExt cx="3286381" cy="889473"/>
          </a:xfrm>
          <a:solidFill>
            <a:srgbClr val="212121"/>
          </a:solidFill>
        </p:grpSpPr>
        <p:sp>
          <p:nvSpPr>
            <p:cNvPr id="223" name="Freeform: Shape 104">
              <a:extLst>
                <a:ext uri="{FF2B5EF4-FFF2-40B4-BE49-F238E27FC236}">
                  <a16:creationId xmlns:a16="http://schemas.microsoft.com/office/drawing/2014/main" id="{E33198D4-77A8-8742-83AD-0B2DAB8FE116}"/>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105">
              <a:extLst>
                <a:ext uri="{FF2B5EF4-FFF2-40B4-BE49-F238E27FC236}">
                  <a16:creationId xmlns:a16="http://schemas.microsoft.com/office/drawing/2014/main" id="{3D84FD27-C7F6-5347-A101-89A8EDA17D21}"/>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106">
              <a:extLst>
                <a:ext uri="{FF2B5EF4-FFF2-40B4-BE49-F238E27FC236}">
                  <a16:creationId xmlns:a16="http://schemas.microsoft.com/office/drawing/2014/main" id="{D0B65A59-1AA4-A94E-AE06-9CB84731D3F8}"/>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107">
              <a:extLst>
                <a:ext uri="{FF2B5EF4-FFF2-40B4-BE49-F238E27FC236}">
                  <a16:creationId xmlns:a16="http://schemas.microsoft.com/office/drawing/2014/main" id="{4A78153A-4F27-964E-9727-C59C52E3C8F8}"/>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108">
              <a:extLst>
                <a:ext uri="{FF2B5EF4-FFF2-40B4-BE49-F238E27FC236}">
                  <a16:creationId xmlns:a16="http://schemas.microsoft.com/office/drawing/2014/main" id="{84662247-19BF-C543-9ED3-01C411B99873}"/>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118">
              <a:extLst>
                <a:ext uri="{FF2B5EF4-FFF2-40B4-BE49-F238E27FC236}">
                  <a16:creationId xmlns:a16="http://schemas.microsoft.com/office/drawing/2014/main" id="{AF1C2771-2EE0-C04D-853C-E7EA9E635C93}"/>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124">
              <a:extLst>
                <a:ext uri="{FF2B5EF4-FFF2-40B4-BE49-F238E27FC236}">
                  <a16:creationId xmlns:a16="http://schemas.microsoft.com/office/drawing/2014/main" id="{0CA9D49C-4172-224D-A416-5441C68E1003}"/>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30" name="Freeform: Shape 117">
            <a:extLst>
              <a:ext uri="{FF2B5EF4-FFF2-40B4-BE49-F238E27FC236}">
                <a16:creationId xmlns:a16="http://schemas.microsoft.com/office/drawing/2014/main" id="{8803CE51-A1AA-0545-9C6D-C8510EA3BD64}"/>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109">
            <a:extLst>
              <a:ext uri="{FF2B5EF4-FFF2-40B4-BE49-F238E27FC236}">
                <a16:creationId xmlns:a16="http://schemas.microsoft.com/office/drawing/2014/main" id="{1BFB00DE-AFC3-114C-95F1-12CE3131F25C}"/>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113">
            <a:extLst>
              <a:ext uri="{FF2B5EF4-FFF2-40B4-BE49-F238E27FC236}">
                <a16:creationId xmlns:a16="http://schemas.microsoft.com/office/drawing/2014/main" id="{641BAD2F-144E-674E-AD64-CEC2D473A1F1}"/>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114">
            <a:extLst>
              <a:ext uri="{FF2B5EF4-FFF2-40B4-BE49-F238E27FC236}">
                <a16:creationId xmlns:a16="http://schemas.microsoft.com/office/drawing/2014/main" id="{4825D665-6AC2-1340-96F4-78E003F02428}"/>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34" name="Graphic 4">
            <a:extLst>
              <a:ext uri="{FF2B5EF4-FFF2-40B4-BE49-F238E27FC236}">
                <a16:creationId xmlns:a16="http://schemas.microsoft.com/office/drawing/2014/main" id="{84C8A6D5-FA9B-F041-B10A-6F367A9358EB}"/>
              </a:ext>
            </a:extLst>
          </p:cNvPr>
          <p:cNvGrpSpPr/>
          <p:nvPr/>
        </p:nvGrpSpPr>
        <p:grpSpPr>
          <a:xfrm>
            <a:off x="10866425" y="6350000"/>
            <a:ext cx="1067000" cy="288788"/>
            <a:chOff x="4449749" y="2980715"/>
            <a:chExt cx="3286381" cy="889473"/>
          </a:xfrm>
          <a:solidFill>
            <a:schemeClr val="bg1"/>
          </a:solidFill>
        </p:grpSpPr>
        <p:sp>
          <p:nvSpPr>
            <p:cNvPr id="235" name="Freeform: Shape 330">
              <a:extLst>
                <a:ext uri="{FF2B5EF4-FFF2-40B4-BE49-F238E27FC236}">
                  <a16:creationId xmlns:a16="http://schemas.microsoft.com/office/drawing/2014/main" id="{4D09F1BF-64A0-B047-83C2-CED05AABDAC2}"/>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331">
              <a:extLst>
                <a:ext uri="{FF2B5EF4-FFF2-40B4-BE49-F238E27FC236}">
                  <a16:creationId xmlns:a16="http://schemas.microsoft.com/office/drawing/2014/main" id="{C398A88A-0F58-3D45-88A6-B66D33E71D85}"/>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332">
              <a:extLst>
                <a:ext uri="{FF2B5EF4-FFF2-40B4-BE49-F238E27FC236}">
                  <a16:creationId xmlns:a16="http://schemas.microsoft.com/office/drawing/2014/main" id="{DCE7113A-F07B-6F49-A5F9-F314BC74EBD5}"/>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333">
              <a:extLst>
                <a:ext uri="{FF2B5EF4-FFF2-40B4-BE49-F238E27FC236}">
                  <a16:creationId xmlns:a16="http://schemas.microsoft.com/office/drawing/2014/main" id="{19C109DF-EE69-EE48-8EFE-53DEA915E40E}"/>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334">
              <a:extLst>
                <a:ext uri="{FF2B5EF4-FFF2-40B4-BE49-F238E27FC236}">
                  <a16:creationId xmlns:a16="http://schemas.microsoft.com/office/drawing/2014/main" id="{FCAB9006-364C-694D-A052-80D5C29439AE}"/>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335">
              <a:extLst>
                <a:ext uri="{FF2B5EF4-FFF2-40B4-BE49-F238E27FC236}">
                  <a16:creationId xmlns:a16="http://schemas.microsoft.com/office/drawing/2014/main" id="{9688B78E-2367-B946-9939-11708A991CB5}"/>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336">
              <a:extLst>
                <a:ext uri="{FF2B5EF4-FFF2-40B4-BE49-F238E27FC236}">
                  <a16:creationId xmlns:a16="http://schemas.microsoft.com/office/drawing/2014/main" id="{F10BDD46-4D49-4A4D-A81D-68E5E63E6FD5}"/>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42" name="Freeform: Shape 110">
            <a:extLst>
              <a:ext uri="{FF2B5EF4-FFF2-40B4-BE49-F238E27FC236}">
                <a16:creationId xmlns:a16="http://schemas.microsoft.com/office/drawing/2014/main" id="{2E1D3E34-70E9-654F-8634-359B01F2808A}"/>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5" name="Group 74">
            <a:extLst>
              <a:ext uri="{FF2B5EF4-FFF2-40B4-BE49-F238E27FC236}">
                <a16:creationId xmlns:a16="http://schemas.microsoft.com/office/drawing/2014/main" id="{DD7BDB1B-9519-654E-B9D9-2650ADFF97BB}"/>
              </a:ext>
            </a:extLst>
          </p:cNvPr>
          <p:cNvGrpSpPr/>
          <p:nvPr/>
        </p:nvGrpSpPr>
        <p:grpSpPr>
          <a:xfrm>
            <a:off x="-21408" y="857262"/>
            <a:ext cx="1576198" cy="1468083"/>
            <a:chOff x="1345012" y="1353806"/>
            <a:chExt cx="2114590" cy="1969545"/>
          </a:xfrm>
        </p:grpSpPr>
        <p:pic>
          <p:nvPicPr>
            <p:cNvPr id="76" name="Picture 75">
              <a:extLst>
                <a:ext uri="{FF2B5EF4-FFF2-40B4-BE49-F238E27FC236}">
                  <a16:creationId xmlns:a16="http://schemas.microsoft.com/office/drawing/2014/main" id="{4262098E-924E-F24E-B7FA-F43D4EED9E8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45012" y="1353806"/>
              <a:ext cx="2114590" cy="1969545"/>
            </a:xfrm>
            <a:prstGeom prst="rect">
              <a:avLst/>
            </a:prstGeom>
          </p:spPr>
        </p:pic>
        <p:sp>
          <p:nvSpPr>
            <p:cNvPr id="77" name="Rectangle 76">
              <a:extLst>
                <a:ext uri="{FF2B5EF4-FFF2-40B4-BE49-F238E27FC236}">
                  <a16:creationId xmlns:a16="http://schemas.microsoft.com/office/drawing/2014/main" id="{5CF68D2C-CE4D-8049-98CE-7CF809A95B9F}"/>
                </a:ext>
              </a:extLst>
            </p:cNvPr>
            <p:cNvSpPr/>
            <p:nvPr/>
          </p:nvSpPr>
          <p:spPr>
            <a:xfrm>
              <a:off x="1448313" y="2359865"/>
              <a:ext cx="1505458" cy="404648"/>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8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PROCUREMENT PLANNING</a:t>
              </a:r>
            </a:p>
          </p:txBody>
        </p:sp>
        <p:pic>
          <p:nvPicPr>
            <p:cNvPr id="78" name="Graphic 77">
              <a:extLst>
                <a:ext uri="{FF2B5EF4-FFF2-40B4-BE49-F238E27FC236}">
                  <a16:creationId xmlns:a16="http://schemas.microsoft.com/office/drawing/2014/main" id="{48B1BBCE-1963-9A42-9451-C9BDF60F2844}"/>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00504" y="1823368"/>
              <a:ext cx="401075" cy="401075"/>
            </a:xfrm>
            <a:prstGeom prst="rect">
              <a:avLst/>
            </a:prstGeom>
          </p:spPr>
        </p:pic>
      </p:grpSp>
      <p:sp>
        <p:nvSpPr>
          <p:cNvPr id="5" name="object 46">
            <a:extLst>
              <a:ext uri="{FF2B5EF4-FFF2-40B4-BE49-F238E27FC236}">
                <a16:creationId xmlns:a16="http://schemas.microsoft.com/office/drawing/2014/main" id="{5D802021-7167-6E14-BA2C-C3D797C1C55A}"/>
              </a:ext>
            </a:extLst>
          </p:cNvPr>
          <p:cNvSpPr txBox="1"/>
          <p:nvPr/>
        </p:nvSpPr>
        <p:spPr>
          <a:xfrm>
            <a:off x="7929883" y="1878205"/>
            <a:ext cx="507378" cy="192412"/>
          </a:xfrm>
          <a:prstGeom prst="rect">
            <a:avLst/>
          </a:prstGeom>
        </p:spPr>
        <p:txBody>
          <a:bodyPr vert="horz" wrap="square" lIns="0" tIns="12373" rIns="0" bIns="0" rtlCol="0">
            <a:spAutoFit/>
          </a:bodyPr>
          <a:lstStyle/>
          <a:p>
            <a:pPr defTabSz="445450">
              <a:spcBef>
                <a:spcPts val="97"/>
              </a:spcBef>
              <a:defRPr/>
            </a:pPr>
            <a:r>
              <a:rPr lang="pt-PT" sz="1169">
                <a:solidFill>
                  <a:srgbClr val="FFFFFF"/>
                </a:solidFill>
                <a:latin typeface="Arial" panose="020B0604020202020204" pitchFamily="34" charset="0"/>
                <a:cs typeface="Arial" panose="020B0604020202020204" pitchFamily="34" charset="0"/>
              </a:rPr>
              <a:t>39,1</a:t>
            </a:r>
          </a:p>
        </p:txBody>
      </p:sp>
      <p:sp>
        <p:nvSpPr>
          <p:cNvPr id="6" name="TextBox 5">
            <a:extLst>
              <a:ext uri="{FF2B5EF4-FFF2-40B4-BE49-F238E27FC236}">
                <a16:creationId xmlns:a16="http://schemas.microsoft.com/office/drawing/2014/main" id="{79038270-D113-2C76-7AA6-2BDC0031D48B}"/>
              </a:ext>
            </a:extLst>
          </p:cNvPr>
          <p:cNvSpPr txBox="1"/>
          <p:nvPr/>
        </p:nvSpPr>
        <p:spPr>
          <a:xfrm>
            <a:off x="9720686" y="2573966"/>
            <a:ext cx="229856" cy="209905"/>
          </a:xfrm>
          <a:prstGeom prst="rect">
            <a:avLst/>
          </a:prstGeom>
          <a:noFill/>
        </p:spPr>
        <p:txBody>
          <a:bodyPr wrap="square" lIns="0" tIns="0" rIns="0" bIns="0" rtlCol="0">
            <a:spAutoFit/>
          </a:bodyPr>
          <a:lstStyle/>
          <a:p>
            <a:pPr algn="ctr"/>
            <a:r>
              <a:rPr lang="en-GB" sz="1364">
                <a:solidFill>
                  <a:schemeClr val="bg1"/>
                </a:solidFill>
                <a:latin typeface="Arial" panose="020B0604020202020204" pitchFamily="34" charset="0"/>
                <a:cs typeface="Arial" panose="020B0604020202020204" pitchFamily="34" charset="0"/>
              </a:rPr>
              <a:t>1</a:t>
            </a:r>
          </a:p>
        </p:txBody>
      </p:sp>
      <p:sp>
        <p:nvSpPr>
          <p:cNvPr id="7" name="TextBox 6">
            <a:extLst>
              <a:ext uri="{FF2B5EF4-FFF2-40B4-BE49-F238E27FC236}">
                <a16:creationId xmlns:a16="http://schemas.microsoft.com/office/drawing/2014/main" id="{391A0EED-9E68-C1AC-5E8B-6DFDB0A23FDD}"/>
              </a:ext>
            </a:extLst>
          </p:cNvPr>
          <p:cNvSpPr txBox="1"/>
          <p:nvPr/>
        </p:nvSpPr>
        <p:spPr>
          <a:xfrm>
            <a:off x="4407888" y="4701195"/>
            <a:ext cx="229856" cy="209905"/>
          </a:xfrm>
          <a:prstGeom prst="rect">
            <a:avLst/>
          </a:prstGeom>
          <a:noFill/>
        </p:spPr>
        <p:txBody>
          <a:bodyPr wrap="square" lIns="0" tIns="0" rIns="0" bIns="0" rtlCol="0">
            <a:spAutoFit/>
          </a:bodyPr>
          <a:lstStyle/>
          <a:p>
            <a:pPr algn="ctr"/>
            <a:r>
              <a:rPr lang="en-GB" sz="1364">
                <a:solidFill>
                  <a:schemeClr val="bg1"/>
                </a:solidFill>
                <a:latin typeface="Arial" panose="020B0604020202020204" pitchFamily="34" charset="0"/>
                <a:cs typeface="Arial" panose="020B0604020202020204" pitchFamily="34" charset="0"/>
              </a:rPr>
              <a:t>1</a:t>
            </a:r>
          </a:p>
        </p:txBody>
      </p:sp>
      <p:sp>
        <p:nvSpPr>
          <p:cNvPr id="10" name="TextBox 9">
            <a:extLst>
              <a:ext uri="{FF2B5EF4-FFF2-40B4-BE49-F238E27FC236}">
                <a16:creationId xmlns:a16="http://schemas.microsoft.com/office/drawing/2014/main" id="{FD7A68C1-07E9-2F28-1880-C301D9E0C538}"/>
              </a:ext>
            </a:extLst>
          </p:cNvPr>
          <p:cNvSpPr txBox="1"/>
          <p:nvPr/>
        </p:nvSpPr>
        <p:spPr>
          <a:xfrm>
            <a:off x="9618937" y="4709331"/>
            <a:ext cx="229856" cy="209905"/>
          </a:xfrm>
          <a:prstGeom prst="rect">
            <a:avLst/>
          </a:prstGeom>
          <a:noFill/>
        </p:spPr>
        <p:txBody>
          <a:bodyPr wrap="square" lIns="0" tIns="0" rIns="0" bIns="0" rtlCol="0">
            <a:spAutoFit/>
          </a:bodyPr>
          <a:lstStyle/>
          <a:p>
            <a:pPr algn="ctr"/>
            <a:r>
              <a:rPr lang="en-GB" sz="1364">
                <a:solidFill>
                  <a:schemeClr val="bg1"/>
                </a:solidFill>
                <a:latin typeface="Arial" panose="020B0604020202020204" pitchFamily="34" charset="0"/>
                <a:cs typeface="Arial" panose="020B0604020202020204" pitchFamily="34" charset="0"/>
              </a:rPr>
              <a:t>1</a:t>
            </a:r>
          </a:p>
        </p:txBody>
      </p:sp>
      <p:sp>
        <p:nvSpPr>
          <p:cNvPr id="11" name="Rectangle 10">
            <a:extLst>
              <a:ext uri="{FF2B5EF4-FFF2-40B4-BE49-F238E27FC236}">
                <a16:creationId xmlns:a16="http://schemas.microsoft.com/office/drawing/2014/main" id="{8835406C-E502-9594-525F-9D8E283B3D53}"/>
              </a:ext>
            </a:extLst>
          </p:cNvPr>
          <p:cNvSpPr/>
          <p:nvPr/>
        </p:nvSpPr>
        <p:spPr>
          <a:xfrm>
            <a:off x="4107272" y="1355682"/>
            <a:ext cx="1702710" cy="302262"/>
          </a:xfrm>
          <a:prstGeom prst="rect">
            <a:avLst/>
          </a:prstGeom>
        </p:spPr>
        <p:txBody>
          <a:bodyPr wrap="none">
            <a:spAutoFit/>
          </a:bodyPr>
          <a:lstStyle/>
          <a:p>
            <a:r>
              <a:rPr lang="pt-PT" sz="1364" dirty="0">
                <a:solidFill>
                  <a:srgbClr val="116B6D"/>
                </a:solidFill>
                <a:latin typeface="Arial" panose="020B0604020202020204" pitchFamily="34" charset="0"/>
                <a:cs typeface="Arial" panose="020B0604020202020204" pitchFamily="34" charset="0"/>
              </a:rPr>
              <a:t>Project </a:t>
            </a:r>
            <a:r>
              <a:rPr lang="en-GB" sz="1364" dirty="0">
                <a:solidFill>
                  <a:srgbClr val="116B6D"/>
                </a:solidFill>
                <a:latin typeface="Arial" panose="020B0604020202020204" pitchFamily="34" charset="0"/>
                <a:cs typeface="Arial" panose="020B0604020202020204" pitchFamily="34" charset="0"/>
              </a:rPr>
              <a:t>Description</a:t>
            </a:r>
            <a:r>
              <a:rPr lang="pt-PT" sz="1364" dirty="0">
                <a:solidFill>
                  <a:srgbClr val="116B6D"/>
                </a:solidFill>
                <a:latin typeface="Arial" panose="020B0604020202020204" pitchFamily="34" charset="0"/>
                <a:cs typeface="Arial" panose="020B0604020202020204" pitchFamily="34" charset="0"/>
              </a:rPr>
              <a:t>:</a:t>
            </a:r>
          </a:p>
        </p:txBody>
      </p:sp>
      <p:pic>
        <p:nvPicPr>
          <p:cNvPr id="12" name="Picture 11" descr="Graphical user interface, application&#10;&#10;Description automatically generated">
            <a:hlinkClick r:id="rId6"/>
            <a:extLst>
              <a:ext uri="{FF2B5EF4-FFF2-40B4-BE49-F238E27FC236}">
                <a16:creationId xmlns:a16="http://schemas.microsoft.com/office/drawing/2014/main" id="{AAC56F2A-353B-1E9D-B883-7F3AB9D14FF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62276" y="3648415"/>
            <a:ext cx="2995014" cy="1569238"/>
          </a:xfrm>
          <a:prstGeom prst="rect">
            <a:avLst/>
          </a:prstGeom>
        </p:spPr>
      </p:pic>
      <p:pic>
        <p:nvPicPr>
          <p:cNvPr id="13" name="Picture 12" descr="Graphical user interface, application, Teams&#10;&#10;Description automatically generated">
            <a:extLst>
              <a:ext uri="{FF2B5EF4-FFF2-40B4-BE49-F238E27FC236}">
                <a16:creationId xmlns:a16="http://schemas.microsoft.com/office/drawing/2014/main" id="{3256FD2F-6FED-2466-EC63-E81B2175081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flipV="1">
            <a:off x="692694" y="5485511"/>
            <a:ext cx="1464898" cy="402376"/>
          </a:xfrm>
          <a:prstGeom prst="rect">
            <a:avLst/>
          </a:prstGeom>
        </p:spPr>
      </p:pic>
      <p:pic>
        <p:nvPicPr>
          <p:cNvPr id="14" name="Picture 13" descr="A picture containing application&#10;&#10;Description automatically generated">
            <a:extLst>
              <a:ext uri="{FF2B5EF4-FFF2-40B4-BE49-F238E27FC236}">
                <a16:creationId xmlns:a16="http://schemas.microsoft.com/office/drawing/2014/main" id="{7700AA30-1F35-9504-89FF-5606DA4E5F4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278521" y="5415931"/>
            <a:ext cx="1464898" cy="561352"/>
          </a:xfrm>
          <a:prstGeom prst="rect">
            <a:avLst/>
          </a:prstGeom>
        </p:spPr>
      </p:pic>
      <p:sp>
        <p:nvSpPr>
          <p:cNvPr id="15" name="Rectangle 14">
            <a:extLst>
              <a:ext uri="{FF2B5EF4-FFF2-40B4-BE49-F238E27FC236}">
                <a16:creationId xmlns:a16="http://schemas.microsoft.com/office/drawing/2014/main" id="{F69A8EF8-E9DD-0A3B-14A1-E4CAF0BC1DE6}"/>
              </a:ext>
            </a:extLst>
          </p:cNvPr>
          <p:cNvSpPr/>
          <p:nvPr/>
        </p:nvSpPr>
        <p:spPr>
          <a:xfrm>
            <a:off x="404978" y="3586730"/>
            <a:ext cx="3657674" cy="2696236"/>
          </a:xfrm>
          <a:prstGeom prst="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54"/>
          </a:p>
        </p:txBody>
      </p:sp>
      <p:sp>
        <p:nvSpPr>
          <p:cNvPr id="16" name="Freeform: Shape 59">
            <a:extLst>
              <a:ext uri="{FF2B5EF4-FFF2-40B4-BE49-F238E27FC236}">
                <a16:creationId xmlns:a16="http://schemas.microsoft.com/office/drawing/2014/main" id="{2F680A9B-C04C-958A-7053-24ACF78FFB10}"/>
              </a:ext>
            </a:extLst>
          </p:cNvPr>
          <p:cNvSpPr/>
          <p:nvPr/>
        </p:nvSpPr>
        <p:spPr>
          <a:xfrm>
            <a:off x="820464" y="1409822"/>
            <a:ext cx="898628" cy="441729"/>
          </a:xfrm>
          <a:custGeom>
            <a:avLst/>
            <a:gdLst>
              <a:gd name="connsiteX0" fmla="*/ 4176083 w 4167553"/>
              <a:gd name="connsiteY0" fmla="*/ 708748 h 2048607"/>
              <a:gd name="connsiteX1" fmla="*/ 3147207 w 4167553"/>
              <a:gd name="connsiteY1" fmla="*/ 2049663 h 2048607"/>
              <a:gd name="connsiteX2" fmla="*/ 2088085 w 4167553"/>
              <a:gd name="connsiteY2" fmla="*/ 1690145 h 2048607"/>
              <a:gd name="connsiteX3" fmla="*/ 1028964 w 4167553"/>
              <a:gd name="connsiteY3" fmla="*/ 2049663 h 2048607"/>
              <a:gd name="connsiteX4" fmla="*/ 0 w 4167553"/>
              <a:gd name="connsiteY4" fmla="*/ 708836 h 2048607"/>
              <a:gd name="connsiteX5" fmla="*/ 2088085 w 4167553"/>
              <a:gd name="connsiteY5" fmla="*/ 0 h 2048607"/>
              <a:gd name="connsiteX6" fmla="*/ 4176083 w 4167553"/>
              <a:gd name="connsiteY6" fmla="*/ 708748 h 204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553" h="2048607">
                <a:moveTo>
                  <a:pt x="4176083" y="708748"/>
                </a:moveTo>
                <a:lnTo>
                  <a:pt x="3147207" y="2049663"/>
                </a:lnTo>
                <a:cubicBezTo>
                  <a:pt x="2853895" y="1824228"/>
                  <a:pt x="2486641" y="1690145"/>
                  <a:pt x="2088085" y="1690145"/>
                </a:cubicBezTo>
                <a:cubicBezTo>
                  <a:pt x="1689530" y="1690145"/>
                  <a:pt x="1322275" y="1824140"/>
                  <a:pt x="1028964" y="2049663"/>
                </a:cubicBezTo>
                <a:lnTo>
                  <a:pt x="0" y="708836"/>
                </a:lnTo>
                <a:cubicBezTo>
                  <a:pt x="578270" y="264209"/>
                  <a:pt x="1302317" y="0"/>
                  <a:pt x="2088085" y="0"/>
                </a:cubicBezTo>
                <a:cubicBezTo>
                  <a:pt x="2873766" y="0"/>
                  <a:pt x="3597724" y="264209"/>
                  <a:pt x="4176083" y="708748"/>
                </a:cubicBezTo>
                <a:close/>
              </a:path>
            </a:pathLst>
          </a:custGeom>
          <a:solidFill>
            <a:srgbClr val="00B5C9"/>
          </a:solidFill>
          <a:ln>
            <a:noFill/>
          </a:ln>
          <a:effectLst>
            <a:outerShdw blurRad="88900" dist="165100" dir="3000000" sx="88000" sy="88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89" tIns="44545" rIns="89089" bIns="44545" numCol="1" spcCol="0" rtlCol="0" fromWordArt="0" anchor="ctr" anchorCtr="0" forceAA="0" compatLnSpc="1">
            <a:prstTxWarp prst="textNoShape">
              <a:avLst/>
            </a:prstTxWarp>
            <a:noAutofit/>
          </a:bodyPr>
          <a:lstStyle/>
          <a:p>
            <a:pPr algn="ctr" defTabSz="890900">
              <a:defRPr/>
            </a:pPr>
            <a:endParaRPr lang="pt-PT" sz="1949">
              <a:solidFill>
                <a:prstClr val="white"/>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D7141E66-EC96-C30C-A656-A30B52EDE8E1}"/>
              </a:ext>
            </a:extLst>
          </p:cNvPr>
          <p:cNvSpPr/>
          <p:nvPr/>
        </p:nvSpPr>
        <p:spPr>
          <a:xfrm>
            <a:off x="1079768" y="1821550"/>
            <a:ext cx="380019" cy="380018"/>
          </a:xfrm>
          <a:prstGeom prst="ellipse">
            <a:avLst/>
          </a:prstGeom>
          <a:solidFill>
            <a:srgbClr val="00B5C9"/>
          </a:solidFill>
          <a:ln>
            <a:noFill/>
          </a:ln>
          <a:effectLst>
            <a:outerShdw blurRad="88900" dist="165100" dir="3000000" sx="88000" sy="88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89" tIns="44545" rIns="89089" bIns="44545" numCol="1" spcCol="0" rtlCol="0" fromWordArt="0" anchor="ctr" anchorCtr="0" forceAA="0" compatLnSpc="1">
            <a:prstTxWarp prst="textNoShape">
              <a:avLst/>
            </a:prstTxWarp>
            <a:noAutofit/>
          </a:bodyPr>
          <a:lstStyle/>
          <a:p>
            <a:pPr algn="ctr"/>
            <a:endParaRPr lang="pt-PT" sz="2728">
              <a:solidFill>
                <a:prstClr val="white"/>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7DA1EB9C-2ADA-C937-191E-1AC07741A6DE}"/>
              </a:ext>
            </a:extLst>
          </p:cNvPr>
          <p:cNvGrpSpPr/>
          <p:nvPr/>
        </p:nvGrpSpPr>
        <p:grpSpPr>
          <a:xfrm>
            <a:off x="1128806" y="1908036"/>
            <a:ext cx="247233" cy="205774"/>
            <a:chOff x="4295800" y="2795588"/>
            <a:chExt cx="501356" cy="417284"/>
          </a:xfrm>
        </p:grpSpPr>
        <p:grpSp>
          <p:nvGrpSpPr>
            <p:cNvPr id="19" name="Graphic 5">
              <a:extLst>
                <a:ext uri="{FF2B5EF4-FFF2-40B4-BE49-F238E27FC236}">
                  <a16:creationId xmlns:a16="http://schemas.microsoft.com/office/drawing/2014/main" id="{FF773560-04AE-ED52-9476-918392A001D1}"/>
                </a:ext>
              </a:extLst>
            </p:cNvPr>
            <p:cNvGrpSpPr/>
            <p:nvPr/>
          </p:nvGrpSpPr>
          <p:grpSpPr>
            <a:xfrm>
              <a:off x="4447650" y="2795588"/>
              <a:ext cx="349506" cy="417284"/>
              <a:chOff x="2849578" y="176212"/>
              <a:chExt cx="5448896" cy="6505575"/>
            </a:xfrm>
            <a:solidFill>
              <a:schemeClr val="bg1"/>
            </a:solidFill>
          </p:grpSpPr>
          <p:sp>
            <p:nvSpPr>
              <p:cNvPr id="24" name="Freeform: Shape 149">
                <a:extLst>
                  <a:ext uri="{FF2B5EF4-FFF2-40B4-BE49-F238E27FC236}">
                    <a16:creationId xmlns:a16="http://schemas.microsoft.com/office/drawing/2014/main" id="{8624E641-C979-DC69-BCE4-DDB454E29594}"/>
                  </a:ext>
                </a:extLst>
              </p:cNvPr>
              <p:cNvSpPr/>
              <p:nvPr/>
            </p:nvSpPr>
            <p:spPr>
              <a:xfrm>
                <a:off x="2849578" y="176212"/>
                <a:ext cx="5448896" cy="6505575"/>
              </a:xfrm>
              <a:custGeom>
                <a:avLst/>
                <a:gdLst>
                  <a:gd name="connsiteX0" fmla="*/ 3250305 w 5448896"/>
                  <a:gd name="connsiteY0" fmla="*/ 1103851 h 6505575"/>
                  <a:gd name="connsiteX1" fmla="*/ 3250305 w 5448896"/>
                  <a:gd name="connsiteY1" fmla="*/ 783814 h 6505575"/>
                  <a:gd name="connsiteX2" fmla="*/ 3542318 w 5448896"/>
                  <a:gd name="connsiteY2" fmla="*/ 783814 h 6505575"/>
                  <a:gd name="connsiteX3" fmla="*/ 3645910 w 5448896"/>
                  <a:gd name="connsiteY3" fmla="*/ 680378 h 6505575"/>
                  <a:gd name="connsiteX4" fmla="*/ 3645910 w 5448896"/>
                  <a:gd name="connsiteY4" fmla="*/ 103436 h 6505575"/>
                  <a:gd name="connsiteX5" fmla="*/ 3542318 w 5448896"/>
                  <a:gd name="connsiteY5" fmla="*/ 0 h 6505575"/>
                  <a:gd name="connsiteX6" fmla="*/ 1919208 w 5448896"/>
                  <a:gd name="connsiteY6" fmla="*/ 0 h 6505575"/>
                  <a:gd name="connsiteX7" fmla="*/ 1815565 w 5448896"/>
                  <a:gd name="connsiteY7" fmla="*/ 103436 h 6505575"/>
                  <a:gd name="connsiteX8" fmla="*/ 1815565 w 5448896"/>
                  <a:gd name="connsiteY8" fmla="*/ 680378 h 6505575"/>
                  <a:gd name="connsiteX9" fmla="*/ 1919208 w 5448896"/>
                  <a:gd name="connsiteY9" fmla="*/ 783814 h 6505575"/>
                  <a:gd name="connsiteX10" fmla="*/ 2211234 w 5448896"/>
                  <a:gd name="connsiteY10" fmla="*/ 783814 h 6505575"/>
                  <a:gd name="connsiteX11" fmla="*/ 2211234 w 5448896"/>
                  <a:gd name="connsiteY11" fmla="*/ 1103851 h 6505575"/>
                  <a:gd name="connsiteX12" fmla="*/ 0 w 5448896"/>
                  <a:gd name="connsiteY12" fmla="*/ 3780146 h 6505575"/>
                  <a:gd name="connsiteX13" fmla="*/ 2730763 w 5448896"/>
                  <a:gd name="connsiteY13" fmla="*/ 6505575 h 6505575"/>
                  <a:gd name="connsiteX14" fmla="*/ 5461526 w 5448896"/>
                  <a:gd name="connsiteY14" fmla="*/ 3780146 h 6505575"/>
                  <a:gd name="connsiteX15" fmla="*/ 3250305 w 5448896"/>
                  <a:gd name="connsiteY15" fmla="*/ 1103851 h 6505575"/>
                  <a:gd name="connsiteX16" fmla="*/ 2006442 w 5448896"/>
                  <a:gd name="connsiteY16" fmla="*/ 190494 h 6505575"/>
                  <a:gd name="connsiteX17" fmla="*/ 3455097 w 5448896"/>
                  <a:gd name="connsiteY17" fmla="*/ 190494 h 6505575"/>
                  <a:gd name="connsiteX18" fmla="*/ 3455097 w 5448896"/>
                  <a:gd name="connsiteY18" fmla="*/ 593320 h 6505575"/>
                  <a:gd name="connsiteX19" fmla="*/ 3250305 w 5448896"/>
                  <a:gd name="connsiteY19" fmla="*/ 593320 h 6505575"/>
                  <a:gd name="connsiteX20" fmla="*/ 3250305 w 5448896"/>
                  <a:gd name="connsiteY20" fmla="*/ 349222 h 6505575"/>
                  <a:gd name="connsiteX21" fmla="*/ 3059441 w 5448896"/>
                  <a:gd name="connsiteY21" fmla="*/ 349222 h 6505575"/>
                  <a:gd name="connsiteX22" fmla="*/ 3059441 w 5448896"/>
                  <a:gd name="connsiteY22" fmla="*/ 593320 h 6505575"/>
                  <a:gd name="connsiteX23" fmla="*/ 2826195 w 5448896"/>
                  <a:gd name="connsiteY23" fmla="*/ 593320 h 6505575"/>
                  <a:gd name="connsiteX24" fmla="*/ 2826195 w 5448896"/>
                  <a:gd name="connsiteY24" fmla="*/ 349222 h 6505575"/>
                  <a:gd name="connsiteX25" fmla="*/ 2635331 w 5448896"/>
                  <a:gd name="connsiteY25" fmla="*/ 349222 h 6505575"/>
                  <a:gd name="connsiteX26" fmla="*/ 2635331 w 5448896"/>
                  <a:gd name="connsiteY26" fmla="*/ 593320 h 6505575"/>
                  <a:gd name="connsiteX27" fmla="*/ 2399959 w 5448896"/>
                  <a:gd name="connsiteY27" fmla="*/ 593320 h 6505575"/>
                  <a:gd name="connsiteX28" fmla="*/ 2399959 w 5448896"/>
                  <a:gd name="connsiteY28" fmla="*/ 349222 h 6505575"/>
                  <a:gd name="connsiteX29" fmla="*/ 2209095 w 5448896"/>
                  <a:gd name="connsiteY29" fmla="*/ 349222 h 6505575"/>
                  <a:gd name="connsiteX30" fmla="*/ 2209095 w 5448896"/>
                  <a:gd name="connsiteY30" fmla="*/ 593320 h 6505575"/>
                  <a:gd name="connsiteX31" fmla="*/ 2006442 w 5448896"/>
                  <a:gd name="connsiteY31" fmla="*/ 593320 h 6505575"/>
                  <a:gd name="connsiteX32" fmla="*/ 3059441 w 5448896"/>
                  <a:gd name="connsiteY32" fmla="*/ 783814 h 6505575"/>
                  <a:gd name="connsiteX33" fmla="*/ 3059441 w 5448896"/>
                  <a:gd name="connsiteY33" fmla="*/ 1039576 h 6505575"/>
                  <a:gd name="connsiteX34" fmla="*/ 2402098 w 5448896"/>
                  <a:gd name="connsiteY34" fmla="*/ 1039576 h 6505575"/>
                  <a:gd name="connsiteX35" fmla="*/ 2402098 w 5448896"/>
                  <a:gd name="connsiteY35" fmla="*/ 783814 h 6505575"/>
                  <a:gd name="connsiteX36" fmla="*/ 2730763 w 5448896"/>
                  <a:gd name="connsiteY36" fmla="*/ 6315084 h 6505575"/>
                  <a:gd name="connsiteX37" fmla="*/ 190817 w 5448896"/>
                  <a:gd name="connsiteY37" fmla="*/ 3780146 h 6505575"/>
                  <a:gd name="connsiteX38" fmla="*/ 2730763 w 5448896"/>
                  <a:gd name="connsiteY38" fmla="*/ 1245208 h 6505575"/>
                  <a:gd name="connsiteX39" fmla="*/ 5270662 w 5448896"/>
                  <a:gd name="connsiteY39" fmla="*/ 3780146 h 6505575"/>
                  <a:gd name="connsiteX40" fmla="*/ 2730763 w 5448896"/>
                  <a:gd name="connsiteY40" fmla="*/ 6315084 h 650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448896" h="6505575">
                    <a:moveTo>
                      <a:pt x="3250305" y="1103851"/>
                    </a:moveTo>
                    <a:lnTo>
                      <a:pt x="3250305" y="783814"/>
                    </a:lnTo>
                    <a:lnTo>
                      <a:pt x="3542318" y="783814"/>
                    </a:lnTo>
                    <a:lnTo>
                      <a:pt x="3645910" y="680378"/>
                    </a:lnTo>
                    <a:lnTo>
                      <a:pt x="3645910" y="103436"/>
                    </a:lnTo>
                    <a:lnTo>
                      <a:pt x="3542318" y="0"/>
                    </a:lnTo>
                    <a:lnTo>
                      <a:pt x="1919208" y="0"/>
                    </a:lnTo>
                    <a:lnTo>
                      <a:pt x="1815565" y="103436"/>
                    </a:lnTo>
                    <a:lnTo>
                      <a:pt x="1815565" y="680378"/>
                    </a:lnTo>
                    <a:lnTo>
                      <a:pt x="1919208" y="783814"/>
                    </a:lnTo>
                    <a:lnTo>
                      <a:pt x="2211234" y="783814"/>
                    </a:lnTo>
                    <a:lnTo>
                      <a:pt x="2211234" y="1103851"/>
                    </a:lnTo>
                    <a:cubicBezTo>
                      <a:pt x="975020" y="1340212"/>
                      <a:pt x="0" y="2428625"/>
                      <a:pt x="0" y="3780146"/>
                    </a:cubicBezTo>
                    <a:cubicBezTo>
                      <a:pt x="0" y="5286377"/>
                      <a:pt x="1221337" y="6505575"/>
                      <a:pt x="2730763" y="6505575"/>
                    </a:cubicBezTo>
                    <a:cubicBezTo>
                      <a:pt x="4239942" y="6505575"/>
                      <a:pt x="5461526" y="5286619"/>
                      <a:pt x="5461526" y="3780146"/>
                    </a:cubicBezTo>
                    <a:cubicBezTo>
                      <a:pt x="5461526" y="2428181"/>
                      <a:pt x="4486110" y="1340161"/>
                      <a:pt x="3250305" y="1103851"/>
                    </a:cubicBezTo>
                    <a:close/>
                    <a:moveTo>
                      <a:pt x="2006442" y="190494"/>
                    </a:moveTo>
                    <a:lnTo>
                      <a:pt x="3455097" y="190494"/>
                    </a:lnTo>
                    <a:lnTo>
                      <a:pt x="3455097" y="593320"/>
                    </a:lnTo>
                    <a:lnTo>
                      <a:pt x="3250305" y="593320"/>
                    </a:lnTo>
                    <a:lnTo>
                      <a:pt x="3250305" y="349222"/>
                    </a:lnTo>
                    <a:lnTo>
                      <a:pt x="3059441" y="349222"/>
                    </a:lnTo>
                    <a:lnTo>
                      <a:pt x="3059441" y="593320"/>
                    </a:lnTo>
                    <a:lnTo>
                      <a:pt x="2826195" y="593320"/>
                    </a:lnTo>
                    <a:lnTo>
                      <a:pt x="2826195" y="349222"/>
                    </a:lnTo>
                    <a:lnTo>
                      <a:pt x="2635331" y="349222"/>
                    </a:lnTo>
                    <a:lnTo>
                      <a:pt x="2635331" y="593320"/>
                    </a:lnTo>
                    <a:lnTo>
                      <a:pt x="2399959" y="593320"/>
                    </a:lnTo>
                    <a:lnTo>
                      <a:pt x="2399959" y="349222"/>
                    </a:lnTo>
                    <a:lnTo>
                      <a:pt x="2209095" y="349222"/>
                    </a:lnTo>
                    <a:lnTo>
                      <a:pt x="2209095" y="593320"/>
                    </a:lnTo>
                    <a:lnTo>
                      <a:pt x="2006442" y="593320"/>
                    </a:lnTo>
                    <a:close/>
                    <a:moveTo>
                      <a:pt x="3059441" y="783814"/>
                    </a:moveTo>
                    <a:lnTo>
                      <a:pt x="3059441" y="1039576"/>
                    </a:lnTo>
                    <a:lnTo>
                      <a:pt x="2402098" y="1039576"/>
                    </a:lnTo>
                    <a:lnTo>
                      <a:pt x="2402098" y="783814"/>
                    </a:lnTo>
                    <a:close/>
                    <a:moveTo>
                      <a:pt x="2730763" y="6315084"/>
                    </a:moveTo>
                    <a:cubicBezTo>
                      <a:pt x="1330244" y="6315084"/>
                      <a:pt x="190817" y="5177930"/>
                      <a:pt x="190817" y="3780146"/>
                    </a:cubicBezTo>
                    <a:cubicBezTo>
                      <a:pt x="190817" y="2382362"/>
                      <a:pt x="1330244" y="1245208"/>
                      <a:pt x="2730763" y="1245208"/>
                    </a:cubicBezTo>
                    <a:cubicBezTo>
                      <a:pt x="4131282" y="1245208"/>
                      <a:pt x="5270662" y="2382362"/>
                      <a:pt x="5270662" y="3780146"/>
                    </a:cubicBezTo>
                    <a:cubicBezTo>
                      <a:pt x="5270662" y="5177930"/>
                      <a:pt x="4131282" y="6315084"/>
                      <a:pt x="2730763" y="6315084"/>
                    </a:cubicBezTo>
                    <a:close/>
                  </a:path>
                </a:pathLst>
              </a:custGeom>
              <a:grpFill/>
              <a:ln w="12731" cap="flat">
                <a:noFill/>
                <a:prstDash val="solid"/>
                <a:miter/>
              </a:ln>
            </p:spPr>
            <p:txBody>
              <a:bodyPr rtlCol="0" anchor="ctr"/>
              <a:lstStyle/>
              <a:p>
                <a:endParaRPr lang="pt-PT" sz="2728">
                  <a:latin typeface="Arial" panose="020B0604020202020204" pitchFamily="34" charset="0"/>
                  <a:cs typeface="Arial" panose="020B0604020202020204" pitchFamily="34" charset="0"/>
                </a:endParaRPr>
              </a:p>
            </p:txBody>
          </p:sp>
          <p:sp>
            <p:nvSpPr>
              <p:cNvPr id="25" name="Freeform: Shape 150">
                <a:extLst>
                  <a:ext uri="{FF2B5EF4-FFF2-40B4-BE49-F238E27FC236}">
                    <a16:creationId xmlns:a16="http://schemas.microsoft.com/office/drawing/2014/main" id="{FD9E91D1-33F7-7935-6D68-9698B61816CD}"/>
                  </a:ext>
                </a:extLst>
              </p:cNvPr>
              <p:cNvSpPr/>
              <p:nvPr/>
            </p:nvSpPr>
            <p:spPr>
              <a:xfrm>
                <a:off x="3491353" y="1871499"/>
                <a:ext cx="4175790" cy="4167634"/>
              </a:xfrm>
              <a:custGeom>
                <a:avLst/>
                <a:gdLst>
                  <a:gd name="connsiteX0" fmla="*/ 2088987 w 4175789"/>
                  <a:gd name="connsiteY0" fmla="*/ 0 h 4167633"/>
                  <a:gd name="connsiteX1" fmla="*/ 0 w 4175789"/>
                  <a:gd name="connsiteY1" fmla="*/ 2084859 h 4167633"/>
                  <a:gd name="connsiteX2" fmla="*/ 2088987 w 4175789"/>
                  <a:gd name="connsiteY2" fmla="*/ 4169769 h 4167633"/>
                  <a:gd name="connsiteX3" fmla="*/ 4177926 w 4175789"/>
                  <a:gd name="connsiteY3" fmla="*/ 2084859 h 4167633"/>
                  <a:gd name="connsiteX4" fmla="*/ 2088987 w 4175789"/>
                  <a:gd name="connsiteY4" fmla="*/ 0 h 4167633"/>
                  <a:gd name="connsiteX5" fmla="*/ 3361355 w 4175789"/>
                  <a:gd name="connsiteY5" fmla="*/ 680328 h 4167633"/>
                  <a:gd name="connsiteX6" fmla="*/ 3039642 w 4175789"/>
                  <a:gd name="connsiteY6" fmla="*/ 1001350 h 4167633"/>
                  <a:gd name="connsiteX7" fmla="*/ 3174616 w 4175789"/>
                  <a:gd name="connsiteY7" fmla="*/ 1136062 h 4167633"/>
                  <a:gd name="connsiteX8" fmla="*/ 3496267 w 4175789"/>
                  <a:gd name="connsiteY8" fmla="*/ 814989 h 4167633"/>
                  <a:gd name="connsiteX9" fmla="*/ 3987113 w 4175789"/>
                  <a:gd name="connsiteY9" fmla="*/ 2084859 h 4167633"/>
                  <a:gd name="connsiteX10" fmla="*/ 3496267 w 4175789"/>
                  <a:gd name="connsiteY10" fmla="*/ 3354730 h 4167633"/>
                  <a:gd name="connsiteX11" fmla="*/ 3174616 w 4175789"/>
                  <a:gd name="connsiteY11" fmla="*/ 3033656 h 4167633"/>
                  <a:gd name="connsiteX12" fmla="*/ 3039642 w 4175789"/>
                  <a:gd name="connsiteY12" fmla="*/ 3168355 h 4167633"/>
                  <a:gd name="connsiteX13" fmla="*/ 3361355 w 4175789"/>
                  <a:gd name="connsiteY13" fmla="*/ 3489390 h 4167633"/>
                  <a:gd name="connsiteX14" fmla="*/ 2184420 w 4175789"/>
                  <a:gd name="connsiteY14" fmla="*/ 3976889 h 4167633"/>
                  <a:gd name="connsiteX15" fmla="*/ 2184420 w 4175789"/>
                  <a:gd name="connsiteY15" fmla="*/ 3521905 h 4167633"/>
                  <a:gd name="connsiteX16" fmla="*/ 1993555 w 4175789"/>
                  <a:gd name="connsiteY16" fmla="*/ 3521905 h 4167633"/>
                  <a:gd name="connsiteX17" fmla="*/ 1993555 w 4175789"/>
                  <a:gd name="connsiteY17" fmla="*/ 3976889 h 4167633"/>
                  <a:gd name="connsiteX18" fmla="*/ 816632 w 4175789"/>
                  <a:gd name="connsiteY18" fmla="*/ 3489390 h 4167633"/>
                  <a:gd name="connsiteX19" fmla="*/ 1138282 w 4175789"/>
                  <a:gd name="connsiteY19" fmla="*/ 3168355 h 4167633"/>
                  <a:gd name="connsiteX20" fmla="*/ 1003371 w 4175789"/>
                  <a:gd name="connsiteY20" fmla="*/ 3033656 h 4167633"/>
                  <a:gd name="connsiteX21" fmla="*/ 681657 w 4175789"/>
                  <a:gd name="connsiteY21" fmla="*/ 3354730 h 4167633"/>
                  <a:gd name="connsiteX22" fmla="*/ 193253 w 4175789"/>
                  <a:gd name="connsiteY22" fmla="*/ 2180105 h 4167633"/>
                  <a:gd name="connsiteX23" fmla="*/ 649091 w 4175789"/>
                  <a:gd name="connsiteY23" fmla="*/ 2180105 h 4167633"/>
                  <a:gd name="connsiteX24" fmla="*/ 649091 w 4175789"/>
                  <a:gd name="connsiteY24" fmla="*/ 1989613 h 4167633"/>
                  <a:gd name="connsiteX25" fmla="*/ 193253 w 4175789"/>
                  <a:gd name="connsiteY25" fmla="*/ 1989613 h 4167633"/>
                  <a:gd name="connsiteX26" fmla="*/ 681657 w 4175789"/>
                  <a:gd name="connsiteY26" fmla="*/ 814989 h 4167633"/>
                  <a:gd name="connsiteX27" fmla="*/ 1003371 w 4175789"/>
                  <a:gd name="connsiteY27" fmla="*/ 1136062 h 4167633"/>
                  <a:gd name="connsiteX28" fmla="*/ 1138282 w 4175789"/>
                  <a:gd name="connsiteY28" fmla="*/ 1001350 h 4167633"/>
                  <a:gd name="connsiteX29" fmla="*/ 816632 w 4175789"/>
                  <a:gd name="connsiteY29" fmla="*/ 680328 h 4167633"/>
                  <a:gd name="connsiteX30" fmla="*/ 2088987 w 4175789"/>
                  <a:gd name="connsiteY30" fmla="*/ 190441 h 4167633"/>
                  <a:gd name="connsiteX31" fmla="*/ 3361355 w 4175789"/>
                  <a:gd name="connsiteY31" fmla="*/ 680328 h 416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175789" h="4167633">
                    <a:moveTo>
                      <a:pt x="2088987" y="0"/>
                    </a:moveTo>
                    <a:cubicBezTo>
                      <a:pt x="937131" y="0"/>
                      <a:pt x="0" y="935240"/>
                      <a:pt x="0" y="2084859"/>
                    </a:cubicBezTo>
                    <a:cubicBezTo>
                      <a:pt x="0" y="3234465"/>
                      <a:pt x="937131" y="4169769"/>
                      <a:pt x="2088987" y="4169769"/>
                    </a:cubicBezTo>
                    <a:cubicBezTo>
                      <a:pt x="3240856" y="4169769"/>
                      <a:pt x="4177926" y="3234465"/>
                      <a:pt x="4177926" y="2084859"/>
                    </a:cubicBezTo>
                    <a:cubicBezTo>
                      <a:pt x="4177926" y="935240"/>
                      <a:pt x="3240856" y="0"/>
                      <a:pt x="2088987" y="0"/>
                    </a:cubicBezTo>
                    <a:close/>
                    <a:moveTo>
                      <a:pt x="3361355" y="680328"/>
                    </a:moveTo>
                    <a:lnTo>
                      <a:pt x="3039642" y="1001350"/>
                    </a:lnTo>
                    <a:lnTo>
                      <a:pt x="3174616" y="1136062"/>
                    </a:lnTo>
                    <a:lnTo>
                      <a:pt x="3496267" y="814989"/>
                    </a:lnTo>
                    <a:cubicBezTo>
                      <a:pt x="3801163" y="1151195"/>
                      <a:pt x="3987113" y="1596763"/>
                      <a:pt x="3987113" y="2084859"/>
                    </a:cubicBezTo>
                    <a:cubicBezTo>
                      <a:pt x="3987113" y="2572955"/>
                      <a:pt x="3801163" y="3018511"/>
                      <a:pt x="3496267" y="3354730"/>
                    </a:cubicBezTo>
                    <a:lnTo>
                      <a:pt x="3174616" y="3033656"/>
                    </a:lnTo>
                    <a:lnTo>
                      <a:pt x="3039642" y="3168355"/>
                    </a:lnTo>
                    <a:lnTo>
                      <a:pt x="3361355" y="3489390"/>
                    </a:lnTo>
                    <a:cubicBezTo>
                      <a:pt x="3046504" y="3773793"/>
                      <a:pt x="2635978" y="3954462"/>
                      <a:pt x="2184420" y="3976889"/>
                    </a:cubicBezTo>
                    <a:lnTo>
                      <a:pt x="2184420" y="3521905"/>
                    </a:lnTo>
                    <a:lnTo>
                      <a:pt x="1993555" y="3521905"/>
                    </a:lnTo>
                    <a:lnTo>
                      <a:pt x="1993555" y="3976889"/>
                    </a:lnTo>
                    <a:cubicBezTo>
                      <a:pt x="1541946" y="3954462"/>
                      <a:pt x="1131471" y="3773793"/>
                      <a:pt x="816632" y="3489390"/>
                    </a:cubicBezTo>
                    <a:lnTo>
                      <a:pt x="1138282" y="3168355"/>
                    </a:lnTo>
                    <a:lnTo>
                      <a:pt x="1003371" y="3033656"/>
                    </a:lnTo>
                    <a:lnTo>
                      <a:pt x="681657" y="3354730"/>
                    </a:lnTo>
                    <a:cubicBezTo>
                      <a:pt x="396751" y="3040505"/>
                      <a:pt x="215732" y="2630781"/>
                      <a:pt x="193253" y="2180105"/>
                    </a:cubicBezTo>
                    <a:lnTo>
                      <a:pt x="649091" y="2180105"/>
                    </a:lnTo>
                    <a:lnTo>
                      <a:pt x="649091" y="1989613"/>
                    </a:lnTo>
                    <a:lnTo>
                      <a:pt x="193253" y="1989613"/>
                    </a:lnTo>
                    <a:cubicBezTo>
                      <a:pt x="215732" y="1538937"/>
                      <a:pt x="396751" y="1129213"/>
                      <a:pt x="681657" y="814989"/>
                    </a:cubicBezTo>
                    <a:lnTo>
                      <a:pt x="1003371" y="1136062"/>
                    </a:lnTo>
                    <a:lnTo>
                      <a:pt x="1138282" y="1001350"/>
                    </a:lnTo>
                    <a:lnTo>
                      <a:pt x="816632" y="680328"/>
                    </a:lnTo>
                    <a:cubicBezTo>
                      <a:pt x="1153509" y="376027"/>
                      <a:pt x="1599936" y="190441"/>
                      <a:pt x="2088987" y="190441"/>
                    </a:cubicBezTo>
                    <a:cubicBezTo>
                      <a:pt x="2578039" y="190441"/>
                      <a:pt x="3024479" y="376027"/>
                      <a:pt x="3361355" y="680328"/>
                    </a:cubicBezTo>
                    <a:close/>
                  </a:path>
                </a:pathLst>
              </a:custGeom>
              <a:grpFill/>
              <a:ln w="12731" cap="flat">
                <a:noFill/>
                <a:prstDash val="solid"/>
                <a:miter/>
              </a:ln>
            </p:spPr>
            <p:txBody>
              <a:bodyPr rtlCol="0" anchor="ctr"/>
              <a:lstStyle/>
              <a:p>
                <a:endParaRPr lang="pt-PT" sz="2728">
                  <a:latin typeface="Arial" panose="020B0604020202020204" pitchFamily="34" charset="0"/>
                  <a:cs typeface="Arial" panose="020B0604020202020204" pitchFamily="34" charset="0"/>
                </a:endParaRPr>
              </a:p>
            </p:txBody>
          </p:sp>
          <p:sp>
            <p:nvSpPr>
              <p:cNvPr id="26" name="Freeform: Shape 151">
                <a:extLst>
                  <a:ext uri="{FF2B5EF4-FFF2-40B4-BE49-F238E27FC236}">
                    <a16:creationId xmlns:a16="http://schemas.microsoft.com/office/drawing/2014/main" id="{91E3F5C3-C656-FCD3-E90F-CBFD391B5B34}"/>
                  </a:ext>
                </a:extLst>
              </p:cNvPr>
              <p:cNvSpPr/>
              <p:nvPr/>
            </p:nvSpPr>
            <p:spPr>
              <a:xfrm>
                <a:off x="5484908" y="2220665"/>
                <a:ext cx="1833274" cy="1829693"/>
              </a:xfrm>
              <a:custGeom>
                <a:avLst/>
                <a:gdLst>
                  <a:gd name="connsiteX0" fmla="*/ 1834521 w 1833273"/>
                  <a:gd name="connsiteY0" fmla="*/ 1640447 h 1829692"/>
                  <a:gd name="connsiteX1" fmla="*/ 190864 w 1833273"/>
                  <a:gd name="connsiteY1" fmla="*/ 1640447 h 1829692"/>
                  <a:gd name="connsiteX2" fmla="*/ 190864 w 1833273"/>
                  <a:gd name="connsiteY2" fmla="*/ 0 h 1829692"/>
                  <a:gd name="connsiteX3" fmla="*/ 0 w 1833273"/>
                  <a:gd name="connsiteY3" fmla="*/ 0 h 1829692"/>
                  <a:gd name="connsiteX4" fmla="*/ 0 w 1833273"/>
                  <a:gd name="connsiteY4" fmla="*/ 1830938 h 1829692"/>
                  <a:gd name="connsiteX5" fmla="*/ 1834521 w 1833273"/>
                  <a:gd name="connsiteY5" fmla="*/ 1830938 h 182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3273" h="1829692">
                    <a:moveTo>
                      <a:pt x="1834521" y="1640447"/>
                    </a:moveTo>
                    <a:lnTo>
                      <a:pt x="190864" y="1640447"/>
                    </a:lnTo>
                    <a:lnTo>
                      <a:pt x="190864" y="0"/>
                    </a:lnTo>
                    <a:lnTo>
                      <a:pt x="0" y="0"/>
                    </a:lnTo>
                    <a:lnTo>
                      <a:pt x="0" y="1830938"/>
                    </a:lnTo>
                    <a:lnTo>
                      <a:pt x="1834521" y="1830938"/>
                    </a:lnTo>
                    <a:close/>
                  </a:path>
                </a:pathLst>
              </a:custGeom>
              <a:grpFill/>
              <a:ln w="12731" cap="flat">
                <a:noFill/>
                <a:prstDash val="solid"/>
                <a:miter/>
              </a:ln>
            </p:spPr>
            <p:txBody>
              <a:bodyPr rtlCol="0" anchor="ctr"/>
              <a:lstStyle/>
              <a:p>
                <a:endParaRPr lang="pt-PT" sz="2728">
                  <a:latin typeface="Arial" panose="020B0604020202020204" pitchFamily="34" charset="0"/>
                  <a:cs typeface="Arial" panose="020B0604020202020204" pitchFamily="34" charset="0"/>
                </a:endParaRPr>
              </a:p>
            </p:txBody>
          </p:sp>
        </p:grpSp>
        <p:grpSp>
          <p:nvGrpSpPr>
            <p:cNvPr id="20" name="Group 19">
              <a:extLst>
                <a:ext uri="{FF2B5EF4-FFF2-40B4-BE49-F238E27FC236}">
                  <a16:creationId xmlns:a16="http://schemas.microsoft.com/office/drawing/2014/main" id="{4477067C-313A-89D4-A31D-FE48B231AED3}"/>
                </a:ext>
              </a:extLst>
            </p:cNvPr>
            <p:cNvGrpSpPr/>
            <p:nvPr/>
          </p:nvGrpSpPr>
          <p:grpSpPr>
            <a:xfrm>
              <a:off x="4295800" y="2955131"/>
              <a:ext cx="133325" cy="109538"/>
              <a:chOff x="4295800" y="2962275"/>
              <a:chExt cx="133325" cy="73819"/>
            </a:xfrm>
          </p:grpSpPr>
          <p:cxnSp>
            <p:nvCxnSpPr>
              <p:cNvPr id="21" name="Straight Connector 20">
                <a:extLst>
                  <a:ext uri="{FF2B5EF4-FFF2-40B4-BE49-F238E27FC236}">
                    <a16:creationId xmlns:a16="http://schemas.microsoft.com/office/drawing/2014/main" id="{2FF92E4A-F6C6-D9AE-A98B-0EF9900FDC77}"/>
                  </a:ext>
                </a:extLst>
              </p:cNvPr>
              <p:cNvCxnSpPr>
                <a:cxnSpLocks/>
              </p:cNvCxnSpPr>
              <p:nvPr/>
            </p:nvCxnSpPr>
            <p:spPr>
              <a:xfrm>
                <a:off x="4336256" y="2962275"/>
                <a:ext cx="9286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BC75246-89DD-D31E-01AE-99A7A7D6EAD6}"/>
                  </a:ext>
                </a:extLst>
              </p:cNvPr>
              <p:cNvCxnSpPr>
                <a:cxnSpLocks/>
              </p:cNvCxnSpPr>
              <p:nvPr/>
            </p:nvCxnSpPr>
            <p:spPr>
              <a:xfrm>
                <a:off x="4295800" y="2996952"/>
                <a:ext cx="9286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2E4203B-7281-E2E4-C7E1-F927C52B0080}"/>
                  </a:ext>
                </a:extLst>
              </p:cNvPr>
              <p:cNvCxnSpPr>
                <a:cxnSpLocks/>
              </p:cNvCxnSpPr>
              <p:nvPr/>
            </p:nvCxnSpPr>
            <p:spPr>
              <a:xfrm>
                <a:off x="4319612" y="3036094"/>
                <a:ext cx="9286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27" name="Graphic 26" descr="Cloud Computing outline">
            <a:extLst>
              <a:ext uri="{FF2B5EF4-FFF2-40B4-BE49-F238E27FC236}">
                <a16:creationId xmlns:a16="http://schemas.microsoft.com/office/drawing/2014/main" id="{9A9C3D2C-6132-4936-34FB-3B09B017FBBC}"/>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66389" y="2755612"/>
            <a:ext cx="318702" cy="318702"/>
          </a:xfrm>
          <a:prstGeom prst="rect">
            <a:avLst/>
          </a:prstGeom>
        </p:spPr>
      </p:pic>
      <p:pic>
        <p:nvPicPr>
          <p:cNvPr id="28" name="Graphic 27" descr="Cheers with solid fill">
            <a:extLst>
              <a:ext uri="{FF2B5EF4-FFF2-40B4-BE49-F238E27FC236}">
                <a16:creationId xmlns:a16="http://schemas.microsoft.com/office/drawing/2014/main" id="{1A6D5A9F-0AB3-968D-CFB9-B927F05BDA35}"/>
              </a:ext>
            </a:extLst>
          </p:cNvPr>
          <p:cNvPicPr>
            <a:picLocks noChangeAspect="1"/>
          </p:cNvPicPr>
          <p:nvPr/>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971227" y="2703856"/>
            <a:ext cx="339588" cy="339588"/>
          </a:xfrm>
          <a:prstGeom prst="rect">
            <a:avLst/>
          </a:prstGeom>
        </p:spPr>
      </p:pic>
      <p:pic>
        <p:nvPicPr>
          <p:cNvPr id="29" name="Graphic 28" descr="Workflow outline">
            <a:extLst>
              <a:ext uri="{FF2B5EF4-FFF2-40B4-BE49-F238E27FC236}">
                <a16:creationId xmlns:a16="http://schemas.microsoft.com/office/drawing/2014/main" id="{65AB9A8A-7C9A-53D7-D102-37E1E5DC8C82}"/>
              </a:ext>
            </a:extLst>
          </p:cNvPr>
          <p:cNvPicPr>
            <a:picLocks noChangeAspect="1"/>
          </p:cNvPicPr>
          <p:nvPr/>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1111298" y="2755612"/>
            <a:ext cx="318702" cy="318702"/>
          </a:xfrm>
          <a:prstGeom prst="rect">
            <a:avLst/>
          </a:prstGeom>
        </p:spPr>
      </p:pic>
      <p:sp>
        <p:nvSpPr>
          <p:cNvPr id="30" name="Rectangle 29">
            <a:extLst>
              <a:ext uri="{FF2B5EF4-FFF2-40B4-BE49-F238E27FC236}">
                <a16:creationId xmlns:a16="http://schemas.microsoft.com/office/drawing/2014/main" id="{AA57FFB2-C1F4-1C68-E018-152066908454}"/>
              </a:ext>
            </a:extLst>
          </p:cNvPr>
          <p:cNvSpPr/>
          <p:nvPr/>
        </p:nvSpPr>
        <p:spPr>
          <a:xfrm>
            <a:off x="690611" y="2398159"/>
            <a:ext cx="1728358" cy="272254"/>
          </a:xfrm>
          <a:prstGeom prst="rect">
            <a:avLst/>
          </a:prstGeom>
        </p:spPr>
        <p:txBody>
          <a:bodyPr wrap="none">
            <a:spAutoFit/>
          </a:bodyPr>
          <a:lstStyle/>
          <a:p>
            <a:r>
              <a:rPr lang="en-GB" sz="1169">
                <a:solidFill>
                  <a:srgbClr val="116B6D"/>
                </a:solidFill>
                <a:latin typeface="Arial" panose="020B0604020202020204" pitchFamily="34" charset="0"/>
                <a:cs typeface="Arial" panose="020B0604020202020204" pitchFamily="34" charset="0"/>
              </a:rPr>
              <a:t>Project Characteristics:</a:t>
            </a:r>
          </a:p>
        </p:txBody>
      </p:sp>
      <p:sp>
        <p:nvSpPr>
          <p:cNvPr id="31" name="Rectangle 30">
            <a:extLst>
              <a:ext uri="{FF2B5EF4-FFF2-40B4-BE49-F238E27FC236}">
                <a16:creationId xmlns:a16="http://schemas.microsoft.com/office/drawing/2014/main" id="{BD468A6B-14B2-5567-34D2-8AD0E4E0AA8B}"/>
              </a:ext>
            </a:extLst>
          </p:cNvPr>
          <p:cNvSpPr/>
          <p:nvPr/>
        </p:nvSpPr>
        <p:spPr>
          <a:xfrm rot="16200000">
            <a:off x="2823907" y="1165725"/>
            <a:ext cx="301376" cy="1171594"/>
          </a:xfrm>
          <a:prstGeom prst="rect">
            <a:avLst/>
          </a:pr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28">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4565C527-A3F1-2407-52FB-20BF21C767FE}"/>
              </a:ext>
            </a:extLst>
          </p:cNvPr>
          <p:cNvSpPr/>
          <p:nvPr/>
        </p:nvSpPr>
        <p:spPr>
          <a:xfrm rot="16200000">
            <a:off x="2686706" y="1168705"/>
            <a:ext cx="301376" cy="1165634"/>
          </a:xfrm>
          <a:prstGeom prst="rect">
            <a:avLst/>
          </a:prstGeom>
          <a:solidFill>
            <a:srgbClr val="4BB3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28">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6983A9D4-9EE6-9E5E-3283-9E6D6C27F9CF}"/>
              </a:ext>
            </a:extLst>
          </p:cNvPr>
          <p:cNvSpPr/>
          <p:nvPr/>
        </p:nvSpPr>
        <p:spPr>
          <a:xfrm>
            <a:off x="2199602" y="1340417"/>
            <a:ext cx="843501" cy="272254"/>
          </a:xfrm>
          <a:prstGeom prst="rect">
            <a:avLst/>
          </a:prstGeom>
        </p:spPr>
        <p:txBody>
          <a:bodyPr wrap="none">
            <a:spAutoFit/>
          </a:bodyPr>
          <a:lstStyle/>
          <a:p>
            <a:r>
              <a:rPr lang="en-GB" sz="1169">
                <a:solidFill>
                  <a:srgbClr val="116B6D"/>
                </a:solidFill>
                <a:latin typeface="Arial" panose="020B0604020202020204" pitchFamily="34" charset="0"/>
                <a:cs typeface="Arial" panose="020B0604020202020204" pitchFamily="34" charset="0"/>
              </a:rPr>
              <a:t>Execution</a:t>
            </a:r>
          </a:p>
        </p:txBody>
      </p:sp>
      <p:sp>
        <p:nvSpPr>
          <p:cNvPr id="34" name="Rectangle 33">
            <a:extLst>
              <a:ext uri="{FF2B5EF4-FFF2-40B4-BE49-F238E27FC236}">
                <a16:creationId xmlns:a16="http://schemas.microsoft.com/office/drawing/2014/main" id="{E9F0DD4C-F0D7-10E9-5E3B-4D6A199E6C3E}"/>
              </a:ext>
            </a:extLst>
          </p:cNvPr>
          <p:cNvSpPr/>
          <p:nvPr/>
        </p:nvSpPr>
        <p:spPr>
          <a:xfrm>
            <a:off x="2325828" y="2535312"/>
            <a:ext cx="1781444" cy="1107996"/>
          </a:xfrm>
          <a:prstGeom prst="rect">
            <a:avLst/>
          </a:prstGeom>
          <a:solidFill>
            <a:schemeClr val="bg1">
              <a:lumMod val="95000"/>
              <a:alpha val="43000"/>
            </a:schemeClr>
          </a:solidFill>
        </p:spPr>
        <p:txBody>
          <a:bodyPr wrap="square">
            <a:spAutoFit/>
          </a:bodyPr>
          <a:lstStyle/>
          <a:p>
            <a:r>
              <a:rPr lang="en-GB" sz="1100" dirty="0">
                <a:solidFill>
                  <a:schemeClr val="bg2">
                    <a:lumMod val="25000"/>
                  </a:schemeClr>
                </a:solidFill>
                <a:latin typeface="Arial" panose="020B0604020202020204" pitchFamily="34" charset="0"/>
                <a:cs typeface="Arial" panose="020B0604020202020204" pitchFamily="34" charset="0"/>
              </a:rPr>
              <a:t>PO: Isabel Camacho</a:t>
            </a:r>
          </a:p>
          <a:p>
            <a:r>
              <a:rPr lang="en-GB" sz="1100" dirty="0">
                <a:solidFill>
                  <a:schemeClr val="bg2">
                    <a:lumMod val="25000"/>
                  </a:schemeClr>
                </a:solidFill>
                <a:latin typeface="Arial" panose="020B0604020202020204" pitchFamily="34" charset="0"/>
                <a:cs typeface="Arial" panose="020B0604020202020204" pitchFamily="34" charset="0"/>
              </a:rPr>
              <a:t>PM: Filipa Gomes</a:t>
            </a:r>
          </a:p>
          <a:p>
            <a:r>
              <a:rPr lang="en-GB" sz="1100" dirty="0">
                <a:solidFill>
                  <a:schemeClr val="bg2">
                    <a:lumMod val="25000"/>
                  </a:schemeClr>
                </a:solidFill>
                <a:latin typeface="Arial" panose="020B0604020202020204" pitchFamily="34" charset="0"/>
                <a:cs typeface="Arial" panose="020B0604020202020204" pitchFamily="34" charset="0"/>
              </a:rPr>
              <a:t>Expert: Gonçalo Negrão</a:t>
            </a:r>
          </a:p>
          <a:p>
            <a:r>
              <a:rPr lang="en-GB" sz="1100" dirty="0">
                <a:solidFill>
                  <a:schemeClr val="bg2">
                    <a:lumMod val="25000"/>
                  </a:schemeClr>
                </a:solidFill>
                <a:latin typeface="Arial" panose="020B0604020202020204" pitchFamily="34" charset="0"/>
                <a:cs typeface="Arial" panose="020B0604020202020204" pitchFamily="34" charset="0"/>
              </a:rPr>
              <a:t>Team Members: Procurement Department Team and Pilot Clients</a:t>
            </a:r>
          </a:p>
        </p:txBody>
      </p:sp>
      <p:pic>
        <p:nvPicPr>
          <p:cNvPr id="35" name="Graphic 34" descr="Group of men outline">
            <a:extLst>
              <a:ext uri="{FF2B5EF4-FFF2-40B4-BE49-F238E27FC236}">
                <a16:creationId xmlns:a16="http://schemas.microsoft.com/office/drawing/2014/main" id="{EC6909B0-2D82-C89A-F29E-9CA587A0CCBF}"/>
              </a:ext>
            </a:extLst>
          </p:cNvPr>
          <p:cNvPicPr>
            <a:picLocks noChangeAspect="1"/>
          </p:cNvPicPr>
          <p:nvPr/>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491706" y="2755612"/>
            <a:ext cx="318702" cy="318702"/>
          </a:xfrm>
          <a:prstGeom prst="rect">
            <a:avLst/>
          </a:prstGeom>
        </p:spPr>
      </p:pic>
      <p:sp>
        <p:nvSpPr>
          <p:cNvPr id="36" name="Rectangle 35">
            <a:extLst>
              <a:ext uri="{FF2B5EF4-FFF2-40B4-BE49-F238E27FC236}">
                <a16:creationId xmlns:a16="http://schemas.microsoft.com/office/drawing/2014/main" id="{315EDDD1-FEB8-53A1-0DA1-EF0AC5C815D9}"/>
              </a:ext>
            </a:extLst>
          </p:cNvPr>
          <p:cNvSpPr/>
          <p:nvPr/>
        </p:nvSpPr>
        <p:spPr>
          <a:xfrm>
            <a:off x="1923146" y="1907744"/>
            <a:ext cx="758299" cy="269877"/>
          </a:xfrm>
          <a:prstGeom prst="rect">
            <a:avLst/>
          </a:prstGeom>
        </p:spPr>
        <p:txBody>
          <a:bodyPr wrap="square" lIns="89089" tIns="44545" rIns="89089" bIns="44545" anchor="t">
            <a:spAutoFit/>
          </a:bodyPr>
          <a:lstStyle/>
          <a:p>
            <a:pPr algn="ctr"/>
            <a:r>
              <a:rPr lang="pt-PT" sz="1169">
                <a:solidFill>
                  <a:schemeClr val="bg2">
                    <a:lumMod val="25000"/>
                  </a:schemeClr>
                </a:solidFill>
                <a:latin typeface="Arial" panose="020B0604020202020204" pitchFamily="34" charset="0"/>
                <a:cs typeface="Arial" panose="020B0604020202020204" pitchFamily="34" charset="0"/>
              </a:rPr>
              <a:t>05/2020</a:t>
            </a:r>
          </a:p>
        </p:txBody>
      </p:sp>
      <p:sp>
        <p:nvSpPr>
          <p:cNvPr id="37" name="Rectangle 36">
            <a:extLst>
              <a:ext uri="{FF2B5EF4-FFF2-40B4-BE49-F238E27FC236}">
                <a16:creationId xmlns:a16="http://schemas.microsoft.com/office/drawing/2014/main" id="{EC941B02-FA3C-7149-A74D-32501EC882E6}"/>
              </a:ext>
            </a:extLst>
          </p:cNvPr>
          <p:cNvSpPr/>
          <p:nvPr/>
        </p:nvSpPr>
        <p:spPr>
          <a:xfrm>
            <a:off x="3144805" y="1907744"/>
            <a:ext cx="758299" cy="269877"/>
          </a:xfrm>
          <a:prstGeom prst="rect">
            <a:avLst/>
          </a:prstGeom>
        </p:spPr>
        <p:txBody>
          <a:bodyPr wrap="square" lIns="89089" tIns="44545" rIns="89089" bIns="44545" anchor="t">
            <a:spAutoFit/>
          </a:bodyPr>
          <a:lstStyle/>
          <a:p>
            <a:pPr algn="ctr"/>
            <a:r>
              <a:rPr lang="pt-PT" sz="1169" dirty="0">
                <a:solidFill>
                  <a:schemeClr val="bg2">
                    <a:lumMod val="25000"/>
                  </a:schemeClr>
                </a:solidFill>
                <a:latin typeface="Arial" panose="020B0604020202020204" pitchFamily="34" charset="0"/>
                <a:cs typeface="Arial" panose="020B0604020202020204" pitchFamily="34" charset="0"/>
              </a:rPr>
              <a:t>05/2022</a:t>
            </a:r>
          </a:p>
        </p:txBody>
      </p:sp>
      <p:sp>
        <p:nvSpPr>
          <p:cNvPr id="38" name="Rectangle 37">
            <a:extLst>
              <a:ext uri="{FF2B5EF4-FFF2-40B4-BE49-F238E27FC236}">
                <a16:creationId xmlns:a16="http://schemas.microsoft.com/office/drawing/2014/main" id="{E7039CC8-3953-E03E-CA49-305F095F0441}"/>
              </a:ext>
            </a:extLst>
          </p:cNvPr>
          <p:cNvSpPr/>
          <p:nvPr/>
        </p:nvSpPr>
        <p:spPr>
          <a:xfrm>
            <a:off x="410062" y="1180524"/>
            <a:ext cx="3642328" cy="2267835"/>
          </a:xfrm>
          <a:prstGeom prst="rect">
            <a:avLst/>
          </a:prstGeom>
          <a:no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728">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3FC4BC8B-D6EE-6706-8CDF-C51D54CFE04D}"/>
              </a:ext>
            </a:extLst>
          </p:cNvPr>
          <p:cNvSpPr/>
          <p:nvPr/>
        </p:nvSpPr>
        <p:spPr>
          <a:xfrm>
            <a:off x="4304779" y="4395083"/>
            <a:ext cx="7042468" cy="1887883"/>
          </a:xfrm>
          <a:prstGeom prst="rect">
            <a:avLst/>
          </a:prstGeom>
          <a:solidFill>
            <a:schemeClr val="bg1">
              <a:lumMod val="95000"/>
              <a:alpha val="1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54"/>
          </a:p>
        </p:txBody>
      </p:sp>
      <p:grpSp>
        <p:nvGrpSpPr>
          <p:cNvPr id="40" name="Group 39">
            <a:extLst>
              <a:ext uri="{FF2B5EF4-FFF2-40B4-BE49-F238E27FC236}">
                <a16:creationId xmlns:a16="http://schemas.microsoft.com/office/drawing/2014/main" id="{836108C8-B9FC-6CDE-DFAD-3A6D199F4681}"/>
              </a:ext>
            </a:extLst>
          </p:cNvPr>
          <p:cNvGrpSpPr/>
          <p:nvPr/>
        </p:nvGrpSpPr>
        <p:grpSpPr>
          <a:xfrm>
            <a:off x="6363100" y="4449076"/>
            <a:ext cx="2818727" cy="1833887"/>
            <a:chOff x="5514008" y="6092643"/>
            <a:chExt cx="3217085" cy="2336152"/>
          </a:xfrm>
        </p:grpSpPr>
        <p:grpSp>
          <p:nvGrpSpPr>
            <p:cNvPr id="41" name="Group 40">
              <a:extLst>
                <a:ext uri="{FF2B5EF4-FFF2-40B4-BE49-F238E27FC236}">
                  <a16:creationId xmlns:a16="http://schemas.microsoft.com/office/drawing/2014/main" id="{560BD2C7-8A1F-D8C3-7203-AE926AAC391F}"/>
                </a:ext>
              </a:extLst>
            </p:cNvPr>
            <p:cNvGrpSpPr/>
            <p:nvPr/>
          </p:nvGrpSpPr>
          <p:grpSpPr>
            <a:xfrm>
              <a:off x="6184124" y="6514352"/>
              <a:ext cx="2207303" cy="1619889"/>
              <a:chOff x="4615182" y="3745353"/>
              <a:chExt cx="5536214" cy="3195076"/>
            </a:xfrm>
          </p:grpSpPr>
          <p:sp>
            <p:nvSpPr>
              <p:cNvPr id="48" name="Rechteck 35">
                <a:extLst>
                  <a:ext uri="{FF2B5EF4-FFF2-40B4-BE49-F238E27FC236}">
                    <a16:creationId xmlns:a16="http://schemas.microsoft.com/office/drawing/2014/main" id="{3ADB9200-2033-7A7B-AB7B-6A850047E08B}"/>
                  </a:ext>
                </a:extLst>
              </p:cNvPr>
              <p:cNvSpPr/>
              <p:nvPr/>
            </p:nvSpPr>
            <p:spPr bwMode="gray">
              <a:xfrm>
                <a:off x="4615182" y="3745353"/>
                <a:ext cx="2768107" cy="1597539"/>
              </a:xfrm>
              <a:prstGeom prst="rect">
                <a:avLst/>
              </a:prstGeom>
              <a:noFill/>
              <a:ln w="38100">
                <a:solidFill>
                  <a:schemeClr val="bg2"/>
                </a:solidFill>
                <a:miter lim="800000"/>
                <a:headEnd/>
                <a:tailEnd/>
              </a:ln>
              <a:effectLst/>
            </p:spPr>
            <p:txBody>
              <a:bodyPr lIns="140298" tIns="70149" rIns="140298" bIns="0" anchor="t" anchorCtr="0"/>
              <a:lstStyle/>
              <a:p>
                <a:pPr indent="-180961">
                  <a:spcBef>
                    <a:spcPct val="50000"/>
                  </a:spcBef>
                  <a:spcAft>
                    <a:spcPts val="585"/>
                  </a:spcAft>
                  <a:buClr>
                    <a:srgbClr val="808080"/>
                  </a:buClr>
                  <a:tabLst>
                    <a:tab pos="2870605" algn="r"/>
                  </a:tabLst>
                </a:pPr>
                <a:endParaRPr lang="pt-PT" sz="877" b="1" kern="0">
                  <a:solidFill>
                    <a:srgbClr val="646464"/>
                  </a:solidFill>
                  <a:latin typeface="Arial" panose="020B0604020202020204" pitchFamily="34" charset="0"/>
                  <a:cs typeface="Arial" panose="020B0604020202020204" pitchFamily="34" charset="0"/>
                </a:endParaRPr>
              </a:p>
            </p:txBody>
          </p:sp>
          <p:sp>
            <p:nvSpPr>
              <p:cNvPr id="49" name="Rechteck 36">
                <a:extLst>
                  <a:ext uri="{FF2B5EF4-FFF2-40B4-BE49-F238E27FC236}">
                    <a16:creationId xmlns:a16="http://schemas.microsoft.com/office/drawing/2014/main" id="{8436B71E-6C09-D8C9-37BE-BD547A01303F}"/>
                  </a:ext>
                </a:extLst>
              </p:cNvPr>
              <p:cNvSpPr/>
              <p:nvPr/>
            </p:nvSpPr>
            <p:spPr bwMode="gray">
              <a:xfrm>
                <a:off x="7383289" y="3745353"/>
                <a:ext cx="2768107" cy="1597539"/>
              </a:xfrm>
              <a:prstGeom prst="rect">
                <a:avLst/>
              </a:prstGeom>
              <a:noFill/>
              <a:ln w="38100">
                <a:solidFill>
                  <a:schemeClr val="bg2"/>
                </a:solidFill>
                <a:miter lim="800000"/>
                <a:headEnd/>
                <a:tailEnd/>
              </a:ln>
              <a:effectLst/>
            </p:spPr>
            <p:txBody>
              <a:bodyPr lIns="140298" tIns="70149" rIns="140298" bIns="0" anchor="t" anchorCtr="0"/>
              <a:lstStyle/>
              <a:p>
                <a:pPr indent="-180961">
                  <a:spcBef>
                    <a:spcPct val="50000"/>
                  </a:spcBef>
                  <a:spcAft>
                    <a:spcPts val="585"/>
                  </a:spcAft>
                  <a:buClr>
                    <a:srgbClr val="808080"/>
                  </a:buClr>
                  <a:tabLst>
                    <a:tab pos="2870605" algn="r"/>
                  </a:tabLst>
                </a:pPr>
                <a:endParaRPr lang="pt-PT" sz="877" b="1" kern="0">
                  <a:solidFill>
                    <a:srgbClr val="646464"/>
                  </a:solidFill>
                  <a:latin typeface="Arial" panose="020B0604020202020204" pitchFamily="34" charset="0"/>
                  <a:cs typeface="Arial" panose="020B0604020202020204" pitchFamily="34" charset="0"/>
                </a:endParaRPr>
              </a:p>
            </p:txBody>
          </p:sp>
          <p:sp>
            <p:nvSpPr>
              <p:cNvPr id="50" name="Rechteck 37">
                <a:extLst>
                  <a:ext uri="{FF2B5EF4-FFF2-40B4-BE49-F238E27FC236}">
                    <a16:creationId xmlns:a16="http://schemas.microsoft.com/office/drawing/2014/main" id="{B7520E8D-6535-2584-1760-F550529CCB50}"/>
                  </a:ext>
                </a:extLst>
              </p:cNvPr>
              <p:cNvSpPr/>
              <p:nvPr/>
            </p:nvSpPr>
            <p:spPr bwMode="gray">
              <a:xfrm>
                <a:off x="4615182" y="5342890"/>
                <a:ext cx="2768107" cy="1597539"/>
              </a:xfrm>
              <a:prstGeom prst="rect">
                <a:avLst/>
              </a:prstGeom>
              <a:noFill/>
              <a:ln w="38100">
                <a:solidFill>
                  <a:schemeClr val="bg2"/>
                </a:solidFill>
                <a:miter lim="800000"/>
                <a:headEnd/>
                <a:tailEnd/>
              </a:ln>
              <a:effectLst/>
            </p:spPr>
            <p:txBody>
              <a:bodyPr lIns="140298" tIns="70149" rIns="140298" bIns="0" anchor="t" anchorCtr="0"/>
              <a:lstStyle/>
              <a:p>
                <a:pPr indent="-180961">
                  <a:spcBef>
                    <a:spcPct val="50000"/>
                  </a:spcBef>
                  <a:spcAft>
                    <a:spcPts val="585"/>
                  </a:spcAft>
                  <a:buClr>
                    <a:srgbClr val="808080"/>
                  </a:buClr>
                  <a:tabLst>
                    <a:tab pos="2870605" algn="r"/>
                  </a:tabLst>
                </a:pPr>
                <a:endParaRPr lang="pt-PT" sz="877" b="1" kern="0">
                  <a:solidFill>
                    <a:srgbClr val="646464"/>
                  </a:solidFill>
                  <a:latin typeface="Arial" panose="020B0604020202020204" pitchFamily="34" charset="0"/>
                  <a:cs typeface="Arial" panose="020B0604020202020204" pitchFamily="34" charset="0"/>
                </a:endParaRPr>
              </a:p>
            </p:txBody>
          </p:sp>
          <p:sp>
            <p:nvSpPr>
              <p:cNvPr id="51" name="Rechteck 38">
                <a:extLst>
                  <a:ext uri="{FF2B5EF4-FFF2-40B4-BE49-F238E27FC236}">
                    <a16:creationId xmlns:a16="http://schemas.microsoft.com/office/drawing/2014/main" id="{A3965848-776B-3A2F-F5CA-E2765D1A5990}"/>
                  </a:ext>
                </a:extLst>
              </p:cNvPr>
              <p:cNvSpPr/>
              <p:nvPr/>
            </p:nvSpPr>
            <p:spPr bwMode="gray">
              <a:xfrm>
                <a:off x="7383289" y="5342890"/>
                <a:ext cx="2768107" cy="1597539"/>
              </a:xfrm>
              <a:prstGeom prst="rect">
                <a:avLst/>
              </a:prstGeom>
              <a:noFill/>
              <a:ln w="38100">
                <a:solidFill>
                  <a:schemeClr val="bg2"/>
                </a:solidFill>
                <a:miter lim="800000"/>
                <a:headEnd/>
                <a:tailEnd/>
              </a:ln>
              <a:effectLst/>
            </p:spPr>
            <p:txBody>
              <a:bodyPr lIns="140298" tIns="70149" rIns="140298" bIns="0" anchor="t" anchorCtr="0"/>
              <a:lstStyle/>
              <a:p>
                <a:pPr indent="-180961">
                  <a:spcBef>
                    <a:spcPct val="50000"/>
                  </a:spcBef>
                  <a:spcAft>
                    <a:spcPts val="585"/>
                  </a:spcAft>
                  <a:buClr>
                    <a:srgbClr val="808080"/>
                  </a:buClr>
                  <a:tabLst>
                    <a:tab pos="2870605" algn="r"/>
                  </a:tabLst>
                </a:pPr>
                <a:endParaRPr lang="en-US" sz="877" b="1" kern="0">
                  <a:solidFill>
                    <a:srgbClr val="99E2EA"/>
                  </a:solidFill>
                  <a:latin typeface="Arial" panose="020B0604020202020204" pitchFamily="34" charset="0"/>
                  <a:cs typeface="Arial" panose="020B0604020202020204" pitchFamily="34" charset="0"/>
                </a:endParaRPr>
              </a:p>
              <a:p>
                <a:pPr indent="-180961">
                  <a:spcBef>
                    <a:spcPct val="50000"/>
                  </a:spcBef>
                  <a:spcAft>
                    <a:spcPts val="585"/>
                  </a:spcAft>
                  <a:buClr>
                    <a:srgbClr val="808080"/>
                  </a:buClr>
                  <a:tabLst>
                    <a:tab pos="2870605" algn="r"/>
                  </a:tabLst>
                </a:pPr>
                <a:endParaRPr lang="en-US" sz="877" b="1" kern="0">
                  <a:solidFill>
                    <a:srgbClr val="99E2EA"/>
                  </a:solidFill>
                  <a:latin typeface="Arial" panose="020B0604020202020204" pitchFamily="34" charset="0"/>
                  <a:cs typeface="Arial" panose="020B0604020202020204" pitchFamily="34" charset="0"/>
                </a:endParaRPr>
              </a:p>
            </p:txBody>
          </p:sp>
        </p:grpSp>
        <p:cxnSp>
          <p:nvCxnSpPr>
            <p:cNvPr id="42" name="Gerade Verbindung 41">
              <a:extLst>
                <a:ext uri="{FF2B5EF4-FFF2-40B4-BE49-F238E27FC236}">
                  <a16:creationId xmlns:a16="http://schemas.microsoft.com/office/drawing/2014/main" id="{98C5E305-1E2B-1E82-720C-AC944A61C3B2}"/>
                </a:ext>
              </a:extLst>
            </p:cNvPr>
            <p:cNvCxnSpPr>
              <a:cxnSpLocks/>
            </p:cNvCxnSpPr>
            <p:nvPr/>
          </p:nvCxnSpPr>
          <p:spPr bwMode="gray">
            <a:xfrm flipV="1">
              <a:off x="6137910" y="6429704"/>
              <a:ext cx="2354095" cy="1"/>
            </a:xfrm>
            <a:prstGeom prst="line">
              <a:avLst/>
            </a:prstGeom>
            <a:noFill/>
            <a:ln w="15875" cap="flat" cmpd="sng" algn="ctr">
              <a:solidFill>
                <a:schemeClr val="bg1">
                  <a:lumMod val="50000"/>
                </a:schemeClr>
              </a:solidFill>
              <a:prstDash val="solid"/>
              <a:headEnd type="none"/>
              <a:tailEnd type="triangle"/>
            </a:ln>
            <a:effectLst/>
          </p:spPr>
        </p:cxnSp>
        <p:cxnSp>
          <p:nvCxnSpPr>
            <p:cNvPr id="43" name="Gerade Verbindung 43">
              <a:extLst>
                <a:ext uri="{FF2B5EF4-FFF2-40B4-BE49-F238E27FC236}">
                  <a16:creationId xmlns:a16="http://schemas.microsoft.com/office/drawing/2014/main" id="{A217BD1E-7171-26BC-CA75-2234A2B46911}"/>
                </a:ext>
              </a:extLst>
            </p:cNvPr>
            <p:cNvCxnSpPr>
              <a:cxnSpLocks/>
            </p:cNvCxnSpPr>
            <p:nvPr/>
          </p:nvCxnSpPr>
          <p:spPr bwMode="gray">
            <a:xfrm>
              <a:off x="6081515" y="6391882"/>
              <a:ext cx="1" cy="1716733"/>
            </a:xfrm>
            <a:prstGeom prst="line">
              <a:avLst/>
            </a:prstGeom>
            <a:noFill/>
            <a:ln w="15875" cap="flat" cmpd="sng" algn="ctr">
              <a:solidFill>
                <a:srgbClr val="808080"/>
              </a:solidFill>
              <a:prstDash val="solid"/>
              <a:headEnd type="triangle"/>
              <a:tailEnd type="none"/>
            </a:ln>
            <a:effectLst/>
          </p:spPr>
        </p:cxnSp>
        <p:sp>
          <p:nvSpPr>
            <p:cNvPr id="44" name="Textfeld 48">
              <a:extLst>
                <a:ext uri="{FF2B5EF4-FFF2-40B4-BE49-F238E27FC236}">
                  <a16:creationId xmlns:a16="http://schemas.microsoft.com/office/drawing/2014/main" id="{2B11A5C0-0965-1F5C-EA90-85FFD3DA2151}"/>
                </a:ext>
              </a:extLst>
            </p:cNvPr>
            <p:cNvSpPr txBox="1"/>
            <p:nvPr/>
          </p:nvSpPr>
          <p:spPr bwMode="gray">
            <a:xfrm>
              <a:off x="5871612" y="6092643"/>
              <a:ext cx="2859481" cy="346819"/>
            </a:xfrm>
            <a:prstGeom prst="rect">
              <a:avLst/>
            </a:prstGeom>
            <a:noFill/>
            <a:effectLst/>
          </p:spPr>
          <p:txBody>
            <a:bodyPr wrap="square" rtlCol="0">
              <a:spAutoFit/>
            </a:bodyPr>
            <a:lstStyle/>
            <a:p>
              <a:pPr lvl="0" algn="ctr"/>
              <a:r>
                <a:rPr lang="en-GB" sz="1169" kern="0" dirty="0">
                  <a:solidFill>
                    <a:srgbClr val="4BB6C9"/>
                  </a:solidFill>
                  <a:latin typeface="Arial" panose="020B0604020202020204" pitchFamily="34" charset="0"/>
                  <a:cs typeface="Arial" panose="020B0604020202020204" pitchFamily="34" charset="0"/>
                </a:rPr>
                <a:t>Public Adm. Innovation (PT)</a:t>
              </a:r>
            </a:p>
          </p:txBody>
        </p:sp>
        <p:sp>
          <p:nvSpPr>
            <p:cNvPr id="45" name="Textfeld 49">
              <a:extLst>
                <a:ext uri="{FF2B5EF4-FFF2-40B4-BE49-F238E27FC236}">
                  <a16:creationId xmlns:a16="http://schemas.microsoft.com/office/drawing/2014/main" id="{D4189B34-F2F2-B8BF-FD53-520F873C3B39}"/>
                </a:ext>
              </a:extLst>
            </p:cNvPr>
            <p:cNvSpPr txBox="1"/>
            <p:nvPr/>
          </p:nvSpPr>
          <p:spPr bwMode="gray">
            <a:xfrm rot="16200000">
              <a:off x="4657817" y="7056524"/>
              <a:ext cx="2228462" cy="516079"/>
            </a:xfrm>
            <a:prstGeom prst="rect">
              <a:avLst/>
            </a:prstGeom>
            <a:noFill/>
            <a:effectLst/>
          </p:spPr>
          <p:txBody>
            <a:bodyPr wrap="square" rtlCol="0">
              <a:spAutoFit/>
            </a:bodyPr>
            <a:lstStyle/>
            <a:p>
              <a:pPr algn="ctr"/>
              <a:r>
                <a:rPr lang="en-GB" sz="1169">
                  <a:solidFill>
                    <a:srgbClr val="4BB6C9"/>
                  </a:solidFill>
                  <a:latin typeface="Arial" panose="020B0604020202020204" pitchFamily="34" charset="0"/>
                  <a:cs typeface="Arial" panose="020B0604020202020204" pitchFamily="34" charset="0"/>
                </a:rPr>
                <a:t>Uptake / Repçlication Ptotential</a:t>
              </a:r>
            </a:p>
          </p:txBody>
        </p:sp>
        <p:sp>
          <p:nvSpPr>
            <p:cNvPr id="46" name="Textfeld 44">
              <a:extLst>
                <a:ext uri="{FF2B5EF4-FFF2-40B4-BE49-F238E27FC236}">
                  <a16:creationId xmlns:a16="http://schemas.microsoft.com/office/drawing/2014/main" id="{9E744ACB-DC6F-5FF5-77F7-B223BC459BE7}"/>
                </a:ext>
              </a:extLst>
            </p:cNvPr>
            <p:cNvSpPr txBox="1"/>
            <p:nvPr/>
          </p:nvSpPr>
          <p:spPr bwMode="gray">
            <a:xfrm>
              <a:off x="8287647" y="6137640"/>
              <a:ext cx="351959" cy="315142"/>
            </a:xfrm>
            <a:prstGeom prst="rect">
              <a:avLst/>
            </a:prstGeom>
            <a:noFill/>
            <a:effectLst/>
          </p:spPr>
          <p:txBody>
            <a:bodyPr wrap="square" rtlCol="0">
              <a:spAutoFit/>
            </a:bodyPr>
            <a:lstStyle/>
            <a:p>
              <a:pPr defTabSz="890878">
                <a:defRPr/>
              </a:pPr>
              <a:r>
                <a:rPr lang="de-DE" sz="1023" b="1" kern="0">
                  <a:solidFill>
                    <a:srgbClr val="4BB6C9"/>
                  </a:solidFill>
                  <a:latin typeface="Arial" panose="020B0604020202020204" pitchFamily="34" charset="0"/>
                  <a:cs typeface="Arial" panose="020B0604020202020204" pitchFamily="34" charset="0"/>
                </a:rPr>
                <a:t>+</a:t>
              </a:r>
            </a:p>
          </p:txBody>
        </p:sp>
        <p:sp>
          <p:nvSpPr>
            <p:cNvPr id="47" name="Textfeld 44">
              <a:extLst>
                <a:ext uri="{FF2B5EF4-FFF2-40B4-BE49-F238E27FC236}">
                  <a16:creationId xmlns:a16="http://schemas.microsoft.com/office/drawing/2014/main" id="{F866DAEF-AFDD-1E5C-453B-816B676827FA}"/>
                </a:ext>
              </a:extLst>
            </p:cNvPr>
            <p:cNvSpPr txBox="1"/>
            <p:nvPr/>
          </p:nvSpPr>
          <p:spPr bwMode="gray">
            <a:xfrm>
              <a:off x="5832160" y="6161240"/>
              <a:ext cx="351959" cy="315142"/>
            </a:xfrm>
            <a:prstGeom prst="rect">
              <a:avLst/>
            </a:prstGeom>
            <a:noFill/>
            <a:effectLst/>
          </p:spPr>
          <p:txBody>
            <a:bodyPr wrap="square" rtlCol="0">
              <a:spAutoFit/>
            </a:bodyPr>
            <a:lstStyle/>
            <a:p>
              <a:pPr defTabSz="890878">
                <a:defRPr/>
              </a:pPr>
              <a:r>
                <a:rPr lang="de-DE" sz="1023" b="1" kern="0">
                  <a:solidFill>
                    <a:srgbClr val="4BB6C9"/>
                  </a:solidFill>
                  <a:latin typeface="Arial" panose="020B0604020202020204" pitchFamily="34" charset="0"/>
                  <a:cs typeface="Arial" panose="020B0604020202020204" pitchFamily="34" charset="0"/>
                </a:rPr>
                <a:t>+</a:t>
              </a:r>
            </a:p>
          </p:txBody>
        </p:sp>
      </p:grpSp>
      <p:sp>
        <p:nvSpPr>
          <p:cNvPr id="52" name="Rectangular Callout 51">
            <a:extLst>
              <a:ext uri="{FF2B5EF4-FFF2-40B4-BE49-F238E27FC236}">
                <a16:creationId xmlns:a16="http://schemas.microsoft.com/office/drawing/2014/main" id="{6733CD80-7AAE-D395-558A-C2A0D0D87786}"/>
              </a:ext>
            </a:extLst>
          </p:cNvPr>
          <p:cNvSpPr/>
          <p:nvPr/>
        </p:nvSpPr>
        <p:spPr>
          <a:xfrm>
            <a:off x="9343795" y="4463326"/>
            <a:ext cx="2255676" cy="1854012"/>
          </a:xfrm>
          <a:prstGeom prst="wedgeRectCallout">
            <a:avLst>
              <a:gd name="adj1" fmla="val -67884"/>
              <a:gd name="adj2" fmla="val -38597"/>
            </a:avLst>
          </a:prstGeom>
          <a:solidFill>
            <a:srgbClr val="DEEF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7443" indent="-97443">
              <a:buFontTx/>
              <a:buChar char="-"/>
            </a:pPr>
            <a:r>
              <a:rPr lang="en-GB" sz="1364" dirty="0">
                <a:solidFill>
                  <a:schemeClr val="bg2">
                    <a:lumMod val="25000"/>
                  </a:schemeClr>
                </a:solidFill>
                <a:latin typeface="Arial" panose="020B0604020202020204" pitchFamily="34" charset="0"/>
                <a:cs typeface="Arial" panose="020B0604020202020204" pitchFamily="34" charset="0"/>
              </a:rPr>
              <a:t>Few procurement planning platforms in the market. Recognized as good practice by ICLEI.</a:t>
            </a:r>
          </a:p>
        </p:txBody>
      </p:sp>
      <p:sp>
        <p:nvSpPr>
          <p:cNvPr id="53" name="Rectangular Callout 52">
            <a:extLst>
              <a:ext uri="{FF2B5EF4-FFF2-40B4-BE49-F238E27FC236}">
                <a16:creationId xmlns:a16="http://schemas.microsoft.com/office/drawing/2014/main" id="{8A68B5D3-1ED5-ABE5-33B8-0D78B6CC84F0}"/>
              </a:ext>
            </a:extLst>
          </p:cNvPr>
          <p:cNvSpPr/>
          <p:nvPr/>
        </p:nvSpPr>
        <p:spPr>
          <a:xfrm>
            <a:off x="4423350" y="4679888"/>
            <a:ext cx="1804788" cy="1000294"/>
          </a:xfrm>
          <a:prstGeom prst="wedgeRectCallout">
            <a:avLst>
              <a:gd name="adj1" fmla="val 55183"/>
              <a:gd name="adj2" fmla="val -3975"/>
            </a:avLst>
          </a:prstGeom>
          <a:solidFill>
            <a:srgbClr val="DEEFF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7443" indent="-97443">
              <a:buFontTx/>
              <a:buChar char="-"/>
            </a:pPr>
            <a:r>
              <a:rPr lang="en-GB" sz="1364">
                <a:solidFill>
                  <a:schemeClr val="bg2">
                    <a:lumMod val="25000"/>
                  </a:schemeClr>
                </a:solidFill>
                <a:latin typeface="Arial" panose="020B0604020202020204" pitchFamily="34" charset="0"/>
                <a:cs typeface="Arial" panose="020B0604020202020204" pitchFamily="34" charset="0"/>
              </a:rPr>
              <a:t>Extension to Undertakings</a:t>
            </a:r>
          </a:p>
          <a:p>
            <a:pPr marL="97443" indent="-97443">
              <a:buFontTx/>
              <a:buChar char="-"/>
            </a:pPr>
            <a:r>
              <a:rPr lang="en-GB" sz="1364">
                <a:solidFill>
                  <a:schemeClr val="bg2">
                    <a:lumMod val="25000"/>
                  </a:schemeClr>
                </a:solidFill>
                <a:latin typeface="Arial" panose="020B0604020202020204" pitchFamily="34" charset="0"/>
                <a:cs typeface="Arial" panose="020B0604020202020204" pitchFamily="34" charset="0"/>
              </a:rPr>
              <a:t>Replication at other Municipalities</a:t>
            </a:r>
          </a:p>
        </p:txBody>
      </p:sp>
      <p:sp>
        <p:nvSpPr>
          <p:cNvPr id="54" name="Rectangle 53">
            <a:extLst>
              <a:ext uri="{FF2B5EF4-FFF2-40B4-BE49-F238E27FC236}">
                <a16:creationId xmlns:a16="http://schemas.microsoft.com/office/drawing/2014/main" id="{9643A0D9-0B83-BF89-2249-4967B703DAF0}"/>
              </a:ext>
            </a:extLst>
          </p:cNvPr>
          <p:cNvSpPr/>
          <p:nvPr/>
        </p:nvSpPr>
        <p:spPr>
          <a:xfrm>
            <a:off x="4277755" y="2680363"/>
            <a:ext cx="2116285" cy="302262"/>
          </a:xfrm>
          <a:prstGeom prst="rect">
            <a:avLst/>
          </a:prstGeom>
        </p:spPr>
        <p:txBody>
          <a:bodyPr wrap="none">
            <a:spAutoFit/>
          </a:bodyPr>
          <a:lstStyle/>
          <a:p>
            <a:r>
              <a:rPr lang="en-GB" sz="1364" dirty="0">
                <a:solidFill>
                  <a:srgbClr val="116B6D"/>
                </a:solidFill>
                <a:latin typeface="Arial" panose="020B0604020202020204" pitchFamily="34" charset="0"/>
                <a:cs typeface="Arial" panose="020B0604020202020204" pitchFamily="34" charset="0"/>
              </a:rPr>
              <a:t>Key Expected Outcomes</a:t>
            </a:r>
          </a:p>
        </p:txBody>
      </p:sp>
      <p:sp>
        <p:nvSpPr>
          <p:cNvPr id="56" name="Rectangle 55">
            <a:extLst>
              <a:ext uri="{FF2B5EF4-FFF2-40B4-BE49-F238E27FC236}">
                <a16:creationId xmlns:a16="http://schemas.microsoft.com/office/drawing/2014/main" id="{B6F838EC-1841-595B-29FF-3E0E7E106799}"/>
              </a:ext>
            </a:extLst>
          </p:cNvPr>
          <p:cNvSpPr/>
          <p:nvPr/>
        </p:nvSpPr>
        <p:spPr>
          <a:xfrm>
            <a:off x="4376546" y="2979665"/>
            <a:ext cx="3483624" cy="1139481"/>
          </a:xfrm>
          <a:prstGeom prst="rect">
            <a:avLst/>
          </a:prstGeom>
          <a:solidFill>
            <a:schemeClr val="bg1">
              <a:lumMod val="95000"/>
              <a:alpha val="43000"/>
            </a:schemeClr>
          </a:solidFill>
        </p:spPr>
        <p:txBody>
          <a:bodyPr wrap="square" lIns="89089" tIns="44545" rIns="89089" bIns="44545" anchor="ctr">
            <a:noAutofit/>
          </a:bodyPr>
          <a:lstStyle/>
          <a:p>
            <a:pPr marL="397193"/>
            <a:r>
              <a:rPr lang="en-GB" sz="1200" dirty="0">
                <a:solidFill>
                  <a:schemeClr val="bg2">
                    <a:lumMod val="25000"/>
                  </a:schemeClr>
                </a:solidFill>
                <a:latin typeface="Arial" panose="020B0604020202020204" pitchFamily="34" charset="0"/>
                <a:cs typeface="Arial" panose="020B0604020202020204" pitchFamily="34" charset="0"/>
              </a:rPr>
              <a:t>Procurement Annual Plan 2023 concluded by end of November with Budget 2023 approval.</a:t>
            </a:r>
            <a:endParaRPr lang="en-GB" sz="2000" dirty="0">
              <a:solidFill>
                <a:schemeClr val="bg2">
                  <a:lumMod val="25000"/>
                </a:schemeClr>
              </a:solidFill>
              <a:latin typeface="Arial" panose="020B0604020202020204" pitchFamily="34" charset="0"/>
              <a:cs typeface="Arial" panose="020B0604020202020204" pitchFamily="34" charset="0"/>
            </a:endParaRPr>
          </a:p>
          <a:p>
            <a:pPr marL="397193"/>
            <a:r>
              <a:rPr lang="en-GB" sz="1200" dirty="0">
                <a:solidFill>
                  <a:schemeClr val="bg2">
                    <a:lumMod val="25000"/>
                  </a:schemeClr>
                </a:solidFill>
                <a:latin typeface="Arial" panose="020B0604020202020204" pitchFamily="34" charset="0"/>
                <a:cs typeface="Arial" panose="020B0604020202020204" pitchFamily="34" charset="0"/>
              </a:rPr>
              <a:t>Procurement Annual Plan 2023 published in Open Data at </a:t>
            </a:r>
            <a:r>
              <a:rPr lang="en-GB" sz="1200" dirty="0" err="1">
                <a:solidFill>
                  <a:schemeClr val="bg2">
                    <a:lumMod val="25000"/>
                  </a:schemeClr>
                </a:solidFill>
                <a:latin typeface="Arial" panose="020B0604020202020204" pitchFamily="34" charset="0"/>
                <a:cs typeface="Arial" panose="020B0604020202020204" pitchFamily="34" charset="0"/>
              </a:rPr>
              <a:t>LisboaAberta</a:t>
            </a:r>
            <a:r>
              <a:rPr lang="en-GB" sz="1200" dirty="0">
                <a:solidFill>
                  <a:schemeClr val="bg2">
                    <a:lumMod val="25000"/>
                  </a:schemeClr>
                </a:solidFill>
                <a:latin typeface="Arial" panose="020B0604020202020204" pitchFamily="34" charset="0"/>
                <a:cs typeface="Arial" panose="020B0604020202020204" pitchFamily="34" charset="0"/>
              </a:rPr>
              <a:t> Portal</a:t>
            </a:r>
          </a:p>
        </p:txBody>
      </p:sp>
      <p:pic>
        <p:nvPicPr>
          <p:cNvPr id="57" name="Graphic 56" descr="Target outline">
            <a:extLst>
              <a:ext uri="{FF2B5EF4-FFF2-40B4-BE49-F238E27FC236}">
                <a16:creationId xmlns:a16="http://schemas.microsoft.com/office/drawing/2014/main" id="{6D14EBCE-08FD-548F-11E3-B41B3F28D535}"/>
              </a:ext>
            </a:extLst>
          </p:cNvPr>
          <p:cNvPicPr>
            <a:picLocks noChangeAspect="1"/>
          </p:cNvPicPr>
          <p:nvPr/>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4431530" y="2997827"/>
            <a:ext cx="358132" cy="358132"/>
          </a:xfrm>
          <a:prstGeom prst="rect">
            <a:avLst/>
          </a:prstGeom>
        </p:spPr>
      </p:pic>
      <p:sp>
        <p:nvSpPr>
          <p:cNvPr id="58" name="Rectangle 57">
            <a:extLst>
              <a:ext uri="{FF2B5EF4-FFF2-40B4-BE49-F238E27FC236}">
                <a16:creationId xmlns:a16="http://schemas.microsoft.com/office/drawing/2014/main" id="{D5822AA4-9C3A-1494-2E71-FFF10BDB684E}"/>
              </a:ext>
            </a:extLst>
          </p:cNvPr>
          <p:cNvSpPr/>
          <p:nvPr/>
        </p:nvSpPr>
        <p:spPr>
          <a:xfrm>
            <a:off x="7737071" y="2680363"/>
            <a:ext cx="1928733" cy="302262"/>
          </a:xfrm>
          <a:prstGeom prst="rect">
            <a:avLst/>
          </a:prstGeom>
        </p:spPr>
        <p:txBody>
          <a:bodyPr wrap="none">
            <a:spAutoFit/>
          </a:bodyPr>
          <a:lstStyle/>
          <a:p>
            <a:r>
              <a:rPr lang="en-GB" sz="1364">
                <a:solidFill>
                  <a:srgbClr val="116B6D"/>
                </a:solidFill>
                <a:latin typeface="Arial" panose="020B0604020202020204" pitchFamily="34" charset="0"/>
                <a:cs typeface="Arial" panose="020B0604020202020204" pitchFamily="34" charset="0"/>
              </a:rPr>
              <a:t>Next wave Milestones</a:t>
            </a:r>
          </a:p>
        </p:txBody>
      </p:sp>
      <p:pic>
        <p:nvPicPr>
          <p:cNvPr id="59" name="Graphic 58" descr="{0} outline">
            <a:extLst>
              <a:ext uri="{FF2B5EF4-FFF2-40B4-BE49-F238E27FC236}">
                <a16:creationId xmlns:a16="http://schemas.microsoft.com/office/drawing/2014/main" id="{631F190B-5225-071D-71FD-3E268230275F}"/>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7860170" y="3038693"/>
            <a:ext cx="284871" cy="284871"/>
          </a:xfrm>
          <a:prstGeom prst="rect">
            <a:avLst/>
          </a:prstGeom>
        </p:spPr>
      </p:pic>
      <p:pic>
        <p:nvPicPr>
          <p:cNvPr id="60" name="Graphic 59" descr="Marker outline">
            <a:extLst>
              <a:ext uri="{FF2B5EF4-FFF2-40B4-BE49-F238E27FC236}">
                <a16:creationId xmlns:a16="http://schemas.microsoft.com/office/drawing/2014/main" id="{3C3D6869-C247-6B34-36B9-AEF7DA38FAAD}"/>
              </a:ext>
            </a:extLst>
          </p:cNvPr>
          <p:cNvPicPr>
            <a:picLocks noChangeAspect="1"/>
          </p:cNvPicPr>
          <p:nvPr/>
        </p:nvPicPr>
        <p:blipFill>
          <a:blip r:embed="rId22" cstate="email">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7942911" y="4856671"/>
            <a:ext cx="395527" cy="395527"/>
          </a:xfrm>
          <a:prstGeom prst="rect">
            <a:avLst/>
          </a:prstGeom>
        </p:spPr>
      </p:pic>
      <p:sp>
        <p:nvSpPr>
          <p:cNvPr id="61" name="Rectangle 60">
            <a:extLst>
              <a:ext uri="{FF2B5EF4-FFF2-40B4-BE49-F238E27FC236}">
                <a16:creationId xmlns:a16="http://schemas.microsoft.com/office/drawing/2014/main" id="{49AA811A-67A7-F4B9-4536-F55A229E14F8}"/>
              </a:ext>
            </a:extLst>
          </p:cNvPr>
          <p:cNvSpPr/>
          <p:nvPr/>
        </p:nvSpPr>
        <p:spPr>
          <a:xfrm>
            <a:off x="4111962" y="1130075"/>
            <a:ext cx="6534933" cy="307777"/>
          </a:xfrm>
          <a:prstGeom prst="rect">
            <a:avLst/>
          </a:prstGeom>
        </p:spPr>
        <p:txBody>
          <a:bodyPr wrap="square">
            <a:spAutoFit/>
          </a:bodyPr>
          <a:lstStyle/>
          <a:p>
            <a:r>
              <a:rPr lang="en-GB" sz="1364" dirty="0">
                <a:solidFill>
                  <a:srgbClr val="116B6D"/>
                </a:solidFill>
                <a:latin typeface="Arial" panose="020B0604020202020204" pitchFamily="34" charset="0"/>
                <a:cs typeface="Arial" panose="020B0604020202020204" pitchFamily="34" charset="0"/>
              </a:rPr>
              <a:t>Project Name:</a:t>
            </a:r>
            <a:r>
              <a:rPr lang="en-GB" sz="1364" dirty="0">
                <a:solidFill>
                  <a:schemeClr val="bg2">
                    <a:lumMod val="25000"/>
                  </a:schemeClr>
                </a:solidFill>
                <a:latin typeface="Arial"/>
                <a:cs typeface="Arial"/>
              </a:rPr>
              <a:t> </a:t>
            </a:r>
            <a:r>
              <a:rPr lang="en-GB" sz="1400" b="1" spc="-5" dirty="0">
                <a:solidFill>
                  <a:srgbClr val="00D6E6"/>
                </a:solidFill>
                <a:latin typeface="Arial" panose="020B0604020202020204" pitchFamily="34" charset="0"/>
                <a:ea typeface="+mn-lt"/>
                <a:cs typeface="Arial" panose="020B0604020202020204" pitchFamily="34" charset="0"/>
              </a:rPr>
              <a:t>LX PPP-IS</a:t>
            </a:r>
            <a:r>
              <a:rPr lang="en-GB" sz="1400" b="1" spc="-5" dirty="0">
                <a:latin typeface="Arial" panose="020B0604020202020204" pitchFamily="34" charset="0"/>
                <a:ea typeface="+mn-lt"/>
                <a:cs typeface="Arial" panose="020B0604020202020204" pitchFamily="34" charset="0"/>
              </a:rPr>
              <a:t> </a:t>
            </a:r>
            <a:r>
              <a:rPr lang="en-GB" sz="1364" b="1" dirty="0">
                <a:solidFill>
                  <a:schemeClr val="bg2">
                    <a:lumMod val="25000"/>
                  </a:schemeClr>
                </a:solidFill>
                <a:latin typeface="Arial"/>
                <a:cs typeface="Arial"/>
              </a:rPr>
              <a:t>Public Procurement Planning Platform</a:t>
            </a:r>
            <a:endParaRPr lang="en-GB" sz="1364" b="1" dirty="0">
              <a:solidFill>
                <a:srgbClr val="116B6D"/>
              </a:solidFill>
              <a:latin typeface="Arial" panose="020B0604020202020204" pitchFamily="34" charset="0"/>
              <a:cs typeface="Arial" panose="020B0604020202020204" pitchFamily="34" charset="0"/>
            </a:endParaRPr>
          </a:p>
        </p:txBody>
      </p:sp>
      <p:pic>
        <p:nvPicPr>
          <p:cNvPr id="62" name="Graphic 61" descr="Target outline">
            <a:extLst>
              <a:ext uri="{FF2B5EF4-FFF2-40B4-BE49-F238E27FC236}">
                <a16:creationId xmlns:a16="http://schemas.microsoft.com/office/drawing/2014/main" id="{E1A45F7B-C4F1-ECFD-0089-CBB8DBD4D54F}"/>
              </a:ext>
            </a:extLst>
          </p:cNvPr>
          <p:cNvPicPr>
            <a:picLocks noChangeAspect="1"/>
          </p:cNvPicPr>
          <p:nvPr/>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4435431" y="3633293"/>
            <a:ext cx="358132" cy="358132"/>
          </a:xfrm>
          <a:prstGeom prst="rect">
            <a:avLst/>
          </a:prstGeom>
        </p:spPr>
      </p:pic>
      <p:sp>
        <p:nvSpPr>
          <p:cNvPr id="63" name="object 72">
            <a:extLst>
              <a:ext uri="{FF2B5EF4-FFF2-40B4-BE49-F238E27FC236}">
                <a16:creationId xmlns:a16="http://schemas.microsoft.com/office/drawing/2014/main" id="{38A114B1-4A9D-874C-99BC-3529FBB7C306}"/>
              </a:ext>
            </a:extLst>
          </p:cNvPr>
          <p:cNvSpPr txBox="1"/>
          <p:nvPr/>
        </p:nvSpPr>
        <p:spPr>
          <a:xfrm>
            <a:off x="931915" y="1515760"/>
            <a:ext cx="693586" cy="169019"/>
          </a:xfrm>
          <a:prstGeom prst="rect">
            <a:avLst/>
          </a:prstGeom>
        </p:spPr>
        <p:txBody>
          <a:bodyPr vert="horz" wrap="square" lIns="0" tIns="14984" rIns="0" bIns="0" rtlCol="0">
            <a:spAutoFit/>
          </a:bodyPr>
          <a:lstStyle/>
          <a:p>
            <a:pPr algn="ctr"/>
            <a:r>
              <a:rPr lang="en-GB" sz="500" dirty="0">
                <a:solidFill>
                  <a:schemeClr val="bg1"/>
                </a:solidFill>
                <a:latin typeface="Helvetica" pitchFamily="2" charset="0"/>
              </a:rPr>
              <a:t>PROCUREMENT PROCESS AGILITY</a:t>
            </a:r>
            <a:endParaRPr lang="en-GB" sz="700" dirty="0">
              <a:solidFill>
                <a:schemeClr val="bg1"/>
              </a:solidFill>
              <a:latin typeface="Helvetica" pitchFamily="2" charset="0"/>
            </a:endParaRPr>
          </a:p>
        </p:txBody>
      </p:sp>
      <p:sp>
        <p:nvSpPr>
          <p:cNvPr id="64" name="Rectangle 63">
            <a:extLst>
              <a:ext uri="{FF2B5EF4-FFF2-40B4-BE49-F238E27FC236}">
                <a16:creationId xmlns:a16="http://schemas.microsoft.com/office/drawing/2014/main" id="{19CC1F7C-3A80-5388-053C-972546C81D4E}"/>
              </a:ext>
            </a:extLst>
          </p:cNvPr>
          <p:cNvSpPr/>
          <p:nvPr/>
        </p:nvSpPr>
        <p:spPr>
          <a:xfrm>
            <a:off x="4107272" y="1630376"/>
            <a:ext cx="7812650" cy="929677"/>
          </a:xfrm>
          <a:prstGeom prst="rect">
            <a:avLst/>
          </a:prstGeom>
          <a:solidFill>
            <a:schemeClr val="bg1">
              <a:lumMod val="95000"/>
              <a:alpha val="43000"/>
            </a:schemeClr>
          </a:solidFill>
        </p:spPr>
        <p:txBody>
          <a:bodyPr wrap="square" lIns="89089" tIns="44545" rIns="89089" bIns="44545" anchor="t">
            <a:spAutoFit/>
          </a:bodyPr>
          <a:lstStyle/>
          <a:p>
            <a:r>
              <a:rPr lang="en-GB" sz="1364" dirty="0">
                <a:solidFill>
                  <a:schemeClr val="bg2">
                    <a:lumMod val="25000"/>
                  </a:schemeClr>
                </a:solidFill>
                <a:latin typeface="Arial"/>
                <a:cs typeface="Arial"/>
              </a:rPr>
              <a:t>Platform to support the assessment of needs for the procurement of goods, services and works. Supports the procurement planning, allowing an adequate allocation of means and resources. It  allows the identification and prioritization of sustainable and innovative procurement. It also allows the identification of the potential for aggregation of needs in centralized procedures. </a:t>
            </a:r>
          </a:p>
        </p:txBody>
      </p:sp>
      <p:sp>
        <p:nvSpPr>
          <p:cNvPr id="65" name="Rectangle 64">
            <a:extLst>
              <a:ext uri="{FF2B5EF4-FFF2-40B4-BE49-F238E27FC236}">
                <a16:creationId xmlns:a16="http://schemas.microsoft.com/office/drawing/2014/main" id="{A4C55ACB-2C4E-93C3-95FD-BC230E13105F}"/>
              </a:ext>
            </a:extLst>
          </p:cNvPr>
          <p:cNvSpPr/>
          <p:nvPr/>
        </p:nvSpPr>
        <p:spPr>
          <a:xfrm>
            <a:off x="7922776" y="3025243"/>
            <a:ext cx="3994828" cy="461665"/>
          </a:xfrm>
          <a:prstGeom prst="rect">
            <a:avLst/>
          </a:prstGeom>
          <a:solidFill>
            <a:schemeClr val="bg1">
              <a:lumMod val="95000"/>
              <a:alpha val="43000"/>
            </a:schemeClr>
          </a:solidFill>
        </p:spPr>
        <p:txBody>
          <a:bodyPr wrap="square">
            <a:spAutoFit/>
          </a:bodyPr>
          <a:lstStyle/>
          <a:p>
            <a:pPr marL="269126"/>
            <a:r>
              <a:rPr lang="en-GB" sz="1200" dirty="0">
                <a:solidFill>
                  <a:schemeClr val="bg2">
                    <a:lumMod val="25000"/>
                  </a:schemeClr>
                </a:solidFill>
                <a:latin typeface="Arial" panose="020B0604020202020204" pitchFamily="34" charset="0"/>
                <a:cs typeface="Arial" panose="020B0604020202020204" pitchFamily="34" charset="0"/>
              </a:rPr>
              <a:t>Procurement Plan baseline (end of Oct. 2022)</a:t>
            </a:r>
          </a:p>
          <a:p>
            <a:pPr marL="269126"/>
            <a:r>
              <a:rPr lang="en-GB" sz="1200" dirty="0">
                <a:solidFill>
                  <a:schemeClr val="bg2">
                    <a:lumMod val="25000"/>
                  </a:schemeClr>
                </a:solidFill>
                <a:latin typeface="Arial" panose="020B0604020202020204" pitchFamily="34" charset="0"/>
                <a:cs typeface="Arial" panose="020B0604020202020204" pitchFamily="34" charset="0"/>
              </a:rPr>
              <a:t>New IT/IS catalogue</a:t>
            </a:r>
          </a:p>
        </p:txBody>
      </p:sp>
    </p:spTree>
    <p:extLst>
      <p:ext uri="{BB962C8B-B14F-4D97-AF65-F5344CB8AC3E}">
        <p14:creationId xmlns:p14="http://schemas.microsoft.com/office/powerpoint/2010/main" val="268072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750"/>
                                  </p:stCondLst>
                                  <p:childTnLst>
                                    <p:set>
                                      <p:cBhvr>
                                        <p:cTn id="6" dur="1" fill="hold">
                                          <p:stCondLst>
                                            <p:cond delay="0"/>
                                          </p:stCondLst>
                                        </p:cTn>
                                        <p:tgtEl>
                                          <p:spTgt spid="231"/>
                                        </p:tgtEl>
                                        <p:attrNameLst>
                                          <p:attrName>style.visibility</p:attrName>
                                        </p:attrNameLst>
                                      </p:cBhvr>
                                      <p:to>
                                        <p:strVal val="visible"/>
                                      </p:to>
                                    </p:set>
                                    <p:animEffect transition="in" filter="wipe(down)">
                                      <p:cBhvr>
                                        <p:cTn id="7" dur="500"/>
                                        <p:tgtEl>
                                          <p:spTgt spid="231"/>
                                        </p:tgtEl>
                                      </p:cBhvr>
                                    </p:animEffect>
                                  </p:childTnLst>
                                </p:cTn>
                              </p:par>
                              <p:par>
                                <p:cTn id="8" presetID="10" presetClass="entr" presetSubtype="0" fill="hold" nodeType="withEffect">
                                  <p:stCondLst>
                                    <p:cond delay="750"/>
                                  </p:stCondLst>
                                  <p:childTnLst>
                                    <p:set>
                                      <p:cBhvr>
                                        <p:cTn id="9" dur="1" fill="hold">
                                          <p:stCondLst>
                                            <p:cond delay="0"/>
                                          </p:stCondLst>
                                        </p:cTn>
                                        <p:tgtEl>
                                          <p:spTgt spid="234"/>
                                        </p:tgtEl>
                                        <p:attrNameLst>
                                          <p:attrName>style.visibility</p:attrName>
                                        </p:attrNameLst>
                                      </p:cBhvr>
                                      <p:to>
                                        <p:strVal val="visible"/>
                                      </p:to>
                                    </p:set>
                                    <p:animEffect transition="in" filter="fade">
                                      <p:cBhvr>
                                        <p:cTn id="10" dur="500"/>
                                        <p:tgtEl>
                                          <p:spTgt spid="234"/>
                                        </p:tgtEl>
                                      </p:cBhvr>
                                    </p:animEffect>
                                  </p:childTnLst>
                                </p:cTn>
                              </p:par>
                              <p:par>
                                <p:cTn id="11" presetID="22" presetClass="entr" presetSubtype="4" fill="hold" grpId="0" nodeType="withEffect">
                                  <p:stCondLst>
                                    <p:cond delay="750"/>
                                  </p:stCondLst>
                                  <p:childTnLst>
                                    <p:set>
                                      <p:cBhvr>
                                        <p:cTn id="12" dur="1" fill="hold">
                                          <p:stCondLst>
                                            <p:cond delay="0"/>
                                          </p:stCondLst>
                                        </p:cTn>
                                        <p:tgtEl>
                                          <p:spTgt spid="230"/>
                                        </p:tgtEl>
                                        <p:attrNameLst>
                                          <p:attrName>style.visibility</p:attrName>
                                        </p:attrNameLst>
                                      </p:cBhvr>
                                      <p:to>
                                        <p:strVal val="visible"/>
                                      </p:to>
                                    </p:set>
                                    <p:animEffect transition="in" filter="wipe(down)">
                                      <p:cBhvr>
                                        <p:cTn id="13" dur="500"/>
                                        <p:tgtEl>
                                          <p:spTgt spid="23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242"/>
                                        </p:tgtEl>
                                        <p:attrNameLst>
                                          <p:attrName>style.visibility</p:attrName>
                                        </p:attrNameLst>
                                      </p:cBhvr>
                                      <p:to>
                                        <p:strVal val="visible"/>
                                      </p:to>
                                    </p:set>
                                    <p:animEffect transition="in" filter="wipe(left)">
                                      <p:cBhvr>
                                        <p:cTn id="16" dur="500"/>
                                        <p:tgtEl>
                                          <p:spTgt spid="242"/>
                                        </p:tgtEl>
                                      </p:cBhvr>
                                    </p:animEffect>
                                  </p:childTnLst>
                                </p:cTn>
                              </p:par>
                              <p:par>
                                <p:cTn id="17" presetID="22" presetClass="entr" presetSubtype="8" fill="hold" grpId="0" nodeType="withEffect">
                                  <p:stCondLst>
                                    <p:cond delay="750"/>
                                  </p:stCondLst>
                                  <p:childTnLst>
                                    <p:set>
                                      <p:cBhvr>
                                        <p:cTn id="18" dur="1" fill="hold">
                                          <p:stCondLst>
                                            <p:cond delay="0"/>
                                          </p:stCondLst>
                                        </p:cTn>
                                        <p:tgtEl>
                                          <p:spTgt spid="233"/>
                                        </p:tgtEl>
                                        <p:attrNameLst>
                                          <p:attrName>style.visibility</p:attrName>
                                        </p:attrNameLst>
                                      </p:cBhvr>
                                      <p:to>
                                        <p:strVal val="visible"/>
                                      </p:to>
                                    </p:set>
                                    <p:animEffect transition="in" filter="wipe(left)">
                                      <p:cBhvr>
                                        <p:cTn id="19" dur="500"/>
                                        <p:tgtEl>
                                          <p:spTgt spid="233"/>
                                        </p:tgtEl>
                                      </p:cBhvr>
                                    </p:animEffect>
                                  </p:childTnLst>
                                </p:cTn>
                              </p:par>
                              <p:par>
                                <p:cTn id="20" presetID="22" presetClass="entr" presetSubtype="8" fill="hold" grpId="0" nodeType="withEffect">
                                  <p:stCondLst>
                                    <p:cond delay="750"/>
                                  </p:stCondLst>
                                  <p:childTnLst>
                                    <p:set>
                                      <p:cBhvr>
                                        <p:cTn id="21" dur="1" fill="hold">
                                          <p:stCondLst>
                                            <p:cond delay="0"/>
                                          </p:stCondLst>
                                        </p:cTn>
                                        <p:tgtEl>
                                          <p:spTgt spid="232"/>
                                        </p:tgtEl>
                                        <p:attrNameLst>
                                          <p:attrName>style.visibility</p:attrName>
                                        </p:attrNameLst>
                                      </p:cBhvr>
                                      <p:to>
                                        <p:strVal val="visible"/>
                                      </p:to>
                                    </p:set>
                                    <p:animEffect transition="in" filter="wipe(left)">
                                      <p:cBhvr>
                                        <p:cTn id="22"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 grpId="0" animBg="1"/>
      <p:bldP spid="231" grpId="0" animBg="1"/>
      <p:bldP spid="232" grpId="0" animBg="1"/>
      <p:bldP spid="233" grpId="0" animBg="1"/>
      <p:bldP spid="2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430887"/>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Internal budget rules relates with procurement are being revised, following the improvements PP digital transformation. As an example, </a:t>
            </a:r>
            <a:r>
              <a:rPr lang="en-GB" sz="1100" b="1" i="1" dirty="0">
                <a:latin typeface="Arial" panose="020B0604020202020204" pitchFamily="34" charset="0"/>
                <a:cs typeface="Arial" panose="020B0604020202020204" pitchFamily="34" charset="0"/>
              </a:rPr>
              <a:t>we share the rules for 2023 Budget execution related with PP Planning.</a:t>
            </a:r>
          </a:p>
        </p:txBody>
      </p:sp>
      <p:sp>
        <p:nvSpPr>
          <p:cNvPr id="49" name="object 64">
            <a:extLst>
              <a:ext uri="{FF2B5EF4-FFF2-40B4-BE49-F238E27FC236}">
                <a16:creationId xmlns:a16="http://schemas.microsoft.com/office/drawing/2014/main" id="{F43A6404-2167-DC48-B4B1-DB5D4AA7472A}"/>
              </a:ext>
            </a:extLst>
          </p:cNvPr>
          <p:cNvSpPr/>
          <p:nvPr/>
        </p:nvSpPr>
        <p:spPr>
          <a:xfrm flipV="1">
            <a:off x="703716" y="904971"/>
            <a:ext cx="10861676" cy="45719"/>
          </a:xfrm>
          <a:custGeom>
            <a:avLst/>
            <a:gdLst/>
            <a:ahLst/>
            <a:cxnLst/>
            <a:rect l="l" t="t" r="r" b="b"/>
            <a:pathLst>
              <a:path w="2195195">
                <a:moveTo>
                  <a:pt x="0" y="0"/>
                </a:moveTo>
                <a:lnTo>
                  <a:pt x="2194826" y="0"/>
                </a:lnTo>
              </a:path>
            </a:pathLst>
          </a:custGeom>
          <a:ln w="6350">
            <a:solidFill>
              <a:srgbClr val="CCCCCC"/>
            </a:solidFill>
          </a:ln>
        </p:spPr>
        <p:txBody>
          <a:bodyPr wrap="square" lIns="0" tIns="0" rIns="0" bIns="0" rtlCol="0"/>
          <a:lstStyle/>
          <a:p>
            <a:endParaRPr sz="1634"/>
          </a:p>
        </p:txBody>
      </p:sp>
      <p:sp>
        <p:nvSpPr>
          <p:cNvPr id="50" name="object 30">
            <a:extLst>
              <a:ext uri="{FF2B5EF4-FFF2-40B4-BE49-F238E27FC236}">
                <a16:creationId xmlns:a16="http://schemas.microsoft.com/office/drawing/2014/main" id="{3C884065-E6F9-7149-8CA1-279AFEA2A04A}"/>
              </a:ext>
            </a:extLst>
          </p:cNvPr>
          <p:cNvSpPr txBox="1"/>
          <p:nvPr/>
        </p:nvSpPr>
        <p:spPr>
          <a:xfrm>
            <a:off x="703716" y="1002602"/>
            <a:ext cx="1749327" cy="4061396"/>
          </a:xfrm>
          <a:prstGeom prst="rect">
            <a:avLst/>
          </a:prstGeom>
          <a:solidFill>
            <a:srgbClr val="E9F7F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pt-PT"/>
            </a:defPPr>
            <a:lvl1pPr algn="ctr">
              <a:defRPr sz="1100">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PT" sz="1600" dirty="0">
                <a:latin typeface="Arial"/>
                <a:cs typeface="Arial"/>
              </a:rPr>
              <a:t>Budget Rules </a:t>
            </a:r>
          </a:p>
        </p:txBody>
      </p:sp>
      <p:sp>
        <p:nvSpPr>
          <p:cNvPr id="51" name="object 44">
            <a:extLst>
              <a:ext uri="{FF2B5EF4-FFF2-40B4-BE49-F238E27FC236}">
                <a16:creationId xmlns:a16="http://schemas.microsoft.com/office/drawing/2014/main" id="{4A5CE865-43A5-634F-83CF-10447C34930E}"/>
              </a:ext>
            </a:extLst>
          </p:cNvPr>
          <p:cNvSpPr txBox="1"/>
          <p:nvPr/>
        </p:nvSpPr>
        <p:spPr>
          <a:xfrm>
            <a:off x="2641848" y="900880"/>
            <a:ext cx="9402106" cy="4196250"/>
          </a:xfrm>
          <a:prstGeom prst="rect">
            <a:avLst/>
          </a:prstGeom>
        </p:spPr>
        <p:txBody>
          <a:bodyPr vert="horz" wrap="square" lIns="0" tIns="52069" rIns="0" bIns="0" rtlCol="0" anchor="ctr" anchorCtr="0">
            <a:no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a:lnSpc>
                <a:spcPct val="100000"/>
              </a:lnSpc>
              <a:spcBef>
                <a:spcPts val="0"/>
              </a:spcBef>
            </a:pPr>
            <a:r>
              <a:rPr lang="en-GB" sz="1400" b="1" dirty="0">
                <a:latin typeface="Arial" panose="020B0604020202020204" pitchFamily="34" charset="0"/>
                <a:cs typeface="Arial" panose="020B0604020202020204" pitchFamily="34" charset="0"/>
              </a:rPr>
              <a:t>Municipal Procurement Planning</a:t>
            </a:r>
          </a:p>
          <a:p>
            <a:pPr marL="285750" indent="-285750">
              <a:lnSpc>
                <a:spcPct val="100000"/>
              </a:lnSpc>
              <a:spcBef>
                <a:spcPts val="0"/>
              </a:spcBef>
              <a:buFont typeface="Arial" panose="020B0604020202020204" pitchFamily="34" charset="0"/>
              <a:buChar char="•"/>
            </a:pPr>
            <a:r>
              <a:rPr lang="en-GB" sz="1400" dirty="0">
                <a:latin typeface="Arial" panose="020B0604020202020204" pitchFamily="34" charset="0"/>
                <a:cs typeface="Arial" panose="020B0604020202020204" pitchFamily="34" charset="0"/>
              </a:rPr>
              <a:t>By the </a:t>
            </a:r>
            <a:r>
              <a:rPr lang="en-GB" sz="1400" b="1" dirty="0">
                <a:latin typeface="Arial" panose="020B0604020202020204" pitchFamily="34" charset="0"/>
                <a:cs typeface="Arial" panose="020B0604020202020204" pitchFamily="34" charset="0"/>
              </a:rPr>
              <a:t>end of the third quarter of each year</a:t>
            </a:r>
            <a:r>
              <a:rPr lang="en-GB" sz="1400" dirty="0">
                <a:latin typeface="Arial" panose="020B0604020202020204" pitchFamily="34" charset="0"/>
                <a:cs typeface="Arial" panose="020B0604020202020204" pitchFamily="34" charset="0"/>
              </a:rPr>
              <a:t>, all Organic Units, Units under Municipal Management, and Schools </a:t>
            </a:r>
            <a:r>
              <a:rPr lang="en-GB" sz="1400" b="1" dirty="0">
                <a:latin typeface="Arial" panose="020B0604020202020204" pitchFamily="34" charset="0"/>
                <a:cs typeface="Arial" panose="020B0604020202020204" pitchFamily="34" charset="0"/>
              </a:rPr>
              <a:t>must</a:t>
            </a:r>
            <a:r>
              <a:rPr lang="en-GB" sz="1400" dirty="0">
                <a:latin typeface="Arial" panose="020B0604020202020204" pitchFamily="34" charset="0"/>
                <a:cs typeface="Arial" panose="020B0604020202020204" pitchFamily="34" charset="0"/>
              </a:rPr>
              <a:t> </a:t>
            </a:r>
            <a:r>
              <a:rPr lang="en-GB" sz="1400" b="1" dirty="0">
                <a:latin typeface="Arial" panose="020B0604020202020204" pitchFamily="34" charset="0"/>
                <a:cs typeface="Arial" panose="020B0604020202020204" pitchFamily="34" charset="0"/>
              </a:rPr>
              <a:t>register in the </a:t>
            </a:r>
            <a:r>
              <a:rPr lang="en-GB" sz="1400" b="1" spc="-5" dirty="0">
                <a:solidFill>
                  <a:srgbClr val="00D6E6"/>
                </a:solidFill>
                <a:latin typeface="Arial" panose="020B0604020202020204" pitchFamily="34" charset="0"/>
                <a:ea typeface="+mn-lt"/>
                <a:cs typeface="Arial" panose="020B0604020202020204" pitchFamily="34" charset="0"/>
              </a:rPr>
              <a:t>LX PPP-IS</a:t>
            </a:r>
            <a:r>
              <a:rPr lang="en-GB" sz="1400" b="1" spc="-5" dirty="0">
                <a:latin typeface="Arial" panose="020B0604020202020204" pitchFamily="34" charset="0"/>
                <a:ea typeface="+mn-lt"/>
                <a:cs typeface="Arial" panose="020B0604020202020204" pitchFamily="34" charset="0"/>
              </a:rPr>
              <a:t> - </a:t>
            </a:r>
            <a:r>
              <a:rPr lang="en-GB" sz="1400" b="1" dirty="0">
                <a:latin typeface="Arial" panose="020B0604020202020204" pitchFamily="34" charset="0"/>
                <a:cs typeface="Arial" panose="020B0604020202020204" pitchFamily="34" charset="0"/>
              </a:rPr>
              <a:t>Procurement Planning Platform their purchasing needs for goods, services and works  for the following years</a:t>
            </a:r>
            <a:r>
              <a:rPr lang="en-GB" sz="1400" dirty="0">
                <a:latin typeface="Arial" panose="020B0604020202020204" pitchFamily="34" charset="0"/>
                <a:cs typeface="Arial" panose="020B0604020202020204" pitchFamily="34" charset="0"/>
              </a:rPr>
              <a:t>, as well as the respective procurement tender procedures.</a:t>
            </a:r>
          </a:p>
          <a:p>
            <a:pPr marL="285750" indent="-285750">
              <a:lnSpc>
                <a:spcPct val="100000"/>
              </a:lnSpc>
              <a:spcBef>
                <a:spcPts val="0"/>
              </a:spcBef>
              <a:buFont typeface="Arial" panose="020B0604020202020204" pitchFamily="34" charset="0"/>
              <a:buChar char="•"/>
            </a:pPr>
            <a:r>
              <a:rPr lang="en-GB" sz="1400" dirty="0">
                <a:latin typeface="Arial" panose="020B0604020202020204" pitchFamily="34" charset="0"/>
                <a:cs typeface="Arial" panose="020B0604020202020204" pitchFamily="34" charset="0"/>
              </a:rPr>
              <a:t>The Procurement Unit will analyse the information resulting from the registry of next years needs:</a:t>
            </a:r>
          </a:p>
          <a:p>
            <a:pPr marL="7302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to promote a sustainable-led sourcing strategy: economic, social and environmental,</a:t>
            </a:r>
          </a:p>
          <a:p>
            <a:pPr marL="7302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to identify opportunities for circular procurement;</a:t>
            </a:r>
          </a:p>
          <a:p>
            <a:pPr marL="7302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to identify PP of innovative solutions (PPI);</a:t>
            </a:r>
          </a:p>
          <a:p>
            <a:pPr marL="7302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to rationalise existing resources;</a:t>
            </a:r>
          </a:p>
          <a:p>
            <a:pPr marL="7302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to diversify tender selection;</a:t>
            </a:r>
          </a:p>
          <a:p>
            <a:pPr marL="730250" lvl="1"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to optimise the aggregation of needs.</a:t>
            </a:r>
          </a:p>
          <a:p>
            <a:pPr marL="285750" indent="-285750">
              <a:lnSpc>
                <a:spcPct val="100000"/>
              </a:lnSpc>
              <a:spcBef>
                <a:spcPts val="0"/>
              </a:spcBef>
              <a:buFont typeface="Arial" panose="020B0604020202020204" pitchFamily="34" charset="0"/>
              <a:buChar char="•"/>
            </a:pPr>
            <a:r>
              <a:rPr lang="en-GB" sz="1400" dirty="0">
                <a:latin typeface="Arial" panose="020B0604020202020204" pitchFamily="34" charset="0"/>
                <a:cs typeface="Arial" panose="020B0604020202020204" pitchFamily="34" charset="0"/>
              </a:rPr>
              <a:t>The Procurement Unit  will mediate/propose adjustments with the BUs regarding setting a </a:t>
            </a:r>
            <a:r>
              <a:rPr lang="en-GB" sz="1400" b="1" dirty="0">
                <a:latin typeface="Arial" panose="020B0604020202020204" pitchFamily="34" charset="0"/>
                <a:cs typeface="Arial" panose="020B0604020202020204" pitchFamily="34" charset="0"/>
              </a:rPr>
              <a:t>Procurement Plan</a:t>
            </a:r>
            <a:r>
              <a:rPr lang="en-GB" sz="1400" dirty="0">
                <a:latin typeface="Arial" panose="020B0604020202020204" pitchFamily="34" charset="0"/>
                <a:cs typeface="Arial" panose="020B0604020202020204" pitchFamily="34" charset="0"/>
              </a:rPr>
              <a:t> with strategic objectives and outcomes. The Vice-Mayor </a:t>
            </a:r>
            <a:r>
              <a:rPr lang="en-GB" sz="1400" dirty="0"/>
              <a:t>will validate the resulting Procurement Plan.</a:t>
            </a:r>
          </a:p>
          <a:p>
            <a:pPr marL="285750" indent="-285750">
              <a:lnSpc>
                <a:spcPct val="100000"/>
              </a:lnSpc>
              <a:spcBef>
                <a:spcPts val="0"/>
              </a:spcBef>
              <a:buFont typeface="Arial" panose="020B0604020202020204" pitchFamily="34" charset="0"/>
              <a:buChar char="•"/>
            </a:pPr>
            <a:r>
              <a:rPr lang="en-GB" sz="1400" dirty="0"/>
              <a:t>All needs for acquiring goods, services, and works not included in the annual planning must be registered in the Procurement Planning Platform, with the necessary justification.</a:t>
            </a:r>
          </a:p>
        </p:txBody>
      </p:sp>
      <p:sp>
        <p:nvSpPr>
          <p:cNvPr id="65" name="object 64">
            <a:extLst>
              <a:ext uri="{FF2B5EF4-FFF2-40B4-BE49-F238E27FC236}">
                <a16:creationId xmlns:a16="http://schemas.microsoft.com/office/drawing/2014/main" id="{F2C88A08-5C85-9644-9A7C-3BA955D373D7}"/>
              </a:ext>
            </a:extLst>
          </p:cNvPr>
          <p:cNvSpPr/>
          <p:nvPr/>
        </p:nvSpPr>
        <p:spPr>
          <a:xfrm flipV="1">
            <a:off x="625512" y="5172831"/>
            <a:ext cx="10861676" cy="50291"/>
          </a:xfrm>
          <a:custGeom>
            <a:avLst/>
            <a:gdLst/>
            <a:ahLst/>
            <a:cxnLst/>
            <a:rect l="l" t="t" r="r" b="b"/>
            <a:pathLst>
              <a:path w="2195195">
                <a:moveTo>
                  <a:pt x="0" y="0"/>
                </a:moveTo>
                <a:lnTo>
                  <a:pt x="2194826" y="0"/>
                </a:lnTo>
              </a:path>
            </a:pathLst>
          </a:custGeom>
          <a:ln w="6350">
            <a:solidFill>
              <a:srgbClr val="CCCCCC"/>
            </a:solidFill>
          </a:ln>
        </p:spPr>
        <p:txBody>
          <a:bodyPr wrap="square" lIns="0" tIns="0" rIns="0" bIns="0" rtlCol="0"/>
          <a:lstStyle/>
          <a:p>
            <a:endParaRPr sz="1634"/>
          </a:p>
        </p:txBody>
      </p:sp>
      <p:grpSp>
        <p:nvGrpSpPr>
          <p:cNvPr id="6" name="Group 5">
            <a:extLst>
              <a:ext uri="{FF2B5EF4-FFF2-40B4-BE49-F238E27FC236}">
                <a16:creationId xmlns:a16="http://schemas.microsoft.com/office/drawing/2014/main" id="{75ECB092-E6E1-944A-808B-E7F3C242E73B}"/>
              </a:ext>
            </a:extLst>
          </p:cNvPr>
          <p:cNvGrpSpPr/>
          <p:nvPr/>
        </p:nvGrpSpPr>
        <p:grpSpPr>
          <a:xfrm>
            <a:off x="297953" y="742474"/>
            <a:ext cx="1576198" cy="1468083"/>
            <a:chOff x="1345012" y="1353806"/>
            <a:chExt cx="2114590" cy="1969545"/>
          </a:xfrm>
        </p:grpSpPr>
        <p:pic>
          <p:nvPicPr>
            <p:cNvPr id="68" name="Picture 67">
              <a:extLst>
                <a:ext uri="{FF2B5EF4-FFF2-40B4-BE49-F238E27FC236}">
                  <a16:creationId xmlns:a16="http://schemas.microsoft.com/office/drawing/2014/main" id="{C613C886-E373-164F-A00C-A5BBA21846D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45012" y="1353806"/>
              <a:ext cx="2114590" cy="1969545"/>
            </a:xfrm>
            <a:prstGeom prst="rect">
              <a:avLst/>
            </a:prstGeom>
          </p:spPr>
        </p:pic>
        <p:sp>
          <p:nvSpPr>
            <p:cNvPr id="69" name="Rectangle 68">
              <a:extLst>
                <a:ext uri="{FF2B5EF4-FFF2-40B4-BE49-F238E27FC236}">
                  <a16:creationId xmlns:a16="http://schemas.microsoft.com/office/drawing/2014/main" id="{9FBD9832-C73F-6349-A100-74E0D29C5456}"/>
                </a:ext>
              </a:extLst>
            </p:cNvPr>
            <p:cNvSpPr/>
            <p:nvPr/>
          </p:nvSpPr>
          <p:spPr>
            <a:xfrm>
              <a:off x="1448313" y="2359865"/>
              <a:ext cx="1505458" cy="404648"/>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8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PROCUREMENT PLANNING</a:t>
              </a:r>
            </a:p>
          </p:txBody>
        </p:sp>
        <p:pic>
          <p:nvPicPr>
            <p:cNvPr id="70" name="Graphic 69">
              <a:extLst>
                <a:ext uri="{FF2B5EF4-FFF2-40B4-BE49-F238E27FC236}">
                  <a16:creationId xmlns:a16="http://schemas.microsoft.com/office/drawing/2014/main" id="{F693610B-36D5-164C-ADEA-0E21900286FE}"/>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00504" y="1823368"/>
              <a:ext cx="401075" cy="401075"/>
            </a:xfrm>
            <a:prstGeom prst="rect">
              <a:avLst/>
            </a:prstGeom>
          </p:spPr>
        </p:pic>
      </p:grpSp>
    </p:spTree>
    <p:extLst>
      <p:ext uri="{BB962C8B-B14F-4D97-AF65-F5344CB8AC3E}">
        <p14:creationId xmlns:p14="http://schemas.microsoft.com/office/powerpoint/2010/main" val="32531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84"/>
                                        </p:tgtEl>
                                        <p:attrNameLst>
                                          <p:attrName>style.visibility</p:attrName>
                                        </p:attrNameLst>
                                      </p:cBhvr>
                                      <p:to>
                                        <p:strVal val="visible"/>
                                      </p:to>
                                    </p:set>
                                    <p:animEffect transition="in" filter="wipe(left)">
                                      <p:cBhvr>
                                        <p:cTn id="10"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a:t>
            </a:r>
            <a:r>
              <a:rPr lang="en-GB" sz="1100" dirty="0">
                <a:latin typeface="Arial" panose="020B0604020202020204" pitchFamily="34" charset="0"/>
                <a:cs typeface="Arial" panose="020B0604020202020204" pitchFamily="34" charset="0"/>
              </a:rPr>
              <a:t> </a:t>
            </a:r>
            <a:r>
              <a:rPr lang="en-GB" sz="1100" b="1" spc="-5" dirty="0">
                <a:solidFill>
                  <a:srgbClr val="00D6E6"/>
                </a:solidFill>
                <a:latin typeface="Arial" panose="020B0604020202020204" pitchFamily="34" charset="0"/>
                <a:ea typeface="+mn-lt"/>
                <a:cs typeface="Arial" panose="020B0604020202020204" pitchFamily="34" charset="0"/>
              </a:rPr>
              <a:t>LX PPP-IS</a:t>
            </a:r>
            <a:r>
              <a:rPr lang="en-GB" sz="1100" b="1" spc="-5" dirty="0">
                <a:latin typeface="Arial" panose="020B0604020202020204" pitchFamily="34" charset="0"/>
                <a:ea typeface="+mn-lt"/>
                <a:cs typeface="Arial" panose="020B0604020202020204" pitchFamily="34" charset="0"/>
              </a:rPr>
              <a:t> </a:t>
            </a:r>
            <a:r>
              <a:rPr lang="en-GB" sz="1100" i="1" dirty="0">
                <a:latin typeface="Arial" panose="020B0604020202020204" pitchFamily="34" charset="0"/>
                <a:cs typeface="Arial" panose="020B0604020202020204" pitchFamily="34" charset="0"/>
              </a:rPr>
              <a:t>Procurement Planning Platform platform is one of the components of the new architecture of systems to support Lisbon Municipality procurement activity.</a:t>
            </a:r>
          </a:p>
        </p:txBody>
      </p:sp>
      <p:grpSp>
        <p:nvGrpSpPr>
          <p:cNvPr id="39" name="Graphic 4">
            <a:extLst>
              <a:ext uri="{FF2B5EF4-FFF2-40B4-BE49-F238E27FC236}">
                <a16:creationId xmlns:a16="http://schemas.microsoft.com/office/drawing/2014/main" id="{15EFA260-3563-224D-B8C2-1CA97E09CAD9}"/>
              </a:ext>
            </a:extLst>
          </p:cNvPr>
          <p:cNvGrpSpPr/>
          <p:nvPr/>
        </p:nvGrpSpPr>
        <p:grpSpPr>
          <a:xfrm>
            <a:off x="10863377" y="6346952"/>
            <a:ext cx="1067000" cy="288788"/>
            <a:chOff x="4449749" y="2980715"/>
            <a:chExt cx="3286381" cy="889473"/>
          </a:xfrm>
          <a:solidFill>
            <a:srgbClr val="212121"/>
          </a:solidFill>
        </p:grpSpPr>
        <p:sp>
          <p:nvSpPr>
            <p:cNvPr id="40" name="Freeform: Shape 104">
              <a:extLst>
                <a:ext uri="{FF2B5EF4-FFF2-40B4-BE49-F238E27FC236}">
                  <a16:creationId xmlns:a16="http://schemas.microsoft.com/office/drawing/2014/main" id="{7B191F87-BA04-644F-9052-92B1C8EF94F9}"/>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1" name="Freeform: Shape 105">
              <a:extLst>
                <a:ext uri="{FF2B5EF4-FFF2-40B4-BE49-F238E27FC236}">
                  <a16:creationId xmlns:a16="http://schemas.microsoft.com/office/drawing/2014/main" id="{8CA67855-2135-7841-B705-BA29E240769F}"/>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2" name="Freeform: Shape 106">
              <a:extLst>
                <a:ext uri="{FF2B5EF4-FFF2-40B4-BE49-F238E27FC236}">
                  <a16:creationId xmlns:a16="http://schemas.microsoft.com/office/drawing/2014/main" id="{8A5120FA-B7EF-D341-8859-2C0FC50586B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3" name="Freeform: Shape 107">
              <a:extLst>
                <a:ext uri="{FF2B5EF4-FFF2-40B4-BE49-F238E27FC236}">
                  <a16:creationId xmlns:a16="http://schemas.microsoft.com/office/drawing/2014/main" id="{82E49032-3814-5F48-991A-19DCD560BEA5}"/>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4" name="Freeform: Shape 108">
              <a:extLst>
                <a:ext uri="{FF2B5EF4-FFF2-40B4-BE49-F238E27FC236}">
                  <a16:creationId xmlns:a16="http://schemas.microsoft.com/office/drawing/2014/main" id="{0338B8E0-CEBE-454A-B89D-CEF06C798E34}"/>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5" name="Freeform: Shape 118">
              <a:extLst>
                <a:ext uri="{FF2B5EF4-FFF2-40B4-BE49-F238E27FC236}">
                  <a16:creationId xmlns:a16="http://schemas.microsoft.com/office/drawing/2014/main" id="{9E19032B-4A31-C241-9E42-1BDF24D39BBE}"/>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6" name="Freeform: Shape 124">
              <a:extLst>
                <a:ext uri="{FF2B5EF4-FFF2-40B4-BE49-F238E27FC236}">
                  <a16:creationId xmlns:a16="http://schemas.microsoft.com/office/drawing/2014/main" id="{786C1A04-92BC-374E-B957-148D8317E8F8}"/>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sp>
        <p:nvSpPr>
          <p:cNvPr id="47" name="Freeform: Shape 117">
            <a:extLst>
              <a:ext uri="{FF2B5EF4-FFF2-40B4-BE49-F238E27FC236}">
                <a16:creationId xmlns:a16="http://schemas.microsoft.com/office/drawing/2014/main" id="{FCA175EC-0F74-3B43-A1AB-667E24B6A142}"/>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109">
            <a:extLst>
              <a:ext uri="{FF2B5EF4-FFF2-40B4-BE49-F238E27FC236}">
                <a16:creationId xmlns:a16="http://schemas.microsoft.com/office/drawing/2014/main" id="{DCE8028F-66A1-6242-8219-4A54BF2DFC06}"/>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113">
            <a:extLst>
              <a:ext uri="{FF2B5EF4-FFF2-40B4-BE49-F238E27FC236}">
                <a16:creationId xmlns:a16="http://schemas.microsoft.com/office/drawing/2014/main" id="{624EB568-517E-7642-8261-E881AF64E62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0" name="Freeform: Shape 114">
            <a:extLst>
              <a:ext uri="{FF2B5EF4-FFF2-40B4-BE49-F238E27FC236}">
                <a16:creationId xmlns:a16="http://schemas.microsoft.com/office/drawing/2014/main" id="{62D37B54-A966-0C46-A82E-D6D160359712}"/>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51" name="Graphic 4">
            <a:extLst>
              <a:ext uri="{FF2B5EF4-FFF2-40B4-BE49-F238E27FC236}">
                <a16:creationId xmlns:a16="http://schemas.microsoft.com/office/drawing/2014/main" id="{64A05ABC-C8E8-8341-93A0-861931EC2075}"/>
              </a:ext>
            </a:extLst>
          </p:cNvPr>
          <p:cNvGrpSpPr/>
          <p:nvPr/>
        </p:nvGrpSpPr>
        <p:grpSpPr>
          <a:xfrm>
            <a:off x="10866425" y="6350000"/>
            <a:ext cx="1067000" cy="288788"/>
            <a:chOff x="4449749" y="2980715"/>
            <a:chExt cx="3286381" cy="889473"/>
          </a:xfrm>
          <a:solidFill>
            <a:schemeClr val="bg1"/>
          </a:solidFill>
        </p:grpSpPr>
        <p:sp>
          <p:nvSpPr>
            <p:cNvPr id="52" name="Freeform: Shape 330">
              <a:extLst>
                <a:ext uri="{FF2B5EF4-FFF2-40B4-BE49-F238E27FC236}">
                  <a16:creationId xmlns:a16="http://schemas.microsoft.com/office/drawing/2014/main" id="{AF736D92-3D0C-3046-9B78-680271C7FB69}"/>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3" name="Freeform: Shape 331">
              <a:extLst>
                <a:ext uri="{FF2B5EF4-FFF2-40B4-BE49-F238E27FC236}">
                  <a16:creationId xmlns:a16="http://schemas.microsoft.com/office/drawing/2014/main" id="{E57EF3D2-FAD6-A943-B4DE-F0CFC7C521F1}"/>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4" name="Freeform: Shape 332">
              <a:extLst>
                <a:ext uri="{FF2B5EF4-FFF2-40B4-BE49-F238E27FC236}">
                  <a16:creationId xmlns:a16="http://schemas.microsoft.com/office/drawing/2014/main" id="{F8C23C5B-6C80-294F-9A33-2598526CB3FB}"/>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6" name="Freeform: Shape 333">
              <a:extLst>
                <a:ext uri="{FF2B5EF4-FFF2-40B4-BE49-F238E27FC236}">
                  <a16:creationId xmlns:a16="http://schemas.microsoft.com/office/drawing/2014/main" id="{4BB9AAF2-2228-6146-B1EB-248F6BAE3A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7" name="Freeform: Shape 334">
              <a:extLst>
                <a:ext uri="{FF2B5EF4-FFF2-40B4-BE49-F238E27FC236}">
                  <a16:creationId xmlns:a16="http://schemas.microsoft.com/office/drawing/2014/main" id="{A9EDEF0D-4448-764A-A927-F6AC4BED0ED0}"/>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8" name="Freeform: Shape 335">
              <a:extLst>
                <a:ext uri="{FF2B5EF4-FFF2-40B4-BE49-F238E27FC236}">
                  <a16:creationId xmlns:a16="http://schemas.microsoft.com/office/drawing/2014/main" id="{19905AC1-9A5B-AE4E-B7DE-860AC2ABD9A2}"/>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9" name="Freeform: Shape 336">
              <a:extLst>
                <a:ext uri="{FF2B5EF4-FFF2-40B4-BE49-F238E27FC236}">
                  <a16:creationId xmlns:a16="http://schemas.microsoft.com/office/drawing/2014/main" id="{F60E37AE-8BB3-414B-843C-DAE345348B07}"/>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sp>
        <p:nvSpPr>
          <p:cNvPr id="60" name="Freeform: Shape 110">
            <a:extLst>
              <a:ext uri="{FF2B5EF4-FFF2-40B4-BE49-F238E27FC236}">
                <a16:creationId xmlns:a16="http://schemas.microsoft.com/office/drawing/2014/main" id="{6BFE6AB4-0D15-BF42-9267-30B91249BE27}"/>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96" name="Rounded Rectangle 195">
            <a:extLst>
              <a:ext uri="{FF2B5EF4-FFF2-40B4-BE49-F238E27FC236}">
                <a16:creationId xmlns:a16="http://schemas.microsoft.com/office/drawing/2014/main" id="{7FBFE4D4-61CD-484F-A6C4-60A8B5AF2FD3}"/>
              </a:ext>
            </a:extLst>
          </p:cNvPr>
          <p:cNvSpPr/>
          <p:nvPr/>
        </p:nvSpPr>
        <p:spPr>
          <a:xfrm>
            <a:off x="430140" y="1015969"/>
            <a:ext cx="1429617" cy="1224701"/>
          </a:xfrm>
          <a:prstGeom prst="roundRect">
            <a:avLst/>
          </a:prstGeom>
          <a:solidFill>
            <a:srgbClr val="00D6E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b="1" dirty="0">
                <a:solidFill>
                  <a:schemeClr val="tx1">
                    <a:lumMod val="75000"/>
                    <a:lumOff val="25000"/>
                  </a:schemeClr>
                </a:solidFill>
                <a:latin typeface="Arial"/>
                <a:cs typeface="Arial"/>
              </a:rPr>
              <a:t>Needs Assessment</a:t>
            </a:r>
          </a:p>
        </p:txBody>
      </p:sp>
      <p:sp>
        <p:nvSpPr>
          <p:cNvPr id="204" name="Retângulo 236">
            <a:extLst>
              <a:ext uri="{FF2B5EF4-FFF2-40B4-BE49-F238E27FC236}">
                <a16:creationId xmlns:a16="http://schemas.microsoft.com/office/drawing/2014/main" id="{45A9A86F-A245-D64F-9D59-F51CFC25DF0D}"/>
              </a:ext>
            </a:extLst>
          </p:cNvPr>
          <p:cNvSpPr/>
          <p:nvPr/>
        </p:nvSpPr>
        <p:spPr>
          <a:xfrm>
            <a:off x="309017" y="907220"/>
            <a:ext cx="11436951" cy="5727991"/>
          </a:xfrm>
          <a:prstGeom prst="rect">
            <a:avLst/>
          </a:prstGeom>
          <a:noFill/>
          <a:ln w="9525">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050">
              <a:solidFill>
                <a:srgbClr val="00D5E6"/>
              </a:solidFill>
              <a:highlight>
                <a:srgbClr val="00FFFF"/>
              </a:highlight>
              <a:latin typeface="Arial" panose="020B0604020202020204" pitchFamily="34" charset="0"/>
              <a:cs typeface="Arial" panose="020B0604020202020204" pitchFamily="34" charset="0"/>
            </a:endParaRPr>
          </a:p>
        </p:txBody>
      </p:sp>
      <p:sp>
        <p:nvSpPr>
          <p:cNvPr id="205" name="Rounded Rectangle 204">
            <a:extLst>
              <a:ext uri="{FF2B5EF4-FFF2-40B4-BE49-F238E27FC236}">
                <a16:creationId xmlns:a16="http://schemas.microsoft.com/office/drawing/2014/main" id="{276EE2F2-3531-D247-9F25-9E88B70EA333}"/>
              </a:ext>
            </a:extLst>
          </p:cNvPr>
          <p:cNvSpPr/>
          <p:nvPr/>
        </p:nvSpPr>
        <p:spPr>
          <a:xfrm>
            <a:off x="1990425" y="1019772"/>
            <a:ext cx="7938713" cy="1220899"/>
          </a:xfrm>
          <a:prstGeom prst="roundRect">
            <a:avLst/>
          </a:prstGeom>
          <a:solidFill>
            <a:schemeClr val="bg1">
              <a:lumMod val="95000"/>
              <a:alpha val="60000"/>
            </a:schemeClr>
          </a:solidFill>
        </p:spPr>
        <p:txBody>
          <a:bodyPr vert="horz" wrap="square" lIns="0" tIns="52069" rIns="0" bIns="0" rtlCol="0" anchor="ctr" anchorCtr="0">
            <a:noAutofit/>
          </a:bodyPr>
          <a:lstStyle/>
          <a:p>
            <a:pPr marL="311150" marR="5080" indent="-127000">
              <a:spcAft>
                <a:spcPts val="200"/>
              </a:spcAft>
              <a:buFont typeface="Arial" panose="020B0604020202020204" pitchFamily="34" charset="0"/>
              <a:buChar char="•"/>
            </a:pPr>
            <a:r>
              <a:rPr lang="en-GB" sz="1600" spc="-5" dirty="0">
                <a:latin typeface="Arial"/>
                <a:cs typeface="Arial"/>
              </a:rPr>
              <a:t>Registration of </a:t>
            </a:r>
            <a:r>
              <a:rPr lang="en-GB" sz="1600" b="1" spc="-5" dirty="0">
                <a:latin typeface="Arial"/>
                <a:cs typeface="Arial"/>
              </a:rPr>
              <a:t>annual needs for goods, services and works</a:t>
            </a:r>
          </a:p>
          <a:p>
            <a:pPr marL="311150" marR="5080" indent="-127000">
              <a:spcAft>
                <a:spcPts val="200"/>
              </a:spcAft>
              <a:buFont typeface="Arial" panose="020B0604020202020204" pitchFamily="34" charset="0"/>
              <a:buChar char="•"/>
            </a:pPr>
            <a:r>
              <a:rPr lang="en-GB" sz="1600" spc="-5" dirty="0">
                <a:latin typeface="Arial"/>
                <a:cs typeface="Arial"/>
              </a:rPr>
              <a:t>Assess specific needs (specific e-Forms / e-Catalogues), related with </a:t>
            </a:r>
            <a:r>
              <a:rPr lang="en-GB" sz="1600" b="1" spc="-5" dirty="0">
                <a:latin typeface="Arial"/>
                <a:cs typeface="Arial"/>
              </a:rPr>
              <a:t>centralized</a:t>
            </a:r>
            <a:r>
              <a:rPr lang="en-GB" sz="1600" spc="-5" dirty="0">
                <a:latin typeface="Arial"/>
                <a:cs typeface="Arial"/>
              </a:rPr>
              <a:t> </a:t>
            </a:r>
            <a:r>
              <a:rPr lang="en-GB" sz="1600" b="1" spc="-5" dirty="0">
                <a:latin typeface="Arial"/>
                <a:cs typeface="Arial"/>
              </a:rPr>
              <a:t>categories</a:t>
            </a:r>
            <a:r>
              <a:rPr lang="en-GB" sz="1600" spc="-5" dirty="0">
                <a:latin typeface="Arial"/>
                <a:cs typeface="Arial"/>
              </a:rPr>
              <a:t> (Water, Energy, Office Supplies, Security, Cleaning)</a:t>
            </a:r>
          </a:p>
        </p:txBody>
      </p:sp>
      <p:sp>
        <p:nvSpPr>
          <p:cNvPr id="206" name="Rounded Rectangle 205">
            <a:extLst>
              <a:ext uri="{FF2B5EF4-FFF2-40B4-BE49-F238E27FC236}">
                <a16:creationId xmlns:a16="http://schemas.microsoft.com/office/drawing/2014/main" id="{F6EE0FA2-2B05-1A43-90F5-C6E54DC2CB56}"/>
              </a:ext>
            </a:extLst>
          </p:cNvPr>
          <p:cNvSpPr/>
          <p:nvPr/>
        </p:nvSpPr>
        <p:spPr>
          <a:xfrm>
            <a:off x="1990426" y="4844709"/>
            <a:ext cx="7924712" cy="1765136"/>
          </a:xfrm>
          <a:prstGeom prst="roundRect">
            <a:avLst/>
          </a:prstGeom>
          <a:solidFill>
            <a:schemeClr val="bg1">
              <a:lumMod val="95000"/>
              <a:alpha val="60000"/>
            </a:schemeClr>
          </a:solidFill>
        </p:spPr>
        <p:txBody>
          <a:bodyPr vert="horz" wrap="square" lIns="0" tIns="52069" rIns="0" bIns="0" rtlCol="0" anchor="ctr" anchorCtr="0">
            <a:noAutofit/>
          </a:bodyPr>
          <a:lstStyle/>
          <a:p>
            <a:pPr marL="311150" marR="5080" indent="-127000">
              <a:spcAft>
                <a:spcPts val="200"/>
              </a:spcAft>
              <a:buFont typeface="Arial" panose="020B0604020202020204" pitchFamily="34" charset="0"/>
              <a:buChar char="•"/>
            </a:pPr>
            <a:r>
              <a:rPr lang="en-GB" sz="1600" spc="-5" dirty="0">
                <a:latin typeface="Arial"/>
                <a:cs typeface="Arial"/>
              </a:rPr>
              <a:t>Support </a:t>
            </a:r>
            <a:r>
              <a:rPr lang="en-GB" sz="1600" b="1" spc="-5" dirty="0">
                <a:latin typeface="Arial"/>
                <a:cs typeface="Arial"/>
              </a:rPr>
              <a:t>tender planning </a:t>
            </a:r>
            <a:r>
              <a:rPr lang="en-GB" sz="1600" spc="-5" dirty="0">
                <a:latin typeface="Arial"/>
                <a:cs typeface="Arial"/>
              </a:rPr>
              <a:t>and identify opportunities to </a:t>
            </a:r>
            <a:r>
              <a:rPr lang="en-GB" sz="1600" b="1" spc="-5" dirty="0">
                <a:latin typeface="Arial"/>
                <a:cs typeface="Arial"/>
              </a:rPr>
              <a:t>diversify the adoption of PP procedures</a:t>
            </a:r>
          </a:p>
          <a:p>
            <a:pPr marL="311150" marR="5080" indent="-127000">
              <a:spcAft>
                <a:spcPts val="200"/>
              </a:spcAft>
              <a:buFont typeface="Arial" panose="020B0604020202020204" pitchFamily="34" charset="0"/>
              <a:buChar char="•"/>
            </a:pPr>
            <a:r>
              <a:rPr lang="en-GB" sz="1600" spc="-5" dirty="0">
                <a:latin typeface="Arial"/>
                <a:cs typeface="Arial"/>
              </a:rPr>
              <a:t>Reinforce </a:t>
            </a:r>
            <a:r>
              <a:rPr lang="en-GB" sz="1600" b="1" spc="-5" dirty="0">
                <a:latin typeface="Arial"/>
                <a:cs typeface="Arial"/>
              </a:rPr>
              <a:t>transparency and compliance with PP legal and regulatory principles</a:t>
            </a:r>
          </a:p>
          <a:p>
            <a:pPr marL="311150" marR="5080" indent="-127000">
              <a:spcAft>
                <a:spcPts val="200"/>
              </a:spcAft>
              <a:buFont typeface="Arial" panose="020B0604020202020204" pitchFamily="34" charset="0"/>
              <a:buChar char="•"/>
            </a:pPr>
            <a:r>
              <a:rPr lang="en-GB" sz="1600" spc="-5" dirty="0">
                <a:latin typeface="Arial"/>
                <a:cs typeface="Arial"/>
              </a:rPr>
              <a:t>Provide data for subsequent pre-tendering phase: </a:t>
            </a:r>
            <a:r>
              <a:rPr lang="en-GB" sz="1600" b="1" spc="-5" dirty="0">
                <a:latin typeface="Arial"/>
                <a:cs typeface="Arial"/>
              </a:rPr>
              <a:t>streamlining and reducing time related with the procurement process</a:t>
            </a:r>
          </a:p>
        </p:txBody>
      </p:sp>
      <p:sp>
        <p:nvSpPr>
          <p:cNvPr id="207" name="Rounded Rectangle 206">
            <a:extLst>
              <a:ext uri="{FF2B5EF4-FFF2-40B4-BE49-F238E27FC236}">
                <a16:creationId xmlns:a16="http://schemas.microsoft.com/office/drawing/2014/main" id="{F59D4ECC-68D1-1545-BF47-EBE83D89E71E}"/>
              </a:ext>
            </a:extLst>
          </p:cNvPr>
          <p:cNvSpPr/>
          <p:nvPr/>
        </p:nvSpPr>
        <p:spPr>
          <a:xfrm>
            <a:off x="446032" y="3610972"/>
            <a:ext cx="1413725" cy="1140566"/>
          </a:xfrm>
          <a:prstGeom prst="roundRect">
            <a:avLst/>
          </a:prstGeom>
          <a:solidFill>
            <a:srgbClr val="00D6E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b="1" dirty="0">
                <a:solidFill>
                  <a:schemeClr val="tx1">
                    <a:lumMod val="75000"/>
                    <a:lumOff val="25000"/>
                  </a:schemeClr>
                </a:solidFill>
                <a:latin typeface="Arial"/>
                <a:cs typeface="Arial"/>
              </a:rPr>
              <a:t>Budget Planning</a:t>
            </a:r>
          </a:p>
        </p:txBody>
      </p:sp>
      <p:sp>
        <p:nvSpPr>
          <p:cNvPr id="208" name="Rounded Rectangle 207">
            <a:extLst>
              <a:ext uri="{FF2B5EF4-FFF2-40B4-BE49-F238E27FC236}">
                <a16:creationId xmlns:a16="http://schemas.microsoft.com/office/drawing/2014/main" id="{05BCC83E-4CEE-A043-87E7-7A968EFC8FC0}"/>
              </a:ext>
            </a:extLst>
          </p:cNvPr>
          <p:cNvSpPr/>
          <p:nvPr/>
        </p:nvSpPr>
        <p:spPr>
          <a:xfrm>
            <a:off x="1986436" y="3589089"/>
            <a:ext cx="7942924" cy="1140566"/>
          </a:xfrm>
          <a:prstGeom prst="roundRect">
            <a:avLst/>
          </a:prstGeom>
          <a:solidFill>
            <a:schemeClr val="bg1">
              <a:lumMod val="95000"/>
              <a:alpha val="60000"/>
            </a:schemeClr>
          </a:solidFill>
        </p:spPr>
        <p:txBody>
          <a:bodyPr vert="horz" wrap="square" lIns="0" tIns="52069" rIns="0" bIns="0" rtlCol="0" anchor="ctr" anchorCtr="0">
            <a:noAutofit/>
          </a:bodyPr>
          <a:lstStyle/>
          <a:p>
            <a:pPr marL="311150" marR="5080" indent="-127000">
              <a:spcAft>
                <a:spcPts val="200"/>
              </a:spcAft>
              <a:buFont typeface="Arial" panose="020B0604020202020204" pitchFamily="34" charset="0"/>
              <a:buChar char="•"/>
            </a:pPr>
            <a:r>
              <a:rPr lang="en-GB" sz="1600" spc="-5" dirty="0">
                <a:latin typeface="Arial"/>
                <a:cs typeface="Arial"/>
              </a:rPr>
              <a:t>Set-up of </a:t>
            </a:r>
            <a:r>
              <a:rPr lang="en-GB" sz="1600" b="1" spc="-5" dirty="0">
                <a:latin typeface="Arial"/>
                <a:cs typeface="Arial"/>
              </a:rPr>
              <a:t>budget thresholds </a:t>
            </a:r>
            <a:r>
              <a:rPr lang="en-GB" sz="1600" spc="-5" dirty="0">
                <a:latin typeface="Arial"/>
                <a:cs typeface="Arial"/>
              </a:rPr>
              <a:t>for the categories of goods, services and works</a:t>
            </a:r>
          </a:p>
          <a:p>
            <a:pPr marL="311150" marR="5080" indent="-127000">
              <a:spcAft>
                <a:spcPts val="200"/>
              </a:spcAft>
              <a:buFont typeface="Arial" panose="020B0604020202020204" pitchFamily="34" charset="0"/>
              <a:buChar char="•"/>
            </a:pPr>
            <a:r>
              <a:rPr lang="en-GB" sz="1600" spc="-5" dirty="0">
                <a:latin typeface="Arial"/>
                <a:cs typeface="Arial"/>
              </a:rPr>
              <a:t>Provide </a:t>
            </a:r>
            <a:r>
              <a:rPr lang="en-GB" sz="1600" b="1" spc="-5" dirty="0">
                <a:latin typeface="Arial"/>
                <a:cs typeface="Arial"/>
              </a:rPr>
              <a:t>financial classification and prioritisation of needs </a:t>
            </a:r>
            <a:r>
              <a:rPr lang="en-GB" sz="1600" spc="-5" dirty="0">
                <a:latin typeface="Arial"/>
                <a:cs typeface="Arial"/>
              </a:rPr>
              <a:t>by the BUs</a:t>
            </a:r>
          </a:p>
          <a:p>
            <a:pPr marL="311150" marR="5080" indent="-127000">
              <a:spcAft>
                <a:spcPts val="200"/>
              </a:spcAft>
              <a:buFont typeface="Arial" panose="020B0604020202020204" pitchFamily="34" charset="0"/>
              <a:buChar char="•"/>
            </a:pPr>
            <a:r>
              <a:rPr lang="en-GB" sz="1600" spc="-5" dirty="0">
                <a:latin typeface="Arial"/>
                <a:cs typeface="Arial"/>
              </a:rPr>
              <a:t>Provide early-stage information for </a:t>
            </a:r>
            <a:r>
              <a:rPr lang="en-GB" sz="1600" b="1" spc="-5" dirty="0">
                <a:latin typeface="Arial"/>
                <a:cs typeface="Arial"/>
              </a:rPr>
              <a:t>Asset-related expenditure (GIS)</a:t>
            </a:r>
          </a:p>
        </p:txBody>
      </p:sp>
      <p:sp>
        <p:nvSpPr>
          <p:cNvPr id="209" name="Rounded Rectangle 208">
            <a:extLst>
              <a:ext uri="{FF2B5EF4-FFF2-40B4-BE49-F238E27FC236}">
                <a16:creationId xmlns:a16="http://schemas.microsoft.com/office/drawing/2014/main" id="{7D1A18DC-E771-6542-8DC3-B1925C414AE5}"/>
              </a:ext>
            </a:extLst>
          </p:cNvPr>
          <p:cNvSpPr/>
          <p:nvPr/>
        </p:nvSpPr>
        <p:spPr>
          <a:xfrm>
            <a:off x="430141" y="2334899"/>
            <a:ext cx="1429617" cy="1179226"/>
          </a:xfrm>
          <a:prstGeom prst="roundRect">
            <a:avLst/>
          </a:prstGeom>
          <a:solidFill>
            <a:srgbClr val="00D6E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b="1">
                <a:solidFill>
                  <a:schemeClr val="tx1">
                    <a:lumMod val="75000"/>
                    <a:lumOff val="25000"/>
                  </a:schemeClr>
                </a:solidFill>
                <a:latin typeface="Arial"/>
                <a:cs typeface="Arial"/>
              </a:rPr>
              <a:t>PP Planning (yearly)</a:t>
            </a:r>
          </a:p>
        </p:txBody>
      </p:sp>
      <p:sp>
        <p:nvSpPr>
          <p:cNvPr id="210" name="Rounded Rectangle 209">
            <a:extLst>
              <a:ext uri="{FF2B5EF4-FFF2-40B4-BE49-F238E27FC236}">
                <a16:creationId xmlns:a16="http://schemas.microsoft.com/office/drawing/2014/main" id="{7248695A-9ABC-E24A-9CCB-8C4A0D71C85A}"/>
              </a:ext>
            </a:extLst>
          </p:cNvPr>
          <p:cNvSpPr/>
          <p:nvPr/>
        </p:nvSpPr>
        <p:spPr>
          <a:xfrm>
            <a:off x="1990426" y="2314723"/>
            <a:ext cx="7938712" cy="1215530"/>
          </a:xfrm>
          <a:prstGeom prst="roundRect">
            <a:avLst/>
          </a:prstGeom>
          <a:solidFill>
            <a:schemeClr val="bg1">
              <a:lumMod val="95000"/>
              <a:alpha val="60000"/>
            </a:schemeClr>
          </a:solidFill>
        </p:spPr>
        <p:txBody>
          <a:bodyPr vert="horz" wrap="square" lIns="0" tIns="52069" rIns="0" bIns="0" rtlCol="0" anchor="ctr" anchorCtr="0">
            <a:noAutofit/>
          </a:bodyPr>
          <a:lstStyle/>
          <a:p>
            <a:pPr marL="311150" marR="5080" indent="-127000">
              <a:spcAft>
                <a:spcPts val="200"/>
              </a:spcAft>
              <a:buFont typeface="Arial" panose="020B0604020202020204" pitchFamily="34" charset="0"/>
              <a:buChar char="•"/>
            </a:pPr>
            <a:r>
              <a:rPr lang="en-GB" sz="1600" spc="-5" dirty="0">
                <a:latin typeface="Arial"/>
                <a:cs typeface="Arial"/>
              </a:rPr>
              <a:t>Create PP Plan Baseline and Final, and Provide Data for monitoring progress – </a:t>
            </a:r>
            <a:r>
              <a:rPr lang="en-GB" sz="1600" b="1" spc="-5" dirty="0">
                <a:latin typeface="Arial"/>
                <a:cs typeface="Arial"/>
              </a:rPr>
              <a:t>Planned vs Executed</a:t>
            </a:r>
          </a:p>
          <a:p>
            <a:pPr marL="311150" marR="5080" indent="-127000">
              <a:spcAft>
                <a:spcPts val="200"/>
              </a:spcAft>
              <a:buFont typeface="Arial" panose="020B0604020202020204" pitchFamily="34" charset="0"/>
              <a:buChar char="•"/>
            </a:pPr>
            <a:r>
              <a:rPr lang="en-GB" sz="1600" spc="-5" dirty="0">
                <a:latin typeface="Arial"/>
                <a:cs typeface="Arial"/>
              </a:rPr>
              <a:t>Registration of </a:t>
            </a:r>
            <a:r>
              <a:rPr lang="en-GB" sz="1600" b="1" spc="-5" dirty="0">
                <a:latin typeface="Arial"/>
                <a:cs typeface="Arial"/>
              </a:rPr>
              <a:t>needs not foreseen </a:t>
            </a:r>
            <a:r>
              <a:rPr lang="en-GB" sz="1600" spc="-5" dirty="0">
                <a:latin typeface="Arial"/>
                <a:cs typeface="Arial"/>
              </a:rPr>
              <a:t>(extraordinary) in the annual surveys</a:t>
            </a:r>
          </a:p>
        </p:txBody>
      </p:sp>
      <p:grpSp>
        <p:nvGrpSpPr>
          <p:cNvPr id="220" name="Group 219">
            <a:extLst>
              <a:ext uri="{FF2B5EF4-FFF2-40B4-BE49-F238E27FC236}">
                <a16:creationId xmlns:a16="http://schemas.microsoft.com/office/drawing/2014/main" id="{8E71EA3B-215B-654B-B8BE-84814C418019}"/>
              </a:ext>
            </a:extLst>
          </p:cNvPr>
          <p:cNvGrpSpPr/>
          <p:nvPr/>
        </p:nvGrpSpPr>
        <p:grpSpPr>
          <a:xfrm>
            <a:off x="10555722" y="-51084"/>
            <a:ext cx="1576198" cy="1468083"/>
            <a:chOff x="1345012" y="1353806"/>
            <a:chExt cx="2114590" cy="1969545"/>
          </a:xfrm>
        </p:grpSpPr>
        <p:pic>
          <p:nvPicPr>
            <p:cNvPr id="221" name="Picture 220">
              <a:extLst>
                <a:ext uri="{FF2B5EF4-FFF2-40B4-BE49-F238E27FC236}">
                  <a16:creationId xmlns:a16="http://schemas.microsoft.com/office/drawing/2014/main" id="{40BDA3DD-74C7-5D43-AE6E-A26B6943929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45012" y="1353806"/>
              <a:ext cx="2114590" cy="1969545"/>
            </a:xfrm>
            <a:prstGeom prst="rect">
              <a:avLst/>
            </a:prstGeom>
          </p:spPr>
        </p:pic>
        <p:sp>
          <p:nvSpPr>
            <p:cNvPr id="222" name="Rectangle 221">
              <a:extLst>
                <a:ext uri="{FF2B5EF4-FFF2-40B4-BE49-F238E27FC236}">
                  <a16:creationId xmlns:a16="http://schemas.microsoft.com/office/drawing/2014/main" id="{89DA4D36-C16E-5546-B6AD-CCBF8D8CF806}"/>
                </a:ext>
              </a:extLst>
            </p:cNvPr>
            <p:cNvSpPr/>
            <p:nvPr/>
          </p:nvSpPr>
          <p:spPr>
            <a:xfrm>
              <a:off x="1448313" y="2359865"/>
              <a:ext cx="1505458" cy="404648"/>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8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PROCUREMENT PLANNING</a:t>
              </a:r>
            </a:p>
          </p:txBody>
        </p:sp>
        <p:pic>
          <p:nvPicPr>
            <p:cNvPr id="223" name="Graphic 222">
              <a:extLst>
                <a:ext uri="{FF2B5EF4-FFF2-40B4-BE49-F238E27FC236}">
                  <a16:creationId xmlns:a16="http://schemas.microsoft.com/office/drawing/2014/main" id="{15EBD457-E52C-AD49-97CC-42805DB4A542}"/>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00504" y="1823368"/>
              <a:ext cx="401075" cy="401075"/>
            </a:xfrm>
            <a:prstGeom prst="rect">
              <a:avLst/>
            </a:prstGeom>
          </p:spPr>
        </p:pic>
      </p:grpSp>
      <p:pic>
        <p:nvPicPr>
          <p:cNvPr id="5" name="Picture 4">
            <a:extLst>
              <a:ext uri="{FF2B5EF4-FFF2-40B4-BE49-F238E27FC236}">
                <a16:creationId xmlns:a16="http://schemas.microsoft.com/office/drawing/2014/main" id="{7F0AB574-E5B5-C642-8D17-B3B4BEE35E0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108118" y="1248879"/>
            <a:ext cx="1631113" cy="826866"/>
          </a:xfrm>
          <a:prstGeom prst="rect">
            <a:avLst/>
          </a:prstGeom>
          <a:ln>
            <a:noFill/>
          </a:ln>
          <a:effectLst>
            <a:outerShdw blurRad="292100" dist="139700" dir="2700000" algn="tl" rotWithShape="0">
              <a:srgbClr val="333333">
                <a:alpha val="65000"/>
              </a:srgbClr>
            </a:outerShdw>
          </a:effectLst>
        </p:spPr>
      </p:pic>
      <p:pic>
        <p:nvPicPr>
          <p:cNvPr id="224" name="Picture 223">
            <a:extLst>
              <a:ext uri="{FF2B5EF4-FFF2-40B4-BE49-F238E27FC236}">
                <a16:creationId xmlns:a16="http://schemas.microsoft.com/office/drawing/2014/main" id="{8FE744E6-D5B5-7040-87C1-88A7B088E5C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121406" y="2575386"/>
            <a:ext cx="1631113" cy="762544"/>
          </a:xfrm>
          <a:prstGeom prst="rect">
            <a:avLst/>
          </a:prstGeom>
          <a:ln>
            <a:noFill/>
          </a:ln>
          <a:effectLst>
            <a:outerShdw blurRad="292100" dist="139700" dir="2700000" algn="tl" rotWithShape="0">
              <a:srgbClr val="333333">
                <a:alpha val="65000"/>
              </a:srgbClr>
            </a:outerShdw>
          </a:effectLst>
        </p:spPr>
      </p:pic>
      <p:sp>
        <p:nvSpPr>
          <p:cNvPr id="225" name="Rounded Rectangle 224">
            <a:extLst>
              <a:ext uri="{FF2B5EF4-FFF2-40B4-BE49-F238E27FC236}">
                <a16:creationId xmlns:a16="http://schemas.microsoft.com/office/drawing/2014/main" id="{E28FF63A-D7B2-684F-833A-1C313D473541}"/>
              </a:ext>
            </a:extLst>
          </p:cNvPr>
          <p:cNvSpPr/>
          <p:nvPr/>
        </p:nvSpPr>
        <p:spPr>
          <a:xfrm>
            <a:off x="439481" y="4844708"/>
            <a:ext cx="1413725" cy="1765136"/>
          </a:xfrm>
          <a:prstGeom prst="roundRect">
            <a:avLst/>
          </a:prstGeom>
          <a:solidFill>
            <a:srgbClr val="00D6E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b="1" dirty="0">
                <a:solidFill>
                  <a:schemeClr val="tx1">
                    <a:lumMod val="75000"/>
                    <a:lumOff val="25000"/>
                  </a:schemeClr>
                </a:solidFill>
                <a:latin typeface="Arial"/>
                <a:cs typeface="Arial"/>
              </a:rPr>
              <a:t>Tender Planning &amp; Pre-Tendering Inputs</a:t>
            </a:r>
          </a:p>
        </p:txBody>
      </p:sp>
      <p:pic>
        <p:nvPicPr>
          <p:cNvPr id="226" name="Picture 225">
            <a:extLst>
              <a:ext uri="{FF2B5EF4-FFF2-40B4-BE49-F238E27FC236}">
                <a16:creationId xmlns:a16="http://schemas.microsoft.com/office/drawing/2014/main" id="{7837C54E-AB1E-C748-9EAC-7C0510F70FA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81544" y="3882371"/>
            <a:ext cx="1657687" cy="597767"/>
          </a:xfrm>
          <a:prstGeom prst="rect">
            <a:avLst/>
          </a:prstGeom>
          <a:ln>
            <a:noFill/>
          </a:ln>
          <a:effectLst>
            <a:outerShdw blurRad="292100" dist="139700" dir="2700000" algn="tl" rotWithShape="0">
              <a:srgbClr val="333333">
                <a:alpha val="65000"/>
              </a:srgbClr>
            </a:outerShdw>
          </a:effectLst>
        </p:spPr>
      </p:pic>
      <p:pic>
        <p:nvPicPr>
          <p:cNvPr id="227" name="Picture 226">
            <a:extLst>
              <a:ext uri="{FF2B5EF4-FFF2-40B4-BE49-F238E27FC236}">
                <a16:creationId xmlns:a16="http://schemas.microsoft.com/office/drawing/2014/main" id="{89025350-C9AA-E54D-9355-AB4D6FF2DE3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089171" y="5308815"/>
            <a:ext cx="1679090" cy="775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221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60"/>
                                        </p:tgtEl>
                                        <p:attrNameLst>
                                          <p:attrName>style.visibility</p:attrName>
                                        </p:attrNameLst>
                                      </p:cBhvr>
                                      <p:to>
                                        <p:strVal val="visible"/>
                                      </p:to>
                                    </p:set>
                                    <p:animEffect transition="in" filter="wipe(left)">
                                      <p:cBhvr>
                                        <p:cTn id="10" dur="500"/>
                                        <p:tgtEl>
                                          <p:spTgt spid="60"/>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50"/>
                                        </p:tgtEl>
                                        <p:attrNameLst>
                                          <p:attrName>style.visibility</p:attrName>
                                        </p:attrNameLst>
                                      </p:cBhvr>
                                      <p:to>
                                        <p:strVal val="visible"/>
                                      </p:to>
                                    </p:set>
                                    <p:animEffect transition="in" filter="wipe(left)">
                                      <p:cBhvr>
                                        <p:cTn id="13" dur="500"/>
                                        <p:tgtEl>
                                          <p:spTgt spid="5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49"/>
                                        </p:tgtEl>
                                        <p:attrNameLst>
                                          <p:attrName>style.visibility</p:attrName>
                                        </p:attrNameLst>
                                      </p:cBhvr>
                                      <p:to>
                                        <p:strVal val="visible"/>
                                      </p:to>
                                    </p:set>
                                    <p:animEffect transition="in" filter="wipe(left)">
                                      <p:cBhvr>
                                        <p:cTn id="1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6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object 30">
            <a:extLst>
              <a:ext uri="{FF2B5EF4-FFF2-40B4-BE49-F238E27FC236}">
                <a16:creationId xmlns:a16="http://schemas.microsoft.com/office/drawing/2014/main" id="{F8DEABA2-BCF2-B94F-81A4-D598330B7082}"/>
              </a:ext>
            </a:extLst>
          </p:cNvPr>
          <p:cNvSpPr txBox="1"/>
          <p:nvPr/>
        </p:nvSpPr>
        <p:spPr>
          <a:xfrm>
            <a:off x="621834" y="3013388"/>
            <a:ext cx="1749327" cy="1586709"/>
          </a:xfrm>
          <a:prstGeom prst="rect">
            <a:avLst/>
          </a:prstGeom>
          <a:solidFill>
            <a:srgbClr val="E9F7F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pt-PT"/>
            </a:defPPr>
            <a:lvl1pPr algn="ctr">
              <a:defRPr sz="1100">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600" dirty="0">
                <a:latin typeface="Arial"/>
                <a:cs typeface="Arial"/>
              </a:rPr>
              <a:t>Innovation</a:t>
            </a:r>
          </a:p>
        </p:txBody>
      </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261610"/>
          </a:xfrm>
          <a:prstGeom prst="rect">
            <a:avLst/>
          </a:prstGeom>
        </p:spPr>
        <p:txBody>
          <a:bodyPr wrap="square">
            <a:spAutoFit/>
          </a:bodyPr>
          <a:lstStyle/>
          <a:p>
            <a:r>
              <a:rPr lang="en-GB" sz="1100" dirty="0">
                <a:latin typeface="Arial" panose="020B0604020202020204" pitchFamily="34" charset="0"/>
                <a:cs typeface="Arial" panose="020B0604020202020204" pitchFamily="34" charset="0"/>
              </a:rPr>
              <a:t>The  </a:t>
            </a:r>
            <a:r>
              <a:rPr lang="en-GB" sz="1100" b="1" spc="-5" dirty="0">
                <a:solidFill>
                  <a:srgbClr val="00D6E6"/>
                </a:solidFill>
                <a:latin typeface="Arial" panose="020B0604020202020204" pitchFamily="34" charset="0"/>
                <a:ea typeface="+mn-lt"/>
                <a:cs typeface="Arial" panose="020B0604020202020204" pitchFamily="34" charset="0"/>
              </a:rPr>
              <a:t>LX PPP-IS</a:t>
            </a:r>
            <a:r>
              <a:rPr lang="en-GB" sz="1100" b="1" spc="-5" dirty="0">
                <a:latin typeface="Arial" panose="020B0604020202020204" pitchFamily="34" charset="0"/>
                <a:ea typeface="+mn-lt"/>
                <a:cs typeface="Arial" panose="020B0604020202020204" pitchFamily="34" charset="0"/>
              </a:rPr>
              <a:t> </a:t>
            </a:r>
            <a:r>
              <a:rPr lang="en-GB" sz="1100" dirty="0">
                <a:latin typeface="Arial" panose="020B0604020202020204" pitchFamily="34" charset="0"/>
                <a:cs typeface="Arial" panose="020B0604020202020204" pitchFamily="34" charset="0"/>
              </a:rPr>
              <a:t>Procurement Planning Platform is the backbone for a strategic sourcing approach that encompasses sustainability and innovation aiming to engage the market.</a:t>
            </a:r>
          </a:p>
        </p:txBody>
      </p:sp>
      <p:grpSp>
        <p:nvGrpSpPr>
          <p:cNvPr id="39" name="Graphic 4">
            <a:extLst>
              <a:ext uri="{FF2B5EF4-FFF2-40B4-BE49-F238E27FC236}">
                <a16:creationId xmlns:a16="http://schemas.microsoft.com/office/drawing/2014/main" id="{15EFA260-3563-224D-B8C2-1CA97E09CAD9}"/>
              </a:ext>
            </a:extLst>
          </p:cNvPr>
          <p:cNvGrpSpPr/>
          <p:nvPr/>
        </p:nvGrpSpPr>
        <p:grpSpPr>
          <a:xfrm>
            <a:off x="10863377" y="6346952"/>
            <a:ext cx="1067000" cy="288788"/>
            <a:chOff x="4449749" y="2980715"/>
            <a:chExt cx="3286381" cy="889473"/>
          </a:xfrm>
          <a:solidFill>
            <a:srgbClr val="212121"/>
          </a:solidFill>
        </p:grpSpPr>
        <p:sp>
          <p:nvSpPr>
            <p:cNvPr id="40" name="Freeform: Shape 104">
              <a:extLst>
                <a:ext uri="{FF2B5EF4-FFF2-40B4-BE49-F238E27FC236}">
                  <a16:creationId xmlns:a16="http://schemas.microsoft.com/office/drawing/2014/main" id="{7B191F87-BA04-644F-9052-92B1C8EF94F9}"/>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1" name="Freeform: Shape 105">
              <a:extLst>
                <a:ext uri="{FF2B5EF4-FFF2-40B4-BE49-F238E27FC236}">
                  <a16:creationId xmlns:a16="http://schemas.microsoft.com/office/drawing/2014/main" id="{8CA67855-2135-7841-B705-BA29E240769F}"/>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2" name="Freeform: Shape 106">
              <a:extLst>
                <a:ext uri="{FF2B5EF4-FFF2-40B4-BE49-F238E27FC236}">
                  <a16:creationId xmlns:a16="http://schemas.microsoft.com/office/drawing/2014/main" id="{8A5120FA-B7EF-D341-8859-2C0FC50586B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3" name="Freeform: Shape 107">
              <a:extLst>
                <a:ext uri="{FF2B5EF4-FFF2-40B4-BE49-F238E27FC236}">
                  <a16:creationId xmlns:a16="http://schemas.microsoft.com/office/drawing/2014/main" id="{82E49032-3814-5F48-991A-19DCD560BEA5}"/>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4" name="Freeform: Shape 108">
              <a:extLst>
                <a:ext uri="{FF2B5EF4-FFF2-40B4-BE49-F238E27FC236}">
                  <a16:creationId xmlns:a16="http://schemas.microsoft.com/office/drawing/2014/main" id="{0338B8E0-CEBE-454A-B89D-CEF06C798E34}"/>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5" name="Freeform: Shape 118">
              <a:extLst>
                <a:ext uri="{FF2B5EF4-FFF2-40B4-BE49-F238E27FC236}">
                  <a16:creationId xmlns:a16="http://schemas.microsoft.com/office/drawing/2014/main" id="{9E19032B-4A31-C241-9E42-1BDF24D39BBE}"/>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46" name="Freeform: Shape 124">
              <a:extLst>
                <a:ext uri="{FF2B5EF4-FFF2-40B4-BE49-F238E27FC236}">
                  <a16:creationId xmlns:a16="http://schemas.microsoft.com/office/drawing/2014/main" id="{786C1A04-92BC-374E-B957-148D8317E8F8}"/>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sp>
        <p:nvSpPr>
          <p:cNvPr id="47" name="Freeform: Shape 117">
            <a:extLst>
              <a:ext uri="{FF2B5EF4-FFF2-40B4-BE49-F238E27FC236}">
                <a16:creationId xmlns:a16="http://schemas.microsoft.com/office/drawing/2014/main" id="{FCA175EC-0F74-3B43-A1AB-667E24B6A142}"/>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109">
            <a:extLst>
              <a:ext uri="{FF2B5EF4-FFF2-40B4-BE49-F238E27FC236}">
                <a16:creationId xmlns:a16="http://schemas.microsoft.com/office/drawing/2014/main" id="{DCE8028F-66A1-6242-8219-4A54BF2DFC06}"/>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113">
            <a:extLst>
              <a:ext uri="{FF2B5EF4-FFF2-40B4-BE49-F238E27FC236}">
                <a16:creationId xmlns:a16="http://schemas.microsoft.com/office/drawing/2014/main" id="{624EB568-517E-7642-8261-E881AF64E62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0" name="Freeform: Shape 114">
            <a:extLst>
              <a:ext uri="{FF2B5EF4-FFF2-40B4-BE49-F238E27FC236}">
                <a16:creationId xmlns:a16="http://schemas.microsoft.com/office/drawing/2014/main" id="{62D37B54-A966-0C46-A82E-D6D160359712}"/>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nvGrpSpPr>
          <p:cNvPr id="51" name="Graphic 4">
            <a:extLst>
              <a:ext uri="{FF2B5EF4-FFF2-40B4-BE49-F238E27FC236}">
                <a16:creationId xmlns:a16="http://schemas.microsoft.com/office/drawing/2014/main" id="{64A05ABC-C8E8-8341-93A0-861931EC2075}"/>
              </a:ext>
            </a:extLst>
          </p:cNvPr>
          <p:cNvGrpSpPr/>
          <p:nvPr/>
        </p:nvGrpSpPr>
        <p:grpSpPr>
          <a:xfrm>
            <a:off x="10866425" y="6350000"/>
            <a:ext cx="1067000" cy="288788"/>
            <a:chOff x="4449749" y="2980715"/>
            <a:chExt cx="3286381" cy="889473"/>
          </a:xfrm>
          <a:solidFill>
            <a:schemeClr val="bg1"/>
          </a:solidFill>
        </p:grpSpPr>
        <p:sp>
          <p:nvSpPr>
            <p:cNvPr id="52" name="Freeform: Shape 330">
              <a:extLst>
                <a:ext uri="{FF2B5EF4-FFF2-40B4-BE49-F238E27FC236}">
                  <a16:creationId xmlns:a16="http://schemas.microsoft.com/office/drawing/2014/main" id="{AF736D92-3D0C-3046-9B78-680271C7FB69}"/>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3" name="Freeform: Shape 331">
              <a:extLst>
                <a:ext uri="{FF2B5EF4-FFF2-40B4-BE49-F238E27FC236}">
                  <a16:creationId xmlns:a16="http://schemas.microsoft.com/office/drawing/2014/main" id="{E57EF3D2-FAD6-A943-B4DE-F0CFC7C521F1}"/>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4" name="Freeform: Shape 332">
              <a:extLst>
                <a:ext uri="{FF2B5EF4-FFF2-40B4-BE49-F238E27FC236}">
                  <a16:creationId xmlns:a16="http://schemas.microsoft.com/office/drawing/2014/main" id="{F8C23C5B-6C80-294F-9A33-2598526CB3FB}"/>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6" name="Freeform: Shape 333">
              <a:extLst>
                <a:ext uri="{FF2B5EF4-FFF2-40B4-BE49-F238E27FC236}">
                  <a16:creationId xmlns:a16="http://schemas.microsoft.com/office/drawing/2014/main" id="{4BB9AAF2-2228-6146-B1EB-248F6BAE3A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7" name="Freeform: Shape 334">
              <a:extLst>
                <a:ext uri="{FF2B5EF4-FFF2-40B4-BE49-F238E27FC236}">
                  <a16:creationId xmlns:a16="http://schemas.microsoft.com/office/drawing/2014/main" id="{A9EDEF0D-4448-764A-A927-F6AC4BED0ED0}"/>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8" name="Freeform: Shape 335">
              <a:extLst>
                <a:ext uri="{FF2B5EF4-FFF2-40B4-BE49-F238E27FC236}">
                  <a16:creationId xmlns:a16="http://schemas.microsoft.com/office/drawing/2014/main" id="{19905AC1-9A5B-AE4E-B7DE-860AC2ABD9A2}"/>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59" name="Freeform: Shape 336">
              <a:extLst>
                <a:ext uri="{FF2B5EF4-FFF2-40B4-BE49-F238E27FC236}">
                  <a16:creationId xmlns:a16="http://schemas.microsoft.com/office/drawing/2014/main" id="{F60E37AE-8BB3-414B-843C-DAE345348B07}"/>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grpSp>
      <p:sp>
        <p:nvSpPr>
          <p:cNvPr id="60" name="Freeform: Shape 110">
            <a:extLst>
              <a:ext uri="{FF2B5EF4-FFF2-40B4-BE49-F238E27FC236}">
                <a16:creationId xmlns:a16="http://schemas.microsoft.com/office/drawing/2014/main" id="{6BFE6AB4-0D15-BF42-9267-30B91249BE27}"/>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92" name="Text Placeholder 2">
            <a:extLst>
              <a:ext uri="{FF2B5EF4-FFF2-40B4-BE49-F238E27FC236}">
                <a16:creationId xmlns:a16="http://schemas.microsoft.com/office/drawing/2014/main" id="{2C8CB7DC-59AD-7045-A01C-E554F7CE5942}"/>
              </a:ext>
            </a:extLst>
          </p:cNvPr>
          <p:cNvSpPr txBox="1">
            <a:spLocks/>
          </p:cNvSpPr>
          <p:nvPr/>
        </p:nvSpPr>
        <p:spPr>
          <a:xfrm>
            <a:off x="1382856" y="2854275"/>
            <a:ext cx="9562778" cy="47373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1200" kern="1200" spc="-30">
                <a:solidFill>
                  <a:schemeClr val="tx1"/>
                </a:solidFill>
                <a:latin typeface="+mn-lt"/>
                <a:ea typeface="Open Sans" charset="0"/>
                <a:cs typeface="Open Sans"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dirty="0">
              <a:latin typeface="Arial" panose="020B0604020202020204" pitchFamily="34" charset="0"/>
              <a:cs typeface="Arial" panose="020B0604020202020204" pitchFamily="34" charset="0"/>
              <a:sym typeface="Frutiger Next Pro Light" charset="0"/>
            </a:endParaRPr>
          </a:p>
        </p:txBody>
      </p:sp>
      <p:sp>
        <p:nvSpPr>
          <p:cNvPr id="104" name="object 30">
            <a:extLst>
              <a:ext uri="{FF2B5EF4-FFF2-40B4-BE49-F238E27FC236}">
                <a16:creationId xmlns:a16="http://schemas.microsoft.com/office/drawing/2014/main" id="{2694EF4D-1188-BD45-9B15-7443D92ACD85}"/>
              </a:ext>
            </a:extLst>
          </p:cNvPr>
          <p:cNvSpPr txBox="1"/>
          <p:nvPr/>
        </p:nvSpPr>
        <p:spPr>
          <a:xfrm>
            <a:off x="607606" y="1095053"/>
            <a:ext cx="1749327" cy="1587549"/>
          </a:xfrm>
          <a:prstGeom prst="rect">
            <a:avLst/>
          </a:prstGeom>
          <a:solidFill>
            <a:srgbClr val="E9F7F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pt-PT"/>
            </a:defPPr>
            <a:lvl1pPr algn="ctr">
              <a:defRPr sz="1100">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600" dirty="0">
                <a:latin typeface="Arial"/>
                <a:cs typeface="Arial"/>
              </a:rPr>
              <a:t>Sustainability</a:t>
            </a:r>
          </a:p>
        </p:txBody>
      </p:sp>
      <p:sp>
        <p:nvSpPr>
          <p:cNvPr id="105" name="object 44">
            <a:extLst>
              <a:ext uri="{FF2B5EF4-FFF2-40B4-BE49-F238E27FC236}">
                <a16:creationId xmlns:a16="http://schemas.microsoft.com/office/drawing/2014/main" id="{AA676134-4EFC-0E4A-B8D0-98212D4FBE55}"/>
              </a:ext>
            </a:extLst>
          </p:cNvPr>
          <p:cNvSpPr txBox="1"/>
          <p:nvPr/>
        </p:nvSpPr>
        <p:spPr>
          <a:xfrm>
            <a:off x="2435208" y="1071440"/>
            <a:ext cx="9875325" cy="1448288"/>
          </a:xfrm>
          <a:prstGeom prst="rect">
            <a:avLst/>
          </a:prstGeom>
        </p:spPr>
        <p:txBody>
          <a:bodyPr vert="horz" wrap="square" lIns="0" tIns="52069" rIns="0" bIns="0" rtlCol="0" anchor="ctr" anchorCtr="0">
            <a:no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marL="469900" indent="-285750">
              <a:lnSpc>
                <a:spcPct val="100000"/>
              </a:lnSpc>
              <a:spcBef>
                <a:spcPts val="0"/>
              </a:spcBef>
              <a:spcAft>
                <a:spcPts val="200"/>
              </a:spcAft>
              <a:buFont typeface="Arial" panose="020B0604020202020204" pitchFamily="34" charset="0"/>
              <a:buChar char="•"/>
            </a:pPr>
            <a:r>
              <a:rPr lang="en-GB" sz="1600" dirty="0">
                <a:latin typeface="Arial" panose="020B0604020202020204" pitchFamily="34" charset="0"/>
                <a:cs typeface="Arial" panose="020B0604020202020204" pitchFamily="34" charset="0"/>
              </a:rPr>
              <a:t>To establish </a:t>
            </a:r>
            <a:r>
              <a:rPr lang="en-GB" sz="1600" b="1" dirty="0">
                <a:latin typeface="Arial" panose="020B0604020202020204" pitchFamily="34" charset="0"/>
                <a:cs typeface="Arial" panose="020B0604020202020204" pitchFamily="34" charset="0"/>
              </a:rPr>
              <a:t>sustainability targets</a:t>
            </a:r>
            <a:r>
              <a:rPr lang="en-GB" sz="1600" dirty="0">
                <a:latin typeface="Arial" panose="020B0604020202020204" pitchFamily="34" charset="0"/>
                <a:cs typeface="Arial" panose="020B0604020202020204" pitchFamily="34" charset="0"/>
              </a:rPr>
              <a:t> at the PP Planning stage, defining a </a:t>
            </a:r>
            <a:r>
              <a:rPr lang="en-GB" sz="1600" b="1" dirty="0">
                <a:latin typeface="Arial" panose="020B0604020202020204" pitchFamily="34" charset="0"/>
                <a:cs typeface="Arial" panose="020B0604020202020204" pitchFamily="34" charset="0"/>
              </a:rPr>
              <a:t>baseline for comparing with the contract data</a:t>
            </a:r>
            <a:r>
              <a:rPr lang="en-GB" sz="1600" dirty="0">
                <a:latin typeface="Arial" panose="020B0604020202020204" pitchFamily="34" charset="0"/>
                <a:cs typeface="Arial" panose="020B0604020202020204" pitchFamily="34" charset="0"/>
              </a:rPr>
              <a:t> (also improving the level of information provided to IMPIC: </a:t>
            </a:r>
            <a:r>
              <a:rPr lang="en-GB" sz="1600" dirty="0" err="1">
                <a:latin typeface="Arial" panose="020B0604020202020204" pitchFamily="34" charset="0"/>
                <a:cs typeface="Arial" panose="020B0604020202020204" pitchFamily="34" charset="0"/>
              </a:rPr>
              <a:t>Base.Gov</a:t>
            </a:r>
            <a:r>
              <a:rPr lang="en-GB" sz="1600" dirty="0">
                <a:latin typeface="Arial" panose="020B0604020202020204" pitchFamily="34" charset="0"/>
                <a:cs typeface="Arial" panose="020B0604020202020204" pitchFamily="34" charset="0"/>
              </a:rPr>
              <a:t> Portal).</a:t>
            </a:r>
          </a:p>
          <a:p>
            <a:pPr marL="469900" indent="-285750">
              <a:lnSpc>
                <a:spcPct val="100000"/>
              </a:lnSpc>
              <a:spcBef>
                <a:spcPts val="0"/>
              </a:spcBef>
              <a:spcAft>
                <a:spcPts val="200"/>
              </a:spcAft>
              <a:buFont typeface="Arial" panose="020B0604020202020204" pitchFamily="34" charset="0"/>
              <a:buChar char="•"/>
            </a:pPr>
            <a:r>
              <a:rPr lang="en-GB" sz="1600" dirty="0">
                <a:latin typeface="Arial" panose="020B0604020202020204" pitchFamily="34" charset="0"/>
                <a:cs typeface="Arial" panose="020B0604020202020204" pitchFamily="34" charset="0"/>
              </a:rPr>
              <a:t>Identify intended </a:t>
            </a:r>
            <a:r>
              <a:rPr lang="en-GB" sz="1600" b="1" dirty="0">
                <a:latin typeface="Arial" panose="020B0604020202020204" pitchFamily="34" charset="0"/>
                <a:cs typeface="Arial" panose="020B0604020202020204" pitchFamily="34" charset="0"/>
              </a:rPr>
              <a:t>sustainability and circularity specifications or criteria </a:t>
            </a:r>
            <a:r>
              <a:rPr lang="en-GB" sz="1600" dirty="0">
                <a:latin typeface="Arial" panose="020B0604020202020204" pitchFamily="34" charset="0"/>
                <a:cs typeface="Arial" panose="020B0604020202020204" pitchFamily="34" charset="0"/>
              </a:rPr>
              <a:t>to be applied</a:t>
            </a:r>
          </a:p>
          <a:p>
            <a:pPr marL="469900" indent="-285750">
              <a:lnSpc>
                <a:spcPct val="100000"/>
              </a:lnSpc>
              <a:spcBef>
                <a:spcPts val="0"/>
              </a:spcBef>
              <a:spcAft>
                <a:spcPts val="200"/>
              </a:spcAft>
              <a:buFont typeface="Arial" panose="020B0604020202020204" pitchFamily="34" charset="0"/>
              <a:buChar char="•"/>
            </a:pPr>
            <a:r>
              <a:rPr lang="en-GB" sz="1600" dirty="0">
                <a:latin typeface="Arial" panose="020B0604020202020204" pitchFamily="34" charset="0"/>
                <a:cs typeface="Arial" panose="020B0604020202020204" pitchFamily="34" charset="0"/>
              </a:rPr>
              <a:t>Challenge BUs for targeting </a:t>
            </a:r>
            <a:r>
              <a:rPr lang="en-GB" sz="1600" b="1" dirty="0">
                <a:latin typeface="Arial" panose="020B0604020202020204" pitchFamily="34" charset="0"/>
                <a:cs typeface="Arial" panose="020B0604020202020204" pitchFamily="34" charset="0"/>
              </a:rPr>
              <a:t>assets review</a:t>
            </a:r>
            <a:r>
              <a:rPr lang="en-GB" sz="1600" dirty="0">
                <a:latin typeface="Arial" panose="020B0604020202020204" pitchFamily="34" charset="0"/>
                <a:cs typeface="Arial" panose="020B0604020202020204" pitchFamily="34" charset="0"/>
              </a:rPr>
              <a:t>, and needs function-based approaches</a:t>
            </a:r>
          </a:p>
          <a:p>
            <a:pPr marL="469900" indent="-285750">
              <a:lnSpc>
                <a:spcPct val="100000"/>
              </a:lnSpc>
              <a:spcBef>
                <a:spcPts val="0"/>
              </a:spcBef>
              <a:spcAft>
                <a:spcPts val="200"/>
              </a:spcAft>
              <a:buFont typeface="Arial" panose="020B0604020202020204" pitchFamily="34" charset="0"/>
              <a:buChar char="•"/>
            </a:pPr>
            <a:r>
              <a:rPr lang="en-GB" sz="1600" b="1" dirty="0">
                <a:latin typeface="Arial" panose="020B0604020202020204" pitchFamily="34" charset="0"/>
                <a:cs typeface="Arial" panose="020B0604020202020204" pitchFamily="34" charset="0"/>
              </a:rPr>
              <a:t>Prioritise value chain and supply chain assessments </a:t>
            </a:r>
            <a:r>
              <a:rPr lang="en-GB" sz="1600" dirty="0">
                <a:latin typeface="Arial" panose="020B0604020202020204" pitchFamily="34" charset="0"/>
                <a:cs typeface="Arial" panose="020B0604020202020204" pitchFamily="34" charset="0"/>
              </a:rPr>
              <a:t>to identify obstacles to sustainability (implement by waves)</a:t>
            </a:r>
          </a:p>
        </p:txBody>
      </p:sp>
      <p:pic>
        <p:nvPicPr>
          <p:cNvPr id="100" name="Graphic 99" descr="Open hand with plant outline">
            <a:extLst>
              <a:ext uri="{FF2B5EF4-FFF2-40B4-BE49-F238E27FC236}">
                <a16:creationId xmlns:a16="http://schemas.microsoft.com/office/drawing/2014/main" id="{1EE76CD1-4E4D-EC49-ACF1-FD3C02A9944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230456" y="2164178"/>
            <a:ext cx="304800" cy="304800"/>
          </a:xfrm>
          <a:prstGeom prst="rect">
            <a:avLst/>
          </a:prstGeom>
        </p:spPr>
      </p:pic>
      <p:sp>
        <p:nvSpPr>
          <p:cNvPr id="107" name="object 64">
            <a:extLst>
              <a:ext uri="{FF2B5EF4-FFF2-40B4-BE49-F238E27FC236}">
                <a16:creationId xmlns:a16="http://schemas.microsoft.com/office/drawing/2014/main" id="{7A00E8E9-28E6-8A48-B4C5-736D8EA6523C}"/>
              </a:ext>
            </a:extLst>
          </p:cNvPr>
          <p:cNvSpPr/>
          <p:nvPr/>
        </p:nvSpPr>
        <p:spPr>
          <a:xfrm flipV="1">
            <a:off x="604860" y="2896990"/>
            <a:ext cx="10861676" cy="45719"/>
          </a:xfrm>
          <a:custGeom>
            <a:avLst/>
            <a:gdLst/>
            <a:ahLst/>
            <a:cxnLst/>
            <a:rect l="l" t="t" r="r" b="b"/>
            <a:pathLst>
              <a:path w="2195195">
                <a:moveTo>
                  <a:pt x="0" y="0"/>
                </a:moveTo>
                <a:lnTo>
                  <a:pt x="2194826" y="0"/>
                </a:lnTo>
              </a:path>
            </a:pathLst>
          </a:custGeom>
          <a:ln w="6350">
            <a:solidFill>
              <a:srgbClr val="CCCCCC"/>
            </a:solidFill>
          </a:ln>
        </p:spPr>
        <p:txBody>
          <a:bodyPr wrap="square" lIns="0" tIns="0" rIns="0" bIns="0" rtlCol="0"/>
          <a:lstStyle/>
          <a:p>
            <a:endParaRPr sz="1634"/>
          </a:p>
        </p:txBody>
      </p:sp>
      <p:sp>
        <p:nvSpPr>
          <p:cNvPr id="111" name="object 44">
            <a:extLst>
              <a:ext uri="{FF2B5EF4-FFF2-40B4-BE49-F238E27FC236}">
                <a16:creationId xmlns:a16="http://schemas.microsoft.com/office/drawing/2014/main" id="{541F9675-1FCE-6C45-B174-A245BD4D01CF}"/>
              </a:ext>
            </a:extLst>
          </p:cNvPr>
          <p:cNvSpPr txBox="1"/>
          <p:nvPr/>
        </p:nvSpPr>
        <p:spPr>
          <a:xfrm>
            <a:off x="2458576" y="3042478"/>
            <a:ext cx="9610308" cy="1586709"/>
          </a:xfrm>
          <a:prstGeom prst="rect">
            <a:avLst/>
          </a:prstGeom>
        </p:spPr>
        <p:txBody>
          <a:bodyPr vert="horz" wrap="square" lIns="0" tIns="52069" rIns="0" bIns="0" rtlCol="0" anchor="ctr" anchorCtr="0">
            <a:no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marL="469900" indent="-285750">
              <a:lnSpc>
                <a:spcPct val="100000"/>
              </a:lnSpc>
              <a:spcBef>
                <a:spcPts val="0"/>
              </a:spcBef>
              <a:spcAft>
                <a:spcPts val="200"/>
              </a:spcAft>
              <a:buFont typeface="Arial" panose="020B0604020202020204" pitchFamily="34" charset="0"/>
              <a:buChar char="•"/>
            </a:pPr>
            <a:r>
              <a:rPr lang="en-GB" sz="1600" b="1" dirty="0">
                <a:latin typeface="Arial" panose="020B0604020202020204" pitchFamily="34" charset="0"/>
                <a:cs typeface="Arial" panose="020B0604020202020204" pitchFamily="34" charset="0"/>
              </a:rPr>
              <a:t>Increase PPI</a:t>
            </a:r>
            <a:r>
              <a:rPr lang="en-GB" sz="1600" dirty="0">
                <a:latin typeface="Arial" panose="020B0604020202020204" pitchFamily="34" charset="0"/>
                <a:cs typeface="Arial" panose="020B0604020202020204" pitchFamily="34" charset="0"/>
              </a:rPr>
              <a:t>, benefiting from the New Competence </a:t>
            </a:r>
            <a:r>
              <a:rPr lang="en-GB" sz="1600" dirty="0" err="1">
                <a:latin typeface="Arial" panose="020B0604020202020204" pitchFamily="34" charset="0"/>
                <a:cs typeface="Arial" panose="020B0604020202020204" pitchFamily="34" charset="0"/>
              </a:rPr>
              <a:t>Center</a:t>
            </a:r>
            <a:r>
              <a:rPr lang="en-GB" sz="1600" dirty="0">
                <a:latin typeface="Arial" panose="020B0604020202020204" pitchFamily="34" charset="0"/>
                <a:cs typeface="Arial" panose="020B0604020202020204" pitchFamily="34" charset="0"/>
              </a:rPr>
              <a:t> for PPI (ANI and IMPIC)</a:t>
            </a:r>
          </a:p>
          <a:p>
            <a:pPr marL="469900" indent="-285750">
              <a:lnSpc>
                <a:spcPct val="100000"/>
              </a:lnSpc>
              <a:spcBef>
                <a:spcPts val="0"/>
              </a:spcBef>
              <a:spcAft>
                <a:spcPts val="200"/>
              </a:spcAft>
              <a:buFont typeface="Arial" panose="020B0604020202020204" pitchFamily="34" charset="0"/>
              <a:buChar char="•"/>
            </a:pPr>
            <a:r>
              <a:rPr lang="en-GB" sz="1600" b="1" dirty="0">
                <a:latin typeface="Arial" panose="020B0604020202020204" pitchFamily="34" charset="0"/>
                <a:cs typeface="Arial" panose="020B0604020202020204" pitchFamily="34" charset="0"/>
              </a:rPr>
              <a:t>Identify Open Innovation initiatives: </a:t>
            </a:r>
            <a:r>
              <a:rPr lang="en-GB" sz="1600" dirty="0">
                <a:latin typeface="Arial" panose="020B0604020202020204" pitchFamily="34" charset="0"/>
                <a:cs typeface="Arial" panose="020B0604020202020204" pitchFamily="34" charset="0"/>
              </a:rPr>
              <a:t>involving 1st tier suppliers and Innovative SME</a:t>
            </a:r>
          </a:p>
          <a:p>
            <a:pPr marL="469900" indent="-285750">
              <a:lnSpc>
                <a:spcPct val="100000"/>
              </a:lnSpc>
              <a:spcBef>
                <a:spcPts val="0"/>
              </a:spcBef>
              <a:spcAft>
                <a:spcPts val="200"/>
              </a:spcAft>
              <a:buFont typeface="Arial" panose="020B0604020202020204" pitchFamily="34" charset="0"/>
              <a:buChar char="•"/>
            </a:pPr>
            <a:r>
              <a:rPr lang="en-GB" sz="1600" b="1" dirty="0">
                <a:latin typeface="Arial" panose="020B0604020202020204" pitchFamily="34" charset="0"/>
                <a:cs typeface="Arial" panose="020B0604020202020204" pitchFamily="34" charset="0"/>
              </a:rPr>
              <a:t>Incentivize a pilot-culture </a:t>
            </a:r>
            <a:r>
              <a:rPr lang="en-GB" sz="1600" dirty="0">
                <a:latin typeface="Arial" panose="020B0604020202020204" pitchFamily="34" charset="0"/>
                <a:cs typeface="Arial" panose="020B0604020202020204" pitchFamily="34" charset="0"/>
              </a:rPr>
              <a:t>and </a:t>
            </a:r>
            <a:r>
              <a:rPr lang="en-GB" sz="1600" b="1" dirty="0">
                <a:latin typeface="Arial" panose="020B0604020202020204" pitchFamily="34" charset="0"/>
                <a:cs typeface="Arial" panose="020B0604020202020204" pitchFamily="34" charset="0"/>
              </a:rPr>
              <a:t>Public Procurement Incubator approach</a:t>
            </a:r>
            <a:r>
              <a:rPr lang="en-GB" sz="1600" dirty="0">
                <a:latin typeface="Arial" panose="020B0604020202020204" pitchFamily="34" charset="0"/>
                <a:cs typeface="Arial" panose="020B0604020202020204" pitchFamily="34" charset="0"/>
              </a:rPr>
              <a:t> and take further advantage of the experience of the </a:t>
            </a:r>
            <a:r>
              <a:rPr lang="en-GB" sz="1600" b="1" dirty="0">
                <a:latin typeface="Arial" panose="020B0604020202020204" pitchFamily="34" charset="0"/>
                <a:cs typeface="Arial" panose="020B0604020202020204" pitchFamily="34" charset="0"/>
              </a:rPr>
              <a:t>Smart Open Lisbon Programs</a:t>
            </a:r>
          </a:p>
          <a:p>
            <a:pPr marL="469900" indent="-285750">
              <a:lnSpc>
                <a:spcPct val="100000"/>
              </a:lnSpc>
              <a:spcBef>
                <a:spcPts val="0"/>
              </a:spcBef>
              <a:spcAft>
                <a:spcPts val="200"/>
              </a:spcAft>
              <a:buFont typeface="Arial" panose="020B0604020202020204" pitchFamily="34" charset="0"/>
              <a:buChar char="•"/>
            </a:pPr>
            <a:r>
              <a:rPr lang="en-GB" sz="1600" dirty="0">
                <a:latin typeface="Arial" panose="020B0604020202020204" pitchFamily="34" charset="0"/>
                <a:cs typeface="Arial" panose="020B0604020202020204" pitchFamily="34" charset="0"/>
              </a:rPr>
              <a:t>Select targets for </a:t>
            </a:r>
            <a:r>
              <a:rPr lang="en-GB" sz="1600" b="1" dirty="0">
                <a:latin typeface="Arial" panose="020B0604020202020204" pitchFamily="34" charset="0"/>
                <a:cs typeface="Arial" panose="020B0604020202020204" pitchFamily="34" charset="0"/>
              </a:rPr>
              <a:t>preliminary market consultations</a:t>
            </a:r>
          </a:p>
        </p:txBody>
      </p:sp>
      <p:pic>
        <p:nvPicPr>
          <p:cNvPr id="112" name="Graphic 111" descr="Puzzle pieces outline">
            <a:extLst>
              <a:ext uri="{FF2B5EF4-FFF2-40B4-BE49-F238E27FC236}">
                <a16:creationId xmlns:a16="http://schemas.microsoft.com/office/drawing/2014/main" id="{82A16663-4C45-2D42-8273-07E2D01A557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299028" y="4024863"/>
            <a:ext cx="357051" cy="357051"/>
          </a:xfrm>
          <a:prstGeom prst="rect">
            <a:avLst/>
          </a:prstGeom>
        </p:spPr>
      </p:pic>
      <p:sp>
        <p:nvSpPr>
          <p:cNvPr id="62" name="object 30">
            <a:extLst>
              <a:ext uri="{FF2B5EF4-FFF2-40B4-BE49-F238E27FC236}">
                <a16:creationId xmlns:a16="http://schemas.microsoft.com/office/drawing/2014/main" id="{A39FB920-F129-AA4D-821B-7CAFA4A1C576}"/>
              </a:ext>
            </a:extLst>
          </p:cNvPr>
          <p:cNvSpPr txBox="1"/>
          <p:nvPr/>
        </p:nvSpPr>
        <p:spPr>
          <a:xfrm>
            <a:off x="602891" y="4790923"/>
            <a:ext cx="1749327" cy="1586709"/>
          </a:xfrm>
          <a:prstGeom prst="rect">
            <a:avLst/>
          </a:prstGeom>
          <a:solidFill>
            <a:srgbClr val="E9F7F9"/>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pt-PT"/>
            </a:defPPr>
            <a:lvl1pPr algn="ctr">
              <a:defRPr sz="1100">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sz="1600" dirty="0">
                <a:latin typeface="Arial"/>
                <a:cs typeface="Arial"/>
              </a:rPr>
              <a:t>Market Impact</a:t>
            </a:r>
          </a:p>
        </p:txBody>
      </p:sp>
      <p:sp>
        <p:nvSpPr>
          <p:cNvPr id="63" name="Text Placeholder 2">
            <a:extLst>
              <a:ext uri="{FF2B5EF4-FFF2-40B4-BE49-F238E27FC236}">
                <a16:creationId xmlns:a16="http://schemas.microsoft.com/office/drawing/2014/main" id="{D6CEDF30-B8D5-A14E-853D-978B1B9FE737}"/>
              </a:ext>
            </a:extLst>
          </p:cNvPr>
          <p:cNvSpPr txBox="1">
            <a:spLocks/>
          </p:cNvSpPr>
          <p:nvPr/>
        </p:nvSpPr>
        <p:spPr>
          <a:xfrm>
            <a:off x="1363913" y="4631810"/>
            <a:ext cx="9562778" cy="473731"/>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1200" kern="1200" spc="-30">
                <a:solidFill>
                  <a:schemeClr val="tx1"/>
                </a:solidFill>
                <a:latin typeface="+mn-lt"/>
                <a:ea typeface="Open Sans" charset="0"/>
                <a:cs typeface="Open Sans"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dirty="0">
              <a:latin typeface="Arial" panose="020B0604020202020204" pitchFamily="34" charset="0"/>
              <a:cs typeface="Arial" panose="020B0604020202020204" pitchFamily="34" charset="0"/>
              <a:sym typeface="Frutiger Next Pro Light" charset="0"/>
            </a:endParaRPr>
          </a:p>
        </p:txBody>
      </p:sp>
      <p:sp>
        <p:nvSpPr>
          <p:cNvPr id="64" name="object 64">
            <a:extLst>
              <a:ext uri="{FF2B5EF4-FFF2-40B4-BE49-F238E27FC236}">
                <a16:creationId xmlns:a16="http://schemas.microsoft.com/office/drawing/2014/main" id="{4796B28A-11F1-B74E-9197-62AE820B025F}"/>
              </a:ext>
            </a:extLst>
          </p:cNvPr>
          <p:cNvSpPr/>
          <p:nvPr/>
        </p:nvSpPr>
        <p:spPr>
          <a:xfrm flipV="1">
            <a:off x="585917" y="4674525"/>
            <a:ext cx="10861676" cy="45719"/>
          </a:xfrm>
          <a:custGeom>
            <a:avLst/>
            <a:gdLst/>
            <a:ahLst/>
            <a:cxnLst/>
            <a:rect l="l" t="t" r="r" b="b"/>
            <a:pathLst>
              <a:path w="2195195">
                <a:moveTo>
                  <a:pt x="0" y="0"/>
                </a:moveTo>
                <a:lnTo>
                  <a:pt x="2194826" y="0"/>
                </a:lnTo>
              </a:path>
            </a:pathLst>
          </a:custGeom>
          <a:ln w="6350">
            <a:solidFill>
              <a:srgbClr val="CCCCCC"/>
            </a:solidFill>
          </a:ln>
        </p:spPr>
        <p:txBody>
          <a:bodyPr wrap="square" lIns="0" tIns="0" rIns="0" bIns="0" rtlCol="0"/>
          <a:lstStyle/>
          <a:p>
            <a:endParaRPr sz="1634"/>
          </a:p>
        </p:txBody>
      </p:sp>
      <p:sp>
        <p:nvSpPr>
          <p:cNvPr id="65" name="object 44">
            <a:extLst>
              <a:ext uri="{FF2B5EF4-FFF2-40B4-BE49-F238E27FC236}">
                <a16:creationId xmlns:a16="http://schemas.microsoft.com/office/drawing/2014/main" id="{123DE4BD-1D44-234C-BE7B-38F3D4FAC536}"/>
              </a:ext>
            </a:extLst>
          </p:cNvPr>
          <p:cNvSpPr txBox="1"/>
          <p:nvPr/>
        </p:nvSpPr>
        <p:spPr>
          <a:xfrm>
            <a:off x="2439633" y="4820013"/>
            <a:ext cx="9610308" cy="1586709"/>
          </a:xfrm>
          <a:prstGeom prst="rect">
            <a:avLst/>
          </a:prstGeom>
        </p:spPr>
        <p:txBody>
          <a:bodyPr vert="horz" wrap="square" lIns="0" tIns="52069" rIns="0" bIns="0" rtlCol="0" anchor="ctr" anchorCtr="0">
            <a:no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marL="469900" indent="-285750">
              <a:lnSpc>
                <a:spcPct val="100000"/>
              </a:lnSpc>
              <a:spcBef>
                <a:spcPts val="0"/>
              </a:spcBef>
              <a:spcAft>
                <a:spcPts val="200"/>
              </a:spcAft>
              <a:buFont typeface="Arial" panose="020B0604020202020204" pitchFamily="34" charset="0"/>
              <a:buChar char="•"/>
            </a:pPr>
            <a:r>
              <a:rPr lang="en-GB" sz="1600" dirty="0">
                <a:latin typeface="Arial" panose="020B0604020202020204" pitchFamily="34" charset="0"/>
                <a:cs typeface="Arial" panose="020B0604020202020204" pitchFamily="34" charset="0"/>
              </a:rPr>
              <a:t>Adopt of </a:t>
            </a:r>
            <a:r>
              <a:rPr lang="en-GB" sz="1600" b="1" dirty="0">
                <a:latin typeface="Arial" panose="020B0604020202020204" pitchFamily="34" charset="0"/>
                <a:cs typeface="Arial" panose="020B0604020202020204" pitchFamily="34" charset="0"/>
              </a:rPr>
              <a:t>Open Contracting Data Standard </a:t>
            </a:r>
            <a:r>
              <a:rPr lang="en-GB" sz="1600" dirty="0">
                <a:latin typeface="Arial" panose="020B0604020202020204" pitchFamily="34" charset="0"/>
                <a:cs typeface="Arial" panose="020B0604020202020204" pitchFamily="34" charset="0"/>
              </a:rPr>
              <a:t>(OCDS) for publishing the PP Annual Plan</a:t>
            </a:r>
          </a:p>
          <a:p>
            <a:pPr marL="469900" indent="-285750">
              <a:lnSpc>
                <a:spcPct val="100000"/>
              </a:lnSpc>
              <a:spcBef>
                <a:spcPts val="0"/>
              </a:spcBef>
              <a:spcAft>
                <a:spcPts val="200"/>
              </a:spcAft>
              <a:buFont typeface="Arial" panose="020B0604020202020204" pitchFamily="34" charset="0"/>
              <a:buChar char="•"/>
            </a:pPr>
            <a:r>
              <a:rPr lang="en-GB" sz="1600" dirty="0">
                <a:latin typeface="Arial" panose="020B0604020202020204" pitchFamily="34" charset="0"/>
                <a:cs typeface="Arial" panose="020B0604020202020204" pitchFamily="34" charset="0"/>
              </a:rPr>
              <a:t>Publish </a:t>
            </a:r>
            <a:r>
              <a:rPr lang="en-GB" sz="1600" b="1" dirty="0">
                <a:latin typeface="Arial" panose="020B0604020202020204" pitchFamily="34" charset="0"/>
                <a:cs typeface="Arial" panose="020B0604020202020204" pitchFamily="34" charset="0"/>
              </a:rPr>
              <a:t>Procurement Roadmap</a:t>
            </a:r>
            <a:r>
              <a:rPr lang="en-GB" sz="1600" dirty="0">
                <a:latin typeface="Arial" panose="020B0604020202020204" pitchFamily="34" charset="0"/>
                <a:cs typeface="Arial" panose="020B0604020202020204" pitchFamily="34" charset="0"/>
              </a:rPr>
              <a:t> for market engagement: PP types and Initiatives that complement the PP Plan</a:t>
            </a:r>
          </a:p>
          <a:p>
            <a:pPr marL="469900" indent="-285750">
              <a:lnSpc>
                <a:spcPct val="100000"/>
              </a:lnSpc>
              <a:spcBef>
                <a:spcPts val="0"/>
              </a:spcBef>
              <a:spcAft>
                <a:spcPts val="200"/>
              </a:spcAft>
              <a:buFont typeface="Arial" panose="020B0604020202020204" pitchFamily="34" charset="0"/>
              <a:buChar char="•"/>
            </a:pPr>
            <a:r>
              <a:rPr lang="en-GB" sz="1600" dirty="0">
                <a:latin typeface="Arial" panose="020B0604020202020204" pitchFamily="34" charset="0"/>
                <a:cs typeface="Arial" panose="020B0604020202020204" pitchFamily="34" charset="0"/>
              </a:rPr>
              <a:t>Set-up Workshops with suppliers to </a:t>
            </a:r>
            <a:r>
              <a:rPr lang="en-GB" sz="1600" b="1" dirty="0">
                <a:latin typeface="Arial" panose="020B0604020202020204" pitchFamily="34" charset="0"/>
                <a:cs typeface="Arial" panose="020B0604020202020204" pitchFamily="34" charset="0"/>
              </a:rPr>
              <a:t>explain current needs </a:t>
            </a:r>
            <a:r>
              <a:rPr lang="en-GB" sz="1600" dirty="0">
                <a:latin typeface="Arial" panose="020B0604020202020204" pitchFamily="34" charset="0"/>
                <a:cs typeface="Arial" panose="020B0604020202020204" pitchFamily="34" charset="0"/>
              </a:rPr>
              <a:t>and receive </a:t>
            </a:r>
            <a:r>
              <a:rPr lang="en-GB" sz="1600" b="1" dirty="0">
                <a:latin typeface="Arial" panose="020B0604020202020204" pitchFamily="34" charset="0"/>
                <a:cs typeface="Arial" panose="020B0604020202020204" pitchFamily="34" charset="0"/>
              </a:rPr>
              <a:t>feedback on potential solutions </a:t>
            </a:r>
            <a:r>
              <a:rPr lang="en-GB" sz="1600" dirty="0">
                <a:latin typeface="Arial" panose="020B0604020202020204" pitchFamily="34" charset="0"/>
                <a:cs typeface="Arial" panose="020B0604020202020204" pitchFamily="34" charset="0"/>
              </a:rPr>
              <a:t>(next: 19 and 20 October)</a:t>
            </a:r>
          </a:p>
        </p:txBody>
      </p:sp>
      <p:pic>
        <p:nvPicPr>
          <p:cNvPr id="67" name="Graphic 66" descr="Marketing outline">
            <a:extLst>
              <a:ext uri="{FF2B5EF4-FFF2-40B4-BE49-F238E27FC236}">
                <a16:creationId xmlns:a16="http://schemas.microsoft.com/office/drawing/2014/main" id="{A23A0234-B41F-694A-BDC7-3A38B2074BA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337373" y="5812406"/>
            <a:ext cx="280359" cy="280359"/>
          </a:xfrm>
          <a:prstGeom prst="rect">
            <a:avLst/>
          </a:prstGeom>
        </p:spPr>
      </p:pic>
      <p:grpSp>
        <p:nvGrpSpPr>
          <p:cNvPr id="79" name="Group 78">
            <a:extLst>
              <a:ext uri="{FF2B5EF4-FFF2-40B4-BE49-F238E27FC236}">
                <a16:creationId xmlns:a16="http://schemas.microsoft.com/office/drawing/2014/main" id="{1423B8F5-FB84-3F47-8459-0A73F5FC680C}"/>
              </a:ext>
            </a:extLst>
          </p:cNvPr>
          <p:cNvGrpSpPr/>
          <p:nvPr/>
        </p:nvGrpSpPr>
        <p:grpSpPr>
          <a:xfrm>
            <a:off x="79881" y="596326"/>
            <a:ext cx="1576198" cy="1468083"/>
            <a:chOff x="1345012" y="1353806"/>
            <a:chExt cx="2114590" cy="1969545"/>
          </a:xfrm>
        </p:grpSpPr>
        <p:pic>
          <p:nvPicPr>
            <p:cNvPr id="80" name="Picture 79">
              <a:extLst>
                <a:ext uri="{FF2B5EF4-FFF2-40B4-BE49-F238E27FC236}">
                  <a16:creationId xmlns:a16="http://schemas.microsoft.com/office/drawing/2014/main" id="{A8E6B0C7-B5C5-0647-9DD8-93DB2878611B}"/>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1345012" y="1353806"/>
              <a:ext cx="2114590" cy="1969545"/>
            </a:xfrm>
            <a:prstGeom prst="rect">
              <a:avLst/>
            </a:prstGeom>
          </p:spPr>
        </p:pic>
        <p:sp>
          <p:nvSpPr>
            <p:cNvPr id="81" name="Rectangle 80">
              <a:extLst>
                <a:ext uri="{FF2B5EF4-FFF2-40B4-BE49-F238E27FC236}">
                  <a16:creationId xmlns:a16="http://schemas.microsoft.com/office/drawing/2014/main" id="{64A412D8-C6B4-134F-9A5C-88C85444BE87}"/>
                </a:ext>
              </a:extLst>
            </p:cNvPr>
            <p:cNvSpPr/>
            <p:nvPr/>
          </p:nvSpPr>
          <p:spPr>
            <a:xfrm>
              <a:off x="1448313" y="2359865"/>
              <a:ext cx="1505458" cy="404648"/>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8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PROCUREMENT PLANNING</a:t>
              </a:r>
            </a:p>
          </p:txBody>
        </p:sp>
        <p:pic>
          <p:nvPicPr>
            <p:cNvPr id="82" name="Graphic 81">
              <a:extLst>
                <a:ext uri="{FF2B5EF4-FFF2-40B4-BE49-F238E27FC236}">
                  <a16:creationId xmlns:a16="http://schemas.microsoft.com/office/drawing/2014/main" id="{C8E8924C-667E-0F48-8F11-9283C3C6D934}"/>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000504" y="1823368"/>
              <a:ext cx="401075" cy="401075"/>
            </a:xfrm>
            <a:prstGeom prst="rect">
              <a:avLst/>
            </a:prstGeom>
          </p:spPr>
        </p:pic>
      </p:grpSp>
    </p:spTree>
    <p:extLst>
      <p:ext uri="{BB962C8B-B14F-4D97-AF65-F5344CB8AC3E}">
        <p14:creationId xmlns:p14="http://schemas.microsoft.com/office/powerpoint/2010/main" val="6603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60"/>
                                        </p:tgtEl>
                                        <p:attrNameLst>
                                          <p:attrName>style.visibility</p:attrName>
                                        </p:attrNameLst>
                                      </p:cBhvr>
                                      <p:to>
                                        <p:strVal val="visible"/>
                                      </p:to>
                                    </p:set>
                                    <p:animEffect transition="in" filter="wipe(left)">
                                      <p:cBhvr>
                                        <p:cTn id="10" dur="500"/>
                                        <p:tgtEl>
                                          <p:spTgt spid="60"/>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50"/>
                                        </p:tgtEl>
                                        <p:attrNameLst>
                                          <p:attrName>style.visibility</p:attrName>
                                        </p:attrNameLst>
                                      </p:cBhvr>
                                      <p:to>
                                        <p:strVal val="visible"/>
                                      </p:to>
                                    </p:set>
                                    <p:animEffect transition="in" filter="wipe(left)">
                                      <p:cBhvr>
                                        <p:cTn id="13" dur="500"/>
                                        <p:tgtEl>
                                          <p:spTgt spid="5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49"/>
                                        </p:tgtEl>
                                        <p:attrNameLst>
                                          <p:attrName>style.visibility</p:attrName>
                                        </p:attrNameLst>
                                      </p:cBhvr>
                                      <p:to>
                                        <p:strVal val="visible"/>
                                      </p:to>
                                    </p:set>
                                    <p:animEffect transition="in" filter="wipe(left)">
                                      <p:cBhvr>
                                        <p:cTn id="16"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6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430887"/>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Internal budget rules relates with procurement are being revised, following the improvements PP digital transformation. As an example, </a:t>
            </a:r>
            <a:r>
              <a:rPr lang="en-GB" sz="1100" b="1" i="1" dirty="0">
                <a:latin typeface="Arial" panose="020B0604020202020204" pitchFamily="34" charset="0"/>
                <a:cs typeface="Arial" panose="020B0604020202020204" pitchFamily="34" charset="0"/>
              </a:rPr>
              <a:t>we share the rules for 2022 Budget execution related with PP Planning.</a:t>
            </a:r>
          </a:p>
        </p:txBody>
      </p:sp>
      <p:grpSp>
        <p:nvGrpSpPr>
          <p:cNvPr id="6" name="Group 5">
            <a:extLst>
              <a:ext uri="{FF2B5EF4-FFF2-40B4-BE49-F238E27FC236}">
                <a16:creationId xmlns:a16="http://schemas.microsoft.com/office/drawing/2014/main" id="{75ECB092-E6E1-944A-808B-E7F3C242E73B}"/>
              </a:ext>
            </a:extLst>
          </p:cNvPr>
          <p:cNvGrpSpPr/>
          <p:nvPr/>
        </p:nvGrpSpPr>
        <p:grpSpPr>
          <a:xfrm>
            <a:off x="297953" y="742474"/>
            <a:ext cx="1576198" cy="1468083"/>
            <a:chOff x="1345012" y="1353806"/>
            <a:chExt cx="2114590" cy="1969545"/>
          </a:xfrm>
        </p:grpSpPr>
        <p:pic>
          <p:nvPicPr>
            <p:cNvPr id="68" name="Picture 67">
              <a:extLst>
                <a:ext uri="{FF2B5EF4-FFF2-40B4-BE49-F238E27FC236}">
                  <a16:creationId xmlns:a16="http://schemas.microsoft.com/office/drawing/2014/main" id="{C613C886-E373-164F-A00C-A5BBA21846D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345012" y="1353806"/>
              <a:ext cx="2114590" cy="1969545"/>
            </a:xfrm>
            <a:prstGeom prst="rect">
              <a:avLst/>
            </a:prstGeom>
          </p:spPr>
        </p:pic>
        <p:sp>
          <p:nvSpPr>
            <p:cNvPr id="69" name="Rectangle 68">
              <a:extLst>
                <a:ext uri="{FF2B5EF4-FFF2-40B4-BE49-F238E27FC236}">
                  <a16:creationId xmlns:a16="http://schemas.microsoft.com/office/drawing/2014/main" id="{9FBD9832-C73F-6349-A100-74E0D29C5456}"/>
                </a:ext>
              </a:extLst>
            </p:cNvPr>
            <p:cNvSpPr/>
            <p:nvPr/>
          </p:nvSpPr>
          <p:spPr>
            <a:xfrm>
              <a:off x="1448313" y="2359865"/>
              <a:ext cx="1505458" cy="404648"/>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8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PROCUREMENT PLANNING</a:t>
              </a:r>
            </a:p>
          </p:txBody>
        </p:sp>
        <p:pic>
          <p:nvPicPr>
            <p:cNvPr id="70" name="Graphic 69">
              <a:extLst>
                <a:ext uri="{FF2B5EF4-FFF2-40B4-BE49-F238E27FC236}">
                  <a16:creationId xmlns:a16="http://schemas.microsoft.com/office/drawing/2014/main" id="{F693610B-36D5-164C-ADEA-0E21900286FE}"/>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000504" y="1823368"/>
              <a:ext cx="401075" cy="401075"/>
            </a:xfrm>
            <a:prstGeom prst="rect">
              <a:avLst/>
            </a:prstGeom>
          </p:spPr>
        </p:pic>
      </p:grpSp>
      <p:sp>
        <p:nvSpPr>
          <p:cNvPr id="31" name="object 44">
            <a:extLst>
              <a:ext uri="{FF2B5EF4-FFF2-40B4-BE49-F238E27FC236}">
                <a16:creationId xmlns:a16="http://schemas.microsoft.com/office/drawing/2014/main" id="{EDD2B1AD-2122-5F4A-BBB4-4AE0E1E0C9E1}"/>
              </a:ext>
            </a:extLst>
          </p:cNvPr>
          <p:cNvSpPr txBox="1"/>
          <p:nvPr/>
        </p:nvSpPr>
        <p:spPr>
          <a:xfrm>
            <a:off x="817363" y="2415405"/>
            <a:ext cx="825492" cy="475770"/>
          </a:xfrm>
          <a:prstGeom prst="rect">
            <a:avLst/>
          </a:prstGeom>
        </p:spPr>
        <p:txBody>
          <a:bodyPr vert="horz" wrap="square" lIns="0" tIns="52069"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r>
              <a:rPr lang="en-GB" sz="1100" dirty="0"/>
              <a:t>Steps of Procurement Planning</a:t>
            </a:r>
          </a:p>
        </p:txBody>
      </p:sp>
      <p:grpSp>
        <p:nvGrpSpPr>
          <p:cNvPr id="32" name="Group 31">
            <a:extLst>
              <a:ext uri="{FF2B5EF4-FFF2-40B4-BE49-F238E27FC236}">
                <a16:creationId xmlns:a16="http://schemas.microsoft.com/office/drawing/2014/main" id="{564720D7-B8CA-1B4C-9026-BFBC4F0726BC}"/>
              </a:ext>
            </a:extLst>
          </p:cNvPr>
          <p:cNvGrpSpPr/>
          <p:nvPr/>
        </p:nvGrpSpPr>
        <p:grpSpPr>
          <a:xfrm>
            <a:off x="1445010" y="1468412"/>
            <a:ext cx="10488415" cy="3518226"/>
            <a:chOff x="-470144" y="2396825"/>
            <a:chExt cx="13884394" cy="4033178"/>
          </a:xfrm>
        </p:grpSpPr>
        <p:sp>
          <p:nvSpPr>
            <p:cNvPr id="33" name="Rectangle: Rounded Corners 98">
              <a:extLst>
                <a:ext uri="{FF2B5EF4-FFF2-40B4-BE49-F238E27FC236}">
                  <a16:creationId xmlns:a16="http://schemas.microsoft.com/office/drawing/2014/main" id="{40E89397-533B-CF42-8B73-2D86D2DCE0BF}"/>
                </a:ext>
              </a:extLst>
            </p:cNvPr>
            <p:cNvSpPr/>
            <p:nvPr/>
          </p:nvSpPr>
          <p:spPr>
            <a:xfrm>
              <a:off x="0" y="3986663"/>
              <a:ext cx="13414250" cy="742951"/>
            </a:xfrm>
            <a:prstGeom prst="roundRect">
              <a:avLst>
                <a:gd name="adj" fmla="val 50000"/>
              </a:avLst>
            </a:prstGeom>
            <a:solidFill>
              <a:srgbClr val="99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4" name="Group 33">
              <a:extLst>
                <a:ext uri="{FF2B5EF4-FFF2-40B4-BE49-F238E27FC236}">
                  <a16:creationId xmlns:a16="http://schemas.microsoft.com/office/drawing/2014/main" id="{895F8C13-8D58-F54A-AC2D-6AD6E92C8CA2}"/>
                </a:ext>
              </a:extLst>
            </p:cNvPr>
            <p:cNvGrpSpPr/>
            <p:nvPr/>
          </p:nvGrpSpPr>
          <p:grpSpPr>
            <a:xfrm>
              <a:off x="1076951" y="2396825"/>
              <a:ext cx="1695069" cy="1675430"/>
              <a:chOff x="981701" y="2396825"/>
              <a:chExt cx="1695069" cy="1675430"/>
            </a:xfrm>
          </p:grpSpPr>
          <p:grpSp>
            <p:nvGrpSpPr>
              <p:cNvPr id="125" name="Group 124">
                <a:extLst>
                  <a:ext uri="{FF2B5EF4-FFF2-40B4-BE49-F238E27FC236}">
                    <a16:creationId xmlns:a16="http://schemas.microsoft.com/office/drawing/2014/main" id="{6DFD6931-B137-C641-B93B-7E627A0EE445}"/>
                  </a:ext>
                </a:extLst>
              </p:cNvPr>
              <p:cNvGrpSpPr/>
              <p:nvPr/>
            </p:nvGrpSpPr>
            <p:grpSpPr>
              <a:xfrm rot="16200000" flipH="1">
                <a:off x="824968" y="3012145"/>
                <a:ext cx="1216843" cy="903377"/>
                <a:chOff x="5094664" y="933450"/>
                <a:chExt cx="2004634" cy="1351135"/>
              </a:xfrm>
            </p:grpSpPr>
            <p:sp>
              <p:nvSpPr>
                <p:cNvPr id="128" name="Freeform: Shape 68">
                  <a:extLst>
                    <a:ext uri="{FF2B5EF4-FFF2-40B4-BE49-F238E27FC236}">
                      <a16:creationId xmlns:a16="http://schemas.microsoft.com/office/drawing/2014/main" id="{B3AA3634-DDE4-2B4E-9481-3102720A3222}"/>
                    </a:ext>
                  </a:extLst>
                </p:cNvPr>
                <p:cNvSpPr/>
                <p:nvPr/>
              </p:nvSpPr>
              <p:spPr>
                <a:xfrm>
                  <a:off x="5123886" y="933450"/>
                  <a:ext cx="1975412" cy="520700"/>
                </a:xfrm>
                <a:custGeom>
                  <a:avLst/>
                  <a:gdLst>
                    <a:gd name="connsiteX0" fmla="*/ 6800850 w 6800850"/>
                    <a:gd name="connsiteY0" fmla="*/ 0 h 742950"/>
                    <a:gd name="connsiteX1" fmla="*/ 0 w 6800850"/>
                    <a:gd name="connsiteY1" fmla="*/ 0 h 742950"/>
                    <a:gd name="connsiteX2" fmla="*/ 0 w 6800850"/>
                    <a:gd name="connsiteY2" fmla="*/ 742950 h 742950"/>
                  </a:gdLst>
                  <a:ahLst/>
                  <a:cxnLst>
                    <a:cxn ang="0">
                      <a:pos x="connsiteX0" y="connsiteY0"/>
                    </a:cxn>
                    <a:cxn ang="0">
                      <a:pos x="connsiteX1" y="connsiteY1"/>
                    </a:cxn>
                    <a:cxn ang="0">
                      <a:pos x="connsiteX2" y="connsiteY2"/>
                    </a:cxn>
                  </a:cxnLst>
                  <a:rect l="l" t="t" r="r" b="b"/>
                  <a:pathLst>
                    <a:path w="6800850" h="742950">
                      <a:moveTo>
                        <a:pt x="6800850" y="0"/>
                      </a:moveTo>
                      <a:lnTo>
                        <a:pt x="0" y="0"/>
                      </a:lnTo>
                      <a:lnTo>
                        <a:pt x="0" y="74295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9" name="Rectangle 128">
                  <a:extLst>
                    <a:ext uri="{FF2B5EF4-FFF2-40B4-BE49-F238E27FC236}">
                      <a16:creationId xmlns:a16="http://schemas.microsoft.com/office/drawing/2014/main" id="{4454F6D8-8D02-9B4B-8225-58915F0E55BC}"/>
                    </a:ext>
                  </a:extLst>
                </p:cNvPr>
                <p:cNvSpPr/>
                <p:nvPr/>
              </p:nvSpPr>
              <p:spPr>
                <a:xfrm rot="16200000">
                  <a:off x="4618935" y="1683447"/>
                  <a:ext cx="1076867" cy="125410"/>
                </a:xfrm>
                <a:prstGeom prst="rect">
                  <a:avLst/>
                </a:prstGeom>
                <a:solidFill>
                  <a:srgbClr val="00B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6" name="TextBox 125">
                <a:extLst>
                  <a:ext uri="{FF2B5EF4-FFF2-40B4-BE49-F238E27FC236}">
                    <a16:creationId xmlns:a16="http://schemas.microsoft.com/office/drawing/2014/main" id="{FA359344-D7A6-E64E-A631-81A3C7517018}"/>
                  </a:ext>
                </a:extLst>
              </p:cNvPr>
              <p:cNvSpPr txBox="1"/>
              <p:nvPr/>
            </p:nvSpPr>
            <p:spPr>
              <a:xfrm>
                <a:off x="1104663" y="2939745"/>
                <a:ext cx="1572107" cy="645669"/>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lang="en-GB" sz="1200" dirty="0">
                    <a:solidFill>
                      <a:prstClr val="black"/>
                    </a:solidFill>
                    <a:latin typeface="Arial" panose="020B0604020202020204" pitchFamily="34" charset="0"/>
                    <a:cs typeface="Arial" panose="020B0604020202020204" pitchFamily="34" charset="0"/>
                  </a:rPr>
                  <a:t>2023 PP Platform Improvements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7" name="TextBox 126">
                <a:extLst>
                  <a:ext uri="{FF2B5EF4-FFF2-40B4-BE49-F238E27FC236}">
                    <a16:creationId xmlns:a16="http://schemas.microsoft.com/office/drawing/2014/main" id="{1D4E2E50-C9E3-504F-9382-9F9B31AD7CB5}"/>
                  </a:ext>
                </a:extLst>
              </p:cNvPr>
              <p:cNvSpPr txBox="1"/>
              <p:nvPr/>
            </p:nvSpPr>
            <p:spPr>
              <a:xfrm>
                <a:off x="1104665" y="2396825"/>
                <a:ext cx="1223416" cy="285788"/>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lang="en-GB" sz="1200" b="1">
                    <a:solidFill>
                      <a:srgbClr val="1DB2B6"/>
                    </a:solidFill>
                    <a:latin typeface="Arial" panose="020B0604020202020204" pitchFamily="34" charset="0"/>
                    <a:cs typeface="Arial" panose="020B0604020202020204" pitchFamily="34" charset="0"/>
                  </a:rPr>
                  <a:t>1Q 22</a:t>
                </a:r>
                <a:endPar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endParaRPr>
              </a:p>
            </p:txBody>
          </p:sp>
        </p:grpSp>
        <p:grpSp>
          <p:nvGrpSpPr>
            <p:cNvPr id="35" name="Group 34">
              <a:extLst>
                <a:ext uri="{FF2B5EF4-FFF2-40B4-BE49-F238E27FC236}">
                  <a16:creationId xmlns:a16="http://schemas.microsoft.com/office/drawing/2014/main" id="{6B719E03-7C0C-0A4B-8511-7664EF48CCEF}"/>
                </a:ext>
              </a:extLst>
            </p:cNvPr>
            <p:cNvGrpSpPr/>
            <p:nvPr/>
          </p:nvGrpSpPr>
          <p:grpSpPr>
            <a:xfrm>
              <a:off x="3937958" y="2396825"/>
              <a:ext cx="1470392" cy="1675429"/>
              <a:chOff x="3836358" y="2396825"/>
              <a:chExt cx="1470392" cy="1675429"/>
            </a:xfrm>
          </p:grpSpPr>
          <p:grpSp>
            <p:nvGrpSpPr>
              <p:cNvPr id="120" name="Group 119">
                <a:extLst>
                  <a:ext uri="{FF2B5EF4-FFF2-40B4-BE49-F238E27FC236}">
                    <a16:creationId xmlns:a16="http://schemas.microsoft.com/office/drawing/2014/main" id="{13111B6E-C39D-AF4B-885A-E5A8D048EEBD}"/>
                  </a:ext>
                </a:extLst>
              </p:cNvPr>
              <p:cNvGrpSpPr/>
              <p:nvPr/>
            </p:nvGrpSpPr>
            <p:grpSpPr>
              <a:xfrm rot="16200000" flipH="1">
                <a:off x="3679625" y="3012144"/>
                <a:ext cx="1216843" cy="903377"/>
                <a:chOff x="5094664" y="933450"/>
                <a:chExt cx="2004634" cy="1351135"/>
              </a:xfrm>
            </p:grpSpPr>
            <p:sp>
              <p:nvSpPr>
                <p:cNvPr id="123" name="Freeform: Shape 71">
                  <a:extLst>
                    <a:ext uri="{FF2B5EF4-FFF2-40B4-BE49-F238E27FC236}">
                      <a16:creationId xmlns:a16="http://schemas.microsoft.com/office/drawing/2014/main" id="{9AA5A020-AA3B-EE47-9936-ECD570F1BD78}"/>
                    </a:ext>
                  </a:extLst>
                </p:cNvPr>
                <p:cNvSpPr/>
                <p:nvPr/>
              </p:nvSpPr>
              <p:spPr>
                <a:xfrm>
                  <a:off x="5123886" y="933450"/>
                  <a:ext cx="1975412" cy="520700"/>
                </a:xfrm>
                <a:custGeom>
                  <a:avLst/>
                  <a:gdLst>
                    <a:gd name="connsiteX0" fmla="*/ 6800850 w 6800850"/>
                    <a:gd name="connsiteY0" fmla="*/ 0 h 742950"/>
                    <a:gd name="connsiteX1" fmla="*/ 0 w 6800850"/>
                    <a:gd name="connsiteY1" fmla="*/ 0 h 742950"/>
                    <a:gd name="connsiteX2" fmla="*/ 0 w 6800850"/>
                    <a:gd name="connsiteY2" fmla="*/ 742950 h 742950"/>
                  </a:gdLst>
                  <a:ahLst/>
                  <a:cxnLst>
                    <a:cxn ang="0">
                      <a:pos x="connsiteX0" y="connsiteY0"/>
                    </a:cxn>
                    <a:cxn ang="0">
                      <a:pos x="connsiteX1" y="connsiteY1"/>
                    </a:cxn>
                    <a:cxn ang="0">
                      <a:pos x="connsiteX2" y="connsiteY2"/>
                    </a:cxn>
                  </a:cxnLst>
                  <a:rect l="l" t="t" r="r" b="b"/>
                  <a:pathLst>
                    <a:path w="6800850" h="742950">
                      <a:moveTo>
                        <a:pt x="6800850" y="0"/>
                      </a:moveTo>
                      <a:lnTo>
                        <a:pt x="0" y="0"/>
                      </a:lnTo>
                      <a:lnTo>
                        <a:pt x="0" y="74295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4" name="Rectangle 123">
                  <a:extLst>
                    <a:ext uri="{FF2B5EF4-FFF2-40B4-BE49-F238E27FC236}">
                      <a16:creationId xmlns:a16="http://schemas.microsoft.com/office/drawing/2014/main" id="{1B25AE08-C52F-6F4A-9DD5-DA03C45803D4}"/>
                    </a:ext>
                  </a:extLst>
                </p:cNvPr>
                <p:cNvSpPr/>
                <p:nvPr/>
              </p:nvSpPr>
              <p:spPr>
                <a:xfrm rot="16200000">
                  <a:off x="4618935" y="1683447"/>
                  <a:ext cx="1076867" cy="125410"/>
                </a:xfrm>
                <a:prstGeom prst="rect">
                  <a:avLst/>
                </a:prstGeom>
                <a:solidFill>
                  <a:srgbClr val="00B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21" name="TextBox 120">
                <a:extLst>
                  <a:ext uri="{FF2B5EF4-FFF2-40B4-BE49-F238E27FC236}">
                    <a16:creationId xmlns:a16="http://schemas.microsoft.com/office/drawing/2014/main" id="{828D54F3-A5D9-E844-A7BF-C3AFB1DA17DF}"/>
                  </a:ext>
                </a:extLst>
              </p:cNvPr>
              <p:cNvSpPr txBox="1"/>
              <p:nvPr/>
            </p:nvSpPr>
            <p:spPr>
              <a:xfrm>
                <a:off x="3967170" y="2939746"/>
                <a:ext cx="1339580" cy="465729"/>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Needs Assessment</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2" name="TextBox 121">
                <a:extLst>
                  <a:ext uri="{FF2B5EF4-FFF2-40B4-BE49-F238E27FC236}">
                    <a16:creationId xmlns:a16="http://schemas.microsoft.com/office/drawing/2014/main" id="{16A3D87F-402E-FE46-A95A-BAD2A196507A}"/>
                  </a:ext>
                </a:extLst>
              </p:cNvPr>
              <p:cNvSpPr txBox="1"/>
              <p:nvPr/>
            </p:nvSpPr>
            <p:spPr>
              <a:xfrm>
                <a:off x="3967170" y="2396825"/>
                <a:ext cx="1223416" cy="285788"/>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lang="en-GB" sz="1200" b="1">
                    <a:solidFill>
                      <a:srgbClr val="1DB2B6"/>
                    </a:solidFill>
                    <a:latin typeface="Arial" panose="020B0604020202020204" pitchFamily="34" charset="0"/>
                    <a:cs typeface="Arial" panose="020B0604020202020204" pitchFamily="34" charset="0"/>
                  </a:rPr>
                  <a:t>2</a:t>
                </a:r>
                <a:r>
                  <a:rPr kumimoji="0" lang="en-GB" sz="1200" b="1" i="0" u="none" strike="noStrike" kern="1200" cap="none" spc="0" normalizeH="0" baseline="0" noProof="0">
                    <a:ln>
                      <a:noFill/>
                    </a:ln>
                    <a:solidFill>
                      <a:srgbClr val="1DB2B6"/>
                    </a:solidFill>
                    <a:effectLst/>
                    <a:uLnTx/>
                    <a:uFillTx/>
                    <a:latin typeface="Arial" panose="020B0604020202020204" pitchFamily="34" charset="0"/>
                    <a:ea typeface="+mn-ea"/>
                    <a:cs typeface="Arial" panose="020B0604020202020204" pitchFamily="34" charset="0"/>
                  </a:rPr>
                  <a:t>Q 22</a:t>
                </a:r>
                <a:endPar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endParaRPr>
              </a:p>
            </p:txBody>
          </p:sp>
        </p:grpSp>
        <p:grpSp>
          <p:nvGrpSpPr>
            <p:cNvPr id="36" name="Group 35">
              <a:extLst>
                <a:ext uri="{FF2B5EF4-FFF2-40B4-BE49-F238E27FC236}">
                  <a16:creationId xmlns:a16="http://schemas.microsoft.com/office/drawing/2014/main" id="{E1844417-F502-0C45-9456-3AE220E89113}"/>
                </a:ext>
              </a:extLst>
            </p:cNvPr>
            <p:cNvGrpSpPr/>
            <p:nvPr/>
          </p:nvGrpSpPr>
          <p:grpSpPr>
            <a:xfrm>
              <a:off x="6791667" y="2396825"/>
              <a:ext cx="1695356" cy="1675430"/>
              <a:chOff x="6677367" y="2396825"/>
              <a:chExt cx="1695356" cy="1675430"/>
            </a:xfrm>
          </p:grpSpPr>
          <p:grpSp>
            <p:nvGrpSpPr>
              <p:cNvPr id="115" name="Group 114">
                <a:extLst>
                  <a:ext uri="{FF2B5EF4-FFF2-40B4-BE49-F238E27FC236}">
                    <a16:creationId xmlns:a16="http://schemas.microsoft.com/office/drawing/2014/main" id="{03197111-E6EA-8E49-9DED-A10DE900AFFC}"/>
                  </a:ext>
                </a:extLst>
              </p:cNvPr>
              <p:cNvGrpSpPr/>
              <p:nvPr/>
            </p:nvGrpSpPr>
            <p:grpSpPr>
              <a:xfrm rot="16200000" flipH="1">
                <a:off x="6520634" y="3012145"/>
                <a:ext cx="1216843" cy="903377"/>
                <a:chOff x="5094664" y="933450"/>
                <a:chExt cx="2004634" cy="1351135"/>
              </a:xfrm>
            </p:grpSpPr>
            <p:sp>
              <p:nvSpPr>
                <p:cNvPr id="118" name="Freeform: Shape 74">
                  <a:extLst>
                    <a:ext uri="{FF2B5EF4-FFF2-40B4-BE49-F238E27FC236}">
                      <a16:creationId xmlns:a16="http://schemas.microsoft.com/office/drawing/2014/main" id="{905D479E-2865-0F42-A147-F01B153BE1B7}"/>
                    </a:ext>
                  </a:extLst>
                </p:cNvPr>
                <p:cNvSpPr/>
                <p:nvPr/>
              </p:nvSpPr>
              <p:spPr>
                <a:xfrm>
                  <a:off x="5123886" y="933450"/>
                  <a:ext cx="1975412" cy="520700"/>
                </a:xfrm>
                <a:custGeom>
                  <a:avLst/>
                  <a:gdLst>
                    <a:gd name="connsiteX0" fmla="*/ 6800850 w 6800850"/>
                    <a:gd name="connsiteY0" fmla="*/ 0 h 742950"/>
                    <a:gd name="connsiteX1" fmla="*/ 0 w 6800850"/>
                    <a:gd name="connsiteY1" fmla="*/ 0 h 742950"/>
                    <a:gd name="connsiteX2" fmla="*/ 0 w 6800850"/>
                    <a:gd name="connsiteY2" fmla="*/ 742950 h 742950"/>
                  </a:gdLst>
                  <a:ahLst/>
                  <a:cxnLst>
                    <a:cxn ang="0">
                      <a:pos x="connsiteX0" y="connsiteY0"/>
                    </a:cxn>
                    <a:cxn ang="0">
                      <a:pos x="connsiteX1" y="connsiteY1"/>
                    </a:cxn>
                    <a:cxn ang="0">
                      <a:pos x="connsiteX2" y="connsiteY2"/>
                    </a:cxn>
                  </a:cxnLst>
                  <a:rect l="l" t="t" r="r" b="b"/>
                  <a:pathLst>
                    <a:path w="6800850" h="742950">
                      <a:moveTo>
                        <a:pt x="6800850" y="0"/>
                      </a:moveTo>
                      <a:lnTo>
                        <a:pt x="0" y="0"/>
                      </a:lnTo>
                      <a:lnTo>
                        <a:pt x="0" y="74295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9" name="Rectangle 118">
                  <a:extLst>
                    <a:ext uri="{FF2B5EF4-FFF2-40B4-BE49-F238E27FC236}">
                      <a16:creationId xmlns:a16="http://schemas.microsoft.com/office/drawing/2014/main" id="{75087FD5-F99E-7C4B-9281-11DBB1522515}"/>
                    </a:ext>
                  </a:extLst>
                </p:cNvPr>
                <p:cNvSpPr/>
                <p:nvPr/>
              </p:nvSpPr>
              <p:spPr>
                <a:xfrm rot="16200000">
                  <a:off x="4618935" y="1683447"/>
                  <a:ext cx="1076867" cy="125410"/>
                </a:xfrm>
                <a:prstGeom prst="rect">
                  <a:avLst/>
                </a:prstGeom>
                <a:solidFill>
                  <a:srgbClr val="00B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16" name="TextBox 115">
                <a:extLst>
                  <a:ext uri="{FF2B5EF4-FFF2-40B4-BE49-F238E27FC236}">
                    <a16:creationId xmlns:a16="http://schemas.microsoft.com/office/drawing/2014/main" id="{968D9440-64A0-9F4D-AC61-648A3643B0E8}"/>
                  </a:ext>
                </a:extLst>
              </p:cNvPr>
              <p:cNvSpPr txBox="1"/>
              <p:nvPr/>
            </p:nvSpPr>
            <p:spPr>
              <a:xfrm>
                <a:off x="6792369" y="2939745"/>
                <a:ext cx="1580354" cy="465729"/>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Internal Discussions</a:t>
                </a:r>
              </a:p>
            </p:txBody>
          </p:sp>
          <p:sp>
            <p:nvSpPr>
              <p:cNvPr id="117" name="TextBox 116">
                <a:extLst>
                  <a:ext uri="{FF2B5EF4-FFF2-40B4-BE49-F238E27FC236}">
                    <a16:creationId xmlns:a16="http://schemas.microsoft.com/office/drawing/2014/main" id="{9985FDDF-E42E-1F4C-B218-8885D3E04BB4}"/>
                  </a:ext>
                </a:extLst>
              </p:cNvPr>
              <p:cNvSpPr txBox="1"/>
              <p:nvPr/>
            </p:nvSpPr>
            <p:spPr>
              <a:xfrm>
                <a:off x="6792369" y="2396825"/>
                <a:ext cx="1223416" cy="285788"/>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lang="en-GB" sz="1200" b="1" dirty="0">
                    <a:solidFill>
                      <a:srgbClr val="1DB2B6"/>
                    </a:solidFill>
                    <a:latin typeface="Arial" panose="020B0604020202020204" pitchFamily="34" charset="0"/>
                    <a:cs typeface="Arial" panose="020B0604020202020204" pitchFamily="34" charset="0"/>
                  </a:rPr>
                  <a:t>4</a:t>
                </a: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Q 22</a:t>
                </a:r>
              </a:p>
            </p:txBody>
          </p:sp>
        </p:grpSp>
        <p:grpSp>
          <p:nvGrpSpPr>
            <p:cNvPr id="37" name="Group 36">
              <a:extLst>
                <a:ext uri="{FF2B5EF4-FFF2-40B4-BE49-F238E27FC236}">
                  <a16:creationId xmlns:a16="http://schemas.microsoft.com/office/drawing/2014/main" id="{74556A38-A172-A044-9D23-02DAD535B7FA}"/>
                </a:ext>
              </a:extLst>
            </p:cNvPr>
            <p:cNvGrpSpPr/>
            <p:nvPr/>
          </p:nvGrpSpPr>
          <p:grpSpPr>
            <a:xfrm>
              <a:off x="6311613" y="2396825"/>
              <a:ext cx="4692131" cy="3217689"/>
              <a:chOff x="6286213" y="2396825"/>
              <a:chExt cx="4692131" cy="3217689"/>
            </a:xfrm>
          </p:grpSpPr>
          <p:grpSp>
            <p:nvGrpSpPr>
              <p:cNvPr id="110" name="Group 109">
                <a:extLst>
                  <a:ext uri="{FF2B5EF4-FFF2-40B4-BE49-F238E27FC236}">
                    <a16:creationId xmlns:a16="http://schemas.microsoft.com/office/drawing/2014/main" id="{8E0E7F06-78DF-9E4B-8D40-8DC148C78249}"/>
                  </a:ext>
                </a:extLst>
              </p:cNvPr>
              <p:cNvGrpSpPr/>
              <p:nvPr/>
            </p:nvGrpSpPr>
            <p:grpSpPr>
              <a:xfrm rot="16200000" flipH="1">
                <a:off x="9470825" y="3012145"/>
                <a:ext cx="1216843" cy="903377"/>
                <a:chOff x="5094664" y="933450"/>
                <a:chExt cx="2004634" cy="1351135"/>
              </a:xfrm>
            </p:grpSpPr>
            <p:sp>
              <p:nvSpPr>
                <p:cNvPr id="113" name="Freeform: Shape 77">
                  <a:extLst>
                    <a:ext uri="{FF2B5EF4-FFF2-40B4-BE49-F238E27FC236}">
                      <a16:creationId xmlns:a16="http://schemas.microsoft.com/office/drawing/2014/main" id="{0323823E-9DF4-1547-9C56-432C54C7E71D}"/>
                    </a:ext>
                  </a:extLst>
                </p:cNvPr>
                <p:cNvSpPr/>
                <p:nvPr/>
              </p:nvSpPr>
              <p:spPr>
                <a:xfrm>
                  <a:off x="5123886" y="933450"/>
                  <a:ext cx="1975412" cy="520700"/>
                </a:xfrm>
                <a:custGeom>
                  <a:avLst/>
                  <a:gdLst>
                    <a:gd name="connsiteX0" fmla="*/ 6800850 w 6800850"/>
                    <a:gd name="connsiteY0" fmla="*/ 0 h 742950"/>
                    <a:gd name="connsiteX1" fmla="*/ 0 w 6800850"/>
                    <a:gd name="connsiteY1" fmla="*/ 0 h 742950"/>
                    <a:gd name="connsiteX2" fmla="*/ 0 w 6800850"/>
                    <a:gd name="connsiteY2" fmla="*/ 742950 h 742950"/>
                  </a:gdLst>
                  <a:ahLst/>
                  <a:cxnLst>
                    <a:cxn ang="0">
                      <a:pos x="connsiteX0" y="connsiteY0"/>
                    </a:cxn>
                    <a:cxn ang="0">
                      <a:pos x="connsiteX1" y="connsiteY1"/>
                    </a:cxn>
                    <a:cxn ang="0">
                      <a:pos x="connsiteX2" y="connsiteY2"/>
                    </a:cxn>
                  </a:cxnLst>
                  <a:rect l="l" t="t" r="r" b="b"/>
                  <a:pathLst>
                    <a:path w="6800850" h="742950">
                      <a:moveTo>
                        <a:pt x="6800850" y="0"/>
                      </a:moveTo>
                      <a:lnTo>
                        <a:pt x="0" y="0"/>
                      </a:lnTo>
                      <a:lnTo>
                        <a:pt x="0" y="74295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4" name="Rectangle 113">
                  <a:extLst>
                    <a:ext uri="{FF2B5EF4-FFF2-40B4-BE49-F238E27FC236}">
                      <a16:creationId xmlns:a16="http://schemas.microsoft.com/office/drawing/2014/main" id="{F1DF7747-18A1-1C4F-B7E5-E2AC0B9B5CD1}"/>
                    </a:ext>
                  </a:extLst>
                </p:cNvPr>
                <p:cNvSpPr/>
                <p:nvPr/>
              </p:nvSpPr>
              <p:spPr>
                <a:xfrm rot="16200000">
                  <a:off x="4618935" y="1683447"/>
                  <a:ext cx="1076867" cy="125410"/>
                </a:xfrm>
                <a:prstGeom prst="rect">
                  <a:avLst/>
                </a:prstGeom>
                <a:solidFill>
                  <a:srgbClr val="00B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11" name="TextBox 110">
                <a:extLst>
                  <a:ext uri="{FF2B5EF4-FFF2-40B4-BE49-F238E27FC236}">
                    <a16:creationId xmlns:a16="http://schemas.microsoft.com/office/drawing/2014/main" id="{686BF243-1D91-6448-87EC-1139EC00E27E}"/>
                  </a:ext>
                </a:extLst>
              </p:cNvPr>
              <p:cNvSpPr txBox="1"/>
              <p:nvPr/>
            </p:nvSpPr>
            <p:spPr>
              <a:xfrm>
                <a:off x="6286213" y="5148785"/>
                <a:ext cx="1889078" cy="465729"/>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Market targeted Discussions</a:t>
                </a:r>
                <a:endParaRPr lang="en-GB" sz="1200" b="1" dirty="0">
                  <a:solidFill>
                    <a:prstClr val="black"/>
                  </a:solidFill>
                  <a:latin typeface="Arial" panose="020B0604020202020204" pitchFamily="34" charset="0"/>
                  <a:cs typeface="Arial" panose="020B0604020202020204" pitchFamily="34" charset="0"/>
                </a:endParaRPr>
              </a:p>
            </p:txBody>
          </p:sp>
          <p:sp>
            <p:nvSpPr>
              <p:cNvPr id="112" name="TextBox 111">
                <a:extLst>
                  <a:ext uri="{FF2B5EF4-FFF2-40B4-BE49-F238E27FC236}">
                    <a16:creationId xmlns:a16="http://schemas.microsoft.com/office/drawing/2014/main" id="{A961717E-A698-B94F-BD6B-47BC01E168CD}"/>
                  </a:ext>
                </a:extLst>
              </p:cNvPr>
              <p:cNvSpPr txBox="1"/>
              <p:nvPr/>
            </p:nvSpPr>
            <p:spPr>
              <a:xfrm>
                <a:off x="9754928" y="2396825"/>
                <a:ext cx="1223416" cy="285788"/>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GB" sz="1200" b="1" i="0" u="none" strike="noStrike" kern="1200" cap="none" spc="0" normalizeH="0" baseline="0" noProof="0">
                    <a:ln>
                      <a:noFill/>
                    </a:ln>
                    <a:solidFill>
                      <a:srgbClr val="1DB2B6"/>
                    </a:solidFill>
                    <a:effectLst/>
                    <a:uLnTx/>
                    <a:uFillTx/>
                    <a:latin typeface="Arial" panose="020B0604020202020204" pitchFamily="34" charset="0"/>
                    <a:ea typeface="+mn-ea"/>
                    <a:cs typeface="Arial" panose="020B0604020202020204" pitchFamily="34" charset="0"/>
                  </a:rPr>
                  <a:t>4Q 22</a:t>
                </a:r>
                <a:endPar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endParaRPr>
              </a:p>
            </p:txBody>
          </p:sp>
        </p:grpSp>
        <p:grpSp>
          <p:nvGrpSpPr>
            <p:cNvPr id="38" name="Group 37">
              <a:extLst>
                <a:ext uri="{FF2B5EF4-FFF2-40B4-BE49-F238E27FC236}">
                  <a16:creationId xmlns:a16="http://schemas.microsoft.com/office/drawing/2014/main" id="{277B613F-31EA-4547-9064-9623D381298C}"/>
                </a:ext>
              </a:extLst>
            </p:cNvPr>
            <p:cNvGrpSpPr/>
            <p:nvPr/>
          </p:nvGrpSpPr>
          <p:grpSpPr>
            <a:xfrm>
              <a:off x="-470144" y="4636445"/>
              <a:ext cx="2967192" cy="1613617"/>
              <a:chOff x="-438394" y="4636445"/>
              <a:chExt cx="2967192" cy="1613617"/>
            </a:xfrm>
          </p:grpSpPr>
          <p:grpSp>
            <p:nvGrpSpPr>
              <p:cNvPr id="105" name="Group 104">
                <a:extLst>
                  <a:ext uri="{FF2B5EF4-FFF2-40B4-BE49-F238E27FC236}">
                    <a16:creationId xmlns:a16="http://schemas.microsoft.com/office/drawing/2014/main" id="{F9A32544-32B4-C346-BE51-9C9B53466D2E}"/>
                  </a:ext>
                </a:extLst>
              </p:cNvPr>
              <p:cNvGrpSpPr/>
              <p:nvPr/>
            </p:nvGrpSpPr>
            <p:grpSpPr>
              <a:xfrm rot="5400000" flipH="1">
                <a:off x="1468688" y="4793178"/>
                <a:ext cx="1216843" cy="903377"/>
                <a:chOff x="5094664" y="933450"/>
                <a:chExt cx="2004634" cy="1351135"/>
              </a:xfrm>
            </p:grpSpPr>
            <p:sp>
              <p:nvSpPr>
                <p:cNvPr id="108" name="Freeform: Shape 89">
                  <a:extLst>
                    <a:ext uri="{FF2B5EF4-FFF2-40B4-BE49-F238E27FC236}">
                      <a16:creationId xmlns:a16="http://schemas.microsoft.com/office/drawing/2014/main" id="{25A6D486-0D2F-D04E-8810-A5BB73456306}"/>
                    </a:ext>
                  </a:extLst>
                </p:cNvPr>
                <p:cNvSpPr/>
                <p:nvPr/>
              </p:nvSpPr>
              <p:spPr>
                <a:xfrm>
                  <a:off x="5123886" y="933450"/>
                  <a:ext cx="1975412" cy="520700"/>
                </a:xfrm>
                <a:custGeom>
                  <a:avLst/>
                  <a:gdLst>
                    <a:gd name="connsiteX0" fmla="*/ 6800850 w 6800850"/>
                    <a:gd name="connsiteY0" fmla="*/ 0 h 742950"/>
                    <a:gd name="connsiteX1" fmla="*/ 0 w 6800850"/>
                    <a:gd name="connsiteY1" fmla="*/ 0 h 742950"/>
                    <a:gd name="connsiteX2" fmla="*/ 0 w 6800850"/>
                    <a:gd name="connsiteY2" fmla="*/ 742950 h 742950"/>
                  </a:gdLst>
                  <a:ahLst/>
                  <a:cxnLst>
                    <a:cxn ang="0">
                      <a:pos x="connsiteX0" y="connsiteY0"/>
                    </a:cxn>
                    <a:cxn ang="0">
                      <a:pos x="connsiteX1" y="connsiteY1"/>
                    </a:cxn>
                    <a:cxn ang="0">
                      <a:pos x="connsiteX2" y="connsiteY2"/>
                    </a:cxn>
                  </a:cxnLst>
                  <a:rect l="l" t="t" r="r" b="b"/>
                  <a:pathLst>
                    <a:path w="6800850" h="742950">
                      <a:moveTo>
                        <a:pt x="6800850" y="0"/>
                      </a:moveTo>
                      <a:lnTo>
                        <a:pt x="0" y="0"/>
                      </a:lnTo>
                      <a:lnTo>
                        <a:pt x="0" y="74295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9" name="Rectangle 108">
                  <a:extLst>
                    <a:ext uri="{FF2B5EF4-FFF2-40B4-BE49-F238E27FC236}">
                      <a16:creationId xmlns:a16="http://schemas.microsoft.com/office/drawing/2014/main" id="{B8AE3AC2-277B-E140-9D0C-18F1A73FCE75}"/>
                    </a:ext>
                  </a:extLst>
                </p:cNvPr>
                <p:cNvSpPr/>
                <p:nvPr/>
              </p:nvSpPr>
              <p:spPr>
                <a:xfrm rot="16200000">
                  <a:off x="4618935" y="1683447"/>
                  <a:ext cx="1076867" cy="125410"/>
                </a:xfrm>
                <a:prstGeom prst="rect">
                  <a:avLst/>
                </a:prstGeom>
                <a:solidFill>
                  <a:srgbClr val="00B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06" name="TextBox 105">
                <a:extLst>
                  <a:ext uri="{FF2B5EF4-FFF2-40B4-BE49-F238E27FC236}">
                    <a16:creationId xmlns:a16="http://schemas.microsoft.com/office/drawing/2014/main" id="{260C3076-60C2-754D-9A54-0D1BD17BDF4B}"/>
                  </a:ext>
                </a:extLst>
              </p:cNvPr>
              <p:cNvSpPr txBox="1"/>
              <p:nvPr/>
            </p:nvSpPr>
            <p:spPr>
              <a:xfrm>
                <a:off x="1212007" y="5964274"/>
                <a:ext cx="1223416" cy="285788"/>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lang="en-GB" sz="1200" b="1">
                    <a:solidFill>
                      <a:srgbClr val="1DB2B6"/>
                    </a:solidFill>
                    <a:latin typeface="Arial" panose="020B0604020202020204" pitchFamily="34" charset="0"/>
                    <a:cs typeface="Arial" panose="020B0604020202020204" pitchFamily="34" charset="0"/>
                  </a:rPr>
                  <a:t>2</a:t>
                </a:r>
                <a:r>
                  <a:rPr kumimoji="0" lang="en-GB" sz="1200" b="1" i="0" u="none" strike="noStrike" kern="1200" cap="none" spc="0" normalizeH="0" baseline="0" noProof="0">
                    <a:ln>
                      <a:noFill/>
                    </a:ln>
                    <a:solidFill>
                      <a:srgbClr val="1DB2B6"/>
                    </a:solidFill>
                    <a:effectLst/>
                    <a:uLnTx/>
                    <a:uFillTx/>
                    <a:latin typeface="Arial" panose="020B0604020202020204" pitchFamily="34" charset="0"/>
                    <a:ea typeface="+mn-ea"/>
                    <a:cs typeface="Arial" panose="020B0604020202020204" pitchFamily="34" charset="0"/>
                  </a:rPr>
                  <a:t>Q 22</a:t>
                </a:r>
                <a:endPar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endParaRPr>
              </a:p>
            </p:txBody>
          </p:sp>
          <p:sp>
            <p:nvSpPr>
              <p:cNvPr id="107" name="TextBox 106">
                <a:extLst>
                  <a:ext uri="{FF2B5EF4-FFF2-40B4-BE49-F238E27FC236}">
                    <a16:creationId xmlns:a16="http://schemas.microsoft.com/office/drawing/2014/main" id="{43654E52-DBF1-D84D-8D98-04B90F86E0C4}"/>
                  </a:ext>
                </a:extLst>
              </p:cNvPr>
              <p:cNvSpPr txBox="1"/>
              <p:nvPr/>
            </p:nvSpPr>
            <p:spPr>
              <a:xfrm>
                <a:off x="-438394" y="5057501"/>
                <a:ext cx="2873816" cy="645669"/>
              </a:xfrm>
              <a:prstGeom prst="rect">
                <a:avLst/>
              </a:prstGeom>
              <a:noFill/>
            </p:spPr>
            <p:txBody>
              <a:bodyPr wrap="square" rtlCol="0">
                <a:spAutoFit/>
              </a:bodyPr>
              <a:lstStyle/>
              <a:p>
                <a:pPr lvl="0" algn="r">
                  <a:lnSpc>
                    <a:spcPct val="85000"/>
                  </a:lnSpc>
                  <a:defRPr/>
                </a:pPr>
                <a:r>
                  <a:rPr lang="en-GB" sz="1200" dirty="0">
                    <a:solidFill>
                      <a:prstClr val="black"/>
                    </a:solidFill>
                    <a:latin typeface="Arial" panose="020B0604020202020204" pitchFamily="34" charset="0"/>
                    <a:cs typeface="Arial" panose="020B0604020202020204" pitchFamily="34" charset="0"/>
                  </a:rPr>
                  <a:t>2023 PP setup</a:t>
                </a:r>
              </a:p>
              <a:p>
                <a:pPr lvl="0" algn="r">
                  <a:lnSpc>
                    <a:spcPct val="85000"/>
                  </a:lnSpc>
                  <a:defRPr/>
                </a:pPr>
                <a:r>
                  <a:rPr lang="en-GB" sz="1200" dirty="0">
                    <a:solidFill>
                      <a:prstClr val="black"/>
                    </a:solidFill>
                    <a:latin typeface="Arial" panose="020B0604020202020204" pitchFamily="34" charset="0"/>
                    <a:cs typeface="Arial" panose="020B0604020202020204" pitchFamily="34" charset="0"/>
                  </a:rPr>
                  <a:t>Work Sessions on Categories </a:t>
                </a:r>
              </a:p>
            </p:txBody>
          </p:sp>
        </p:grpSp>
        <p:grpSp>
          <p:nvGrpSpPr>
            <p:cNvPr id="39" name="Group 38">
              <a:extLst>
                <a:ext uri="{FF2B5EF4-FFF2-40B4-BE49-F238E27FC236}">
                  <a16:creationId xmlns:a16="http://schemas.microsoft.com/office/drawing/2014/main" id="{B9FCDB68-DA96-EC44-A744-7D7506460D4B}"/>
                </a:ext>
              </a:extLst>
            </p:cNvPr>
            <p:cNvGrpSpPr/>
            <p:nvPr/>
          </p:nvGrpSpPr>
          <p:grpSpPr>
            <a:xfrm>
              <a:off x="3547414" y="4636445"/>
              <a:ext cx="1832440" cy="1613617"/>
              <a:chOff x="3560114" y="4636445"/>
              <a:chExt cx="1832440" cy="1613617"/>
            </a:xfrm>
          </p:grpSpPr>
          <p:grpSp>
            <p:nvGrpSpPr>
              <p:cNvPr id="100" name="Group 99">
                <a:extLst>
                  <a:ext uri="{FF2B5EF4-FFF2-40B4-BE49-F238E27FC236}">
                    <a16:creationId xmlns:a16="http://schemas.microsoft.com/office/drawing/2014/main" id="{1B2D7285-8E59-644A-A4D8-6D0B85761869}"/>
                  </a:ext>
                </a:extLst>
              </p:cNvPr>
              <p:cNvGrpSpPr/>
              <p:nvPr/>
            </p:nvGrpSpPr>
            <p:grpSpPr>
              <a:xfrm rot="5400000" flipH="1">
                <a:off x="4332444" y="4793178"/>
                <a:ext cx="1216843" cy="903377"/>
                <a:chOff x="5094664" y="933450"/>
                <a:chExt cx="2004634" cy="1351135"/>
              </a:xfrm>
            </p:grpSpPr>
            <p:sp>
              <p:nvSpPr>
                <p:cNvPr id="103" name="Freeform: Shape 86">
                  <a:extLst>
                    <a:ext uri="{FF2B5EF4-FFF2-40B4-BE49-F238E27FC236}">
                      <a16:creationId xmlns:a16="http://schemas.microsoft.com/office/drawing/2014/main" id="{ADBBD884-E488-1A4C-BCE7-6D3073682926}"/>
                    </a:ext>
                  </a:extLst>
                </p:cNvPr>
                <p:cNvSpPr/>
                <p:nvPr/>
              </p:nvSpPr>
              <p:spPr>
                <a:xfrm>
                  <a:off x="5123886" y="933450"/>
                  <a:ext cx="1975412" cy="520700"/>
                </a:xfrm>
                <a:custGeom>
                  <a:avLst/>
                  <a:gdLst>
                    <a:gd name="connsiteX0" fmla="*/ 6800850 w 6800850"/>
                    <a:gd name="connsiteY0" fmla="*/ 0 h 742950"/>
                    <a:gd name="connsiteX1" fmla="*/ 0 w 6800850"/>
                    <a:gd name="connsiteY1" fmla="*/ 0 h 742950"/>
                    <a:gd name="connsiteX2" fmla="*/ 0 w 6800850"/>
                    <a:gd name="connsiteY2" fmla="*/ 742950 h 742950"/>
                  </a:gdLst>
                  <a:ahLst/>
                  <a:cxnLst>
                    <a:cxn ang="0">
                      <a:pos x="connsiteX0" y="connsiteY0"/>
                    </a:cxn>
                    <a:cxn ang="0">
                      <a:pos x="connsiteX1" y="connsiteY1"/>
                    </a:cxn>
                    <a:cxn ang="0">
                      <a:pos x="connsiteX2" y="connsiteY2"/>
                    </a:cxn>
                  </a:cxnLst>
                  <a:rect l="l" t="t" r="r" b="b"/>
                  <a:pathLst>
                    <a:path w="6800850" h="742950">
                      <a:moveTo>
                        <a:pt x="6800850" y="0"/>
                      </a:moveTo>
                      <a:lnTo>
                        <a:pt x="0" y="0"/>
                      </a:lnTo>
                      <a:lnTo>
                        <a:pt x="0" y="74295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4" name="Rectangle 103">
                  <a:extLst>
                    <a:ext uri="{FF2B5EF4-FFF2-40B4-BE49-F238E27FC236}">
                      <a16:creationId xmlns:a16="http://schemas.microsoft.com/office/drawing/2014/main" id="{1DFBFE0B-4B18-AA41-9A04-F21647DEA0BD}"/>
                    </a:ext>
                  </a:extLst>
                </p:cNvPr>
                <p:cNvSpPr/>
                <p:nvPr/>
              </p:nvSpPr>
              <p:spPr>
                <a:xfrm rot="16200000">
                  <a:off x="4618935" y="1683447"/>
                  <a:ext cx="1076867" cy="125410"/>
                </a:xfrm>
                <a:prstGeom prst="rect">
                  <a:avLst/>
                </a:prstGeom>
                <a:solidFill>
                  <a:srgbClr val="00B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01" name="TextBox 100">
                <a:extLst>
                  <a:ext uri="{FF2B5EF4-FFF2-40B4-BE49-F238E27FC236}">
                    <a16:creationId xmlns:a16="http://schemas.microsoft.com/office/drawing/2014/main" id="{DB3939B3-D9CB-3C42-8840-0723FFB54086}"/>
                  </a:ext>
                </a:extLst>
              </p:cNvPr>
              <p:cNvSpPr txBox="1"/>
              <p:nvPr/>
            </p:nvSpPr>
            <p:spPr>
              <a:xfrm>
                <a:off x="3560114" y="5167700"/>
                <a:ext cx="1684794" cy="465729"/>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lang="en-GB" sz="1200" dirty="0">
                    <a:solidFill>
                      <a:prstClr val="black"/>
                    </a:solidFill>
                    <a:latin typeface="Arial" panose="020B0604020202020204" pitchFamily="34" charset="0"/>
                    <a:cs typeface="Arial" panose="020B0604020202020204" pitchFamily="34" charset="0"/>
                  </a:rPr>
                  <a:t>Preliminary Plan</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2" name="TextBox 101">
                <a:extLst>
                  <a:ext uri="{FF2B5EF4-FFF2-40B4-BE49-F238E27FC236}">
                    <a16:creationId xmlns:a16="http://schemas.microsoft.com/office/drawing/2014/main" id="{85F4A18F-59D9-7644-A903-2A49AC881743}"/>
                  </a:ext>
                </a:extLst>
              </p:cNvPr>
              <p:cNvSpPr txBox="1"/>
              <p:nvPr/>
            </p:nvSpPr>
            <p:spPr>
              <a:xfrm>
                <a:off x="4060540" y="5964274"/>
                <a:ext cx="1223416" cy="285788"/>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GB" sz="1200" b="1" i="0" u="none" strike="noStrike" kern="1200" cap="none" spc="0" normalizeH="0" baseline="0" noProof="0">
                    <a:ln>
                      <a:noFill/>
                    </a:ln>
                    <a:solidFill>
                      <a:srgbClr val="1DB2B6"/>
                    </a:solidFill>
                    <a:effectLst/>
                    <a:uLnTx/>
                    <a:uFillTx/>
                    <a:latin typeface="Arial" panose="020B0604020202020204" pitchFamily="34" charset="0"/>
                    <a:ea typeface="+mn-ea"/>
                    <a:cs typeface="Arial" panose="020B0604020202020204" pitchFamily="34" charset="0"/>
                  </a:rPr>
                  <a:t>3Q22</a:t>
                </a:r>
                <a:endPar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endParaRPr>
              </a:p>
            </p:txBody>
          </p:sp>
        </p:grpSp>
        <p:grpSp>
          <p:nvGrpSpPr>
            <p:cNvPr id="40" name="Group 39">
              <a:extLst>
                <a:ext uri="{FF2B5EF4-FFF2-40B4-BE49-F238E27FC236}">
                  <a16:creationId xmlns:a16="http://schemas.microsoft.com/office/drawing/2014/main" id="{39FA3B1F-E090-044C-8DE8-B406E5C36056}"/>
                </a:ext>
              </a:extLst>
            </p:cNvPr>
            <p:cNvGrpSpPr/>
            <p:nvPr/>
          </p:nvGrpSpPr>
          <p:grpSpPr>
            <a:xfrm>
              <a:off x="6901414" y="2954804"/>
              <a:ext cx="4286083" cy="3295258"/>
              <a:chOff x="6901414" y="2954804"/>
              <a:chExt cx="4286083" cy="3295258"/>
            </a:xfrm>
          </p:grpSpPr>
          <p:grpSp>
            <p:nvGrpSpPr>
              <p:cNvPr id="95" name="Group 94">
                <a:extLst>
                  <a:ext uri="{FF2B5EF4-FFF2-40B4-BE49-F238E27FC236}">
                    <a16:creationId xmlns:a16="http://schemas.microsoft.com/office/drawing/2014/main" id="{EB7CB765-57DB-6E44-971E-0D79F85B14EC}"/>
                  </a:ext>
                </a:extLst>
              </p:cNvPr>
              <p:cNvGrpSpPr/>
              <p:nvPr/>
            </p:nvGrpSpPr>
            <p:grpSpPr>
              <a:xfrm rot="5400000" flipH="1">
                <a:off x="7182551" y="4793178"/>
                <a:ext cx="1216843" cy="903377"/>
                <a:chOff x="5094664" y="933450"/>
                <a:chExt cx="2004634" cy="1351135"/>
              </a:xfrm>
            </p:grpSpPr>
            <p:sp>
              <p:nvSpPr>
                <p:cNvPr id="98" name="Freeform: Shape 83">
                  <a:extLst>
                    <a:ext uri="{FF2B5EF4-FFF2-40B4-BE49-F238E27FC236}">
                      <a16:creationId xmlns:a16="http://schemas.microsoft.com/office/drawing/2014/main" id="{F819F611-64D0-F545-A6B5-A89B81084236}"/>
                    </a:ext>
                  </a:extLst>
                </p:cNvPr>
                <p:cNvSpPr/>
                <p:nvPr/>
              </p:nvSpPr>
              <p:spPr>
                <a:xfrm>
                  <a:off x="5123886" y="933450"/>
                  <a:ext cx="1975412" cy="520700"/>
                </a:xfrm>
                <a:custGeom>
                  <a:avLst/>
                  <a:gdLst>
                    <a:gd name="connsiteX0" fmla="*/ 6800850 w 6800850"/>
                    <a:gd name="connsiteY0" fmla="*/ 0 h 742950"/>
                    <a:gd name="connsiteX1" fmla="*/ 0 w 6800850"/>
                    <a:gd name="connsiteY1" fmla="*/ 0 h 742950"/>
                    <a:gd name="connsiteX2" fmla="*/ 0 w 6800850"/>
                    <a:gd name="connsiteY2" fmla="*/ 742950 h 742950"/>
                  </a:gdLst>
                  <a:ahLst/>
                  <a:cxnLst>
                    <a:cxn ang="0">
                      <a:pos x="connsiteX0" y="connsiteY0"/>
                    </a:cxn>
                    <a:cxn ang="0">
                      <a:pos x="connsiteX1" y="connsiteY1"/>
                    </a:cxn>
                    <a:cxn ang="0">
                      <a:pos x="connsiteX2" y="connsiteY2"/>
                    </a:cxn>
                  </a:cxnLst>
                  <a:rect l="l" t="t" r="r" b="b"/>
                  <a:pathLst>
                    <a:path w="6800850" h="742950">
                      <a:moveTo>
                        <a:pt x="6800850" y="0"/>
                      </a:moveTo>
                      <a:lnTo>
                        <a:pt x="0" y="0"/>
                      </a:lnTo>
                      <a:lnTo>
                        <a:pt x="0" y="74295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9" name="Rectangle 98">
                  <a:extLst>
                    <a:ext uri="{FF2B5EF4-FFF2-40B4-BE49-F238E27FC236}">
                      <a16:creationId xmlns:a16="http://schemas.microsoft.com/office/drawing/2014/main" id="{0827F83E-CDE5-004E-B246-86FA86B2C315}"/>
                    </a:ext>
                  </a:extLst>
                </p:cNvPr>
                <p:cNvSpPr/>
                <p:nvPr/>
              </p:nvSpPr>
              <p:spPr>
                <a:xfrm rot="16200000">
                  <a:off x="4618935" y="1683447"/>
                  <a:ext cx="1076867" cy="125410"/>
                </a:xfrm>
                <a:prstGeom prst="rect">
                  <a:avLst/>
                </a:prstGeom>
                <a:solidFill>
                  <a:srgbClr val="00B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96" name="TextBox 95">
                <a:extLst>
                  <a:ext uri="{FF2B5EF4-FFF2-40B4-BE49-F238E27FC236}">
                    <a16:creationId xmlns:a16="http://schemas.microsoft.com/office/drawing/2014/main" id="{DEAC16B4-B6E9-6343-B2CF-EA51954E0F2A}"/>
                  </a:ext>
                </a:extLst>
              </p:cNvPr>
              <p:cNvSpPr txBox="1"/>
              <p:nvPr/>
            </p:nvSpPr>
            <p:spPr>
              <a:xfrm>
                <a:off x="9198132" y="2954804"/>
                <a:ext cx="1989365" cy="285788"/>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lang="en-GB" sz="1200" dirty="0">
                    <a:solidFill>
                      <a:prstClr val="black"/>
                    </a:solidFill>
                    <a:latin typeface="Arial" panose="020B0604020202020204" pitchFamily="34" charset="0"/>
                    <a:cs typeface="Arial" panose="020B0604020202020204" pitchFamily="34" charset="0"/>
                  </a:rPr>
                  <a:t>Final PP Plan</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7" name="TextBox 96">
                <a:extLst>
                  <a:ext uri="{FF2B5EF4-FFF2-40B4-BE49-F238E27FC236}">
                    <a16:creationId xmlns:a16="http://schemas.microsoft.com/office/drawing/2014/main" id="{802EE42A-72F2-B443-BF31-13DD11F18763}"/>
                  </a:ext>
                </a:extLst>
              </p:cNvPr>
              <p:cNvSpPr txBox="1"/>
              <p:nvPr/>
            </p:nvSpPr>
            <p:spPr>
              <a:xfrm>
                <a:off x="6901414" y="5964274"/>
                <a:ext cx="1223415" cy="285788"/>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lang="en-GB" sz="1200" b="1">
                    <a:solidFill>
                      <a:srgbClr val="1DB2B6"/>
                    </a:solidFill>
                    <a:latin typeface="Arial" panose="020B0604020202020204" pitchFamily="34" charset="0"/>
                    <a:cs typeface="Arial" panose="020B0604020202020204" pitchFamily="34" charset="0"/>
                  </a:rPr>
                  <a:t>4Q 22</a:t>
                </a:r>
                <a:endPar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endParaRPr>
              </a:p>
            </p:txBody>
          </p:sp>
        </p:grpSp>
        <p:grpSp>
          <p:nvGrpSpPr>
            <p:cNvPr id="41" name="Group 40">
              <a:extLst>
                <a:ext uri="{FF2B5EF4-FFF2-40B4-BE49-F238E27FC236}">
                  <a16:creationId xmlns:a16="http://schemas.microsoft.com/office/drawing/2014/main" id="{0EA60F14-CA35-6D4D-A21B-EAED8B626DDE}"/>
                </a:ext>
              </a:extLst>
            </p:cNvPr>
            <p:cNvGrpSpPr/>
            <p:nvPr/>
          </p:nvGrpSpPr>
          <p:grpSpPr>
            <a:xfrm>
              <a:off x="8849940" y="4636445"/>
              <a:ext cx="2555996" cy="1793558"/>
              <a:chOff x="8888040" y="4636445"/>
              <a:chExt cx="2555996" cy="1793558"/>
            </a:xfrm>
          </p:grpSpPr>
          <p:grpSp>
            <p:nvGrpSpPr>
              <p:cNvPr id="90" name="Group 89">
                <a:extLst>
                  <a:ext uri="{FF2B5EF4-FFF2-40B4-BE49-F238E27FC236}">
                    <a16:creationId xmlns:a16="http://schemas.microsoft.com/office/drawing/2014/main" id="{39FC9F70-1C3C-174F-9DA1-1760DDE62302}"/>
                  </a:ext>
                </a:extLst>
              </p:cNvPr>
              <p:cNvGrpSpPr/>
              <p:nvPr/>
            </p:nvGrpSpPr>
            <p:grpSpPr>
              <a:xfrm rot="5400000" flipH="1">
                <a:off x="10073601" y="4793178"/>
                <a:ext cx="1216843" cy="903377"/>
                <a:chOff x="5094664" y="933450"/>
                <a:chExt cx="2004634" cy="1351135"/>
              </a:xfrm>
            </p:grpSpPr>
            <p:sp>
              <p:nvSpPr>
                <p:cNvPr id="93" name="Freeform: Shape 80">
                  <a:extLst>
                    <a:ext uri="{FF2B5EF4-FFF2-40B4-BE49-F238E27FC236}">
                      <a16:creationId xmlns:a16="http://schemas.microsoft.com/office/drawing/2014/main" id="{6F60B7CC-66E0-2F46-9EDA-A79037B0F93A}"/>
                    </a:ext>
                  </a:extLst>
                </p:cNvPr>
                <p:cNvSpPr/>
                <p:nvPr/>
              </p:nvSpPr>
              <p:spPr>
                <a:xfrm>
                  <a:off x="5123886" y="933450"/>
                  <a:ext cx="1975412" cy="520700"/>
                </a:xfrm>
                <a:custGeom>
                  <a:avLst/>
                  <a:gdLst>
                    <a:gd name="connsiteX0" fmla="*/ 6800850 w 6800850"/>
                    <a:gd name="connsiteY0" fmla="*/ 0 h 742950"/>
                    <a:gd name="connsiteX1" fmla="*/ 0 w 6800850"/>
                    <a:gd name="connsiteY1" fmla="*/ 0 h 742950"/>
                    <a:gd name="connsiteX2" fmla="*/ 0 w 6800850"/>
                    <a:gd name="connsiteY2" fmla="*/ 742950 h 742950"/>
                  </a:gdLst>
                  <a:ahLst/>
                  <a:cxnLst>
                    <a:cxn ang="0">
                      <a:pos x="connsiteX0" y="connsiteY0"/>
                    </a:cxn>
                    <a:cxn ang="0">
                      <a:pos x="connsiteX1" y="connsiteY1"/>
                    </a:cxn>
                    <a:cxn ang="0">
                      <a:pos x="connsiteX2" y="connsiteY2"/>
                    </a:cxn>
                  </a:cxnLst>
                  <a:rect l="l" t="t" r="r" b="b"/>
                  <a:pathLst>
                    <a:path w="6800850" h="742950">
                      <a:moveTo>
                        <a:pt x="6800850" y="0"/>
                      </a:moveTo>
                      <a:lnTo>
                        <a:pt x="0" y="0"/>
                      </a:lnTo>
                      <a:lnTo>
                        <a:pt x="0" y="74295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4" name="Rectangle 93">
                  <a:extLst>
                    <a:ext uri="{FF2B5EF4-FFF2-40B4-BE49-F238E27FC236}">
                      <a16:creationId xmlns:a16="http://schemas.microsoft.com/office/drawing/2014/main" id="{75733AC4-A25B-EF4D-9DCE-23D25983268D}"/>
                    </a:ext>
                  </a:extLst>
                </p:cNvPr>
                <p:cNvSpPr/>
                <p:nvPr/>
              </p:nvSpPr>
              <p:spPr>
                <a:xfrm rot="16200000">
                  <a:off x="4618935" y="1683447"/>
                  <a:ext cx="1076867" cy="125410"/>
                </a:xfrm>
                <a:prstGeom prst="rect">
                  <a:avLst/>
                </a:prstGeom>
                <a:solidFill>
                  <a:srgbClr val="00B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91" name="TextBox 90">
                <a:extLst>
                  <a:ext uri="{FF2B5EF4-FFF2-40B4-BE49-F238E27FC236}">
                    <a16:creationId xmlns:a16="http://schemas.microsoft.com/office/drawing/2014/main" id="{16BAB893-00AB-EE43-9EAF-E6E12417F02B}"/>
                  </a:ext>
                </a:extLst>
              </p:cNvPr>
              <p:cNvSpPr txBox="1"/>
              <p:nvPr/>
            </p:nvSpPr>
            <p:spPr>
              <a:xfrm>
                <a:off x="8888040" y="4893752"/>
                <a:ext cx="2122675" cy="465729"/>
              </a:xfrm>
              <a:prstGeom prst="rect">
                <a:avLst/>
              </a:prstGeom>
              <a:noFill/>
            </p:spPr>
            <p:txBody>
              <a:bodyPr wrap="square" rtlCol="0">
                <a:spAutoFit/>
              </a:bodyPr>
              <a:lstStyle/>
              <a:p>
                <a:pPr algn="r">
                  <a:lnSpc>
                    <a:spcPct val="85000"/>
                  </a:lnSpc>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GB" sz="1200" dirty="0">
                    <a:solidFill>
                      <a:prstClr val="black"/>
                    </a:solidFill>
                    <a:latin typeface="Arial" panose="020B0604020202020204" pitchFamily="34" charset="0"/>
                    <a:cs typeface="Arial" panose="020B0604020202020204" pitchFamily="34" charset="0"/>
                  </a:rPr>
                  <a:t>Procurement Plan </a:t>
                </a:r>
                <a:r>
                  <a:rPr lang="en-GB" sz="1200" b="1" dirty="0">
                    <a:solidFill>
                      <a:prstClr val="black"/>
                    </a:solidFill>
                    <a:latin typeface="Arial" panose="020B0604020202020204" pitchFamily="34" charset="0"/>
                    <a:cs typeface="Arial" panose="020B0604020202020204" pitchFamily="34" charset="0"/>
                  </a:rPr>
                  <a:t>Open Data</a:t>
                </a:r>
                <a:r>
                  <a:rPr lang="en-GB" sz="1200" dirty="0">
                    <a:solidFill>
                      <a:prstClr val="black"/>
                    </a:solidFill>
                    <a:latin typeface="Arial" panose="020B0604020202020204" pitchFamily="34" charset="0"/>
                    <a:cs typeface="Arial" panose="020B0604020202020204" pitchFamily="34" charset="0"/>
                  </a:rPr>
                  <a:t> Release</a:t>
                </a:r>
              </a:p>
            </p:txBody>
          </p:sp>
          <p:sp>
            <p:nvSpPr>
              <p:cNvPr id="92" name="TextBox 91">
                <a:extLst>
                  <a:ext uri="{FF2B5EF4-FFF2-40B4-BE49-F238E27FC236}">
                    <a16:creationId xmlns:a16="http://schemas.microsoft.com/office/drawing/2014/main" id="{7ACDD5D3-CD35-994B-8CAB-88E3CCEA7813}"/>
                  </a:ext>
                </a:extLst>
              </p:cNvPr>
              <p:cNvSpPr txBox="1"/>
              <p:nvPr/>
            </p:nvSpPr>
            <p:spPr>
              <a:xfrm>
                <a:off x="9789061" y="5964274"/>
                <a:ext cx="1654975" cy="465729"/>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4Q22</a:t>
                </a:r>
              </a:p>
              <a:p>
                <a:pPr marL="0" marR="0" lvl="0" indent="0" algn="r" defTabSz="914400" rtl="0" eaLnBrk="1" fontAlgn="auto" latinLnBrk="0" hangingPunct="1">
                  <a:lnSpc>
                    <a:spcPct val="85000"/>
                  </a:lnSpc>
                  <a:spcBef>
                    <a:spcPts val="0"/>
                  </a:spcBef>
                  <a:spcAft>
                    <a:spcPts val="0"/>
                  </a:spcAft>
                  <a:buClrTx/>
                  <a:buSzTx/>
                  <a:buFontTx/>
                  <a:buNone/>
                  <a:tabLst/>
                  <a:defRPr/>
                </a:pPr>
                <a:r>
                  <a:rPr lang="en-GB" sz="1200" b="1" dirty="0">
                    <a:solidFill>
                      <a:srgbClr val="1DB2B6"/>
                    </a:solidFill>
                    <a:latin typeface="Arial" panose="020B0604020202020204" pitchFamily="34" charset="0"/>
                    <a:cs typeface="Arial" panose="020B0604020202020204" pitchFamily="34" charset="0"/>
                  </a:rPr>
                  <a:t>1Q23</a:t>
                </a:r>
                <a:endPar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endParaRPr>
              </a:p>
            </p:txBody>
          </p:sp>
        </p:grpSp>
        <p:grpSp>
          <p:nvGrpSpPr>
            <p:cNvPr id="42" name="Group 41">
              <a:extLst>
                <a:ext uri="{FF2B5EF4-FFF2-40B4-BE49-F238E27FC236}">
                  <a16:creationId xmlns:a16="http://schemas.microsoft.com/office/drawing/2014/main" id="{ABCACEBD-4666-4B4C-BA30-BACE8DA649BC}"/>
                </a:ext>
              </a:extLst>
            </p:cNvPr>
            <p:cNvGrpSpPr/>
            <p:nvPr/>
          </p:nvGrpSpPr>
          <p:grpSpPr>
            <a:xfrm>
              <a:off x="766763" y="4057561"/>
              <a:ext cx="786303" cy="757466"/>
              <a:chOff x="766763" y="4057561"/>
              <a:chExt cx="786303" cy="757466"/>
            </a:xfrm>
          </p:grpSpPr>
          <p:pic>
            <p:nvPicPr>
              <p:cNvPr id="86" name="Graphic 85">
                <a:extLst>
                  <a:ext uri="{FF2B5EF4-FFF2-40B4-BE49-F238E27FC236}">
                    <a16:creationId xmlns:a16="http://schemas.microsoft.com/office/drawing/2014/main" id="{7C6C258C-E8D4-DF47-AFF4-5332F2260CAE}"/>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66763" y="4057561"/>
                <a:ext cx="786303" cy="757466"/>
              </a:xfrm>
              <a:prstGeom prst="rect">
                <a:avLst/>
              </a:prstGeom>
            </p:spPr>
          </p:pic>
          <p:grpSp>
            <p:nvGrpSpPr>
              <p:cNvPr id="87" name="Grupo 8902">
                <a:extLst>
                  <a:ext uri="{FF2B5EF4-FFF2-40B4-BE49-F238E27FC236}">
                    <a16:creationId xmlns:a16="http://schemas.microsoft.com/office/drawing/2014/main" id="{BAC23A04-26D7-134A-B555-1AB29F55FCE5}"/>
                  </a:ext>
                </a:extLst>
              </p:cNvPr>
              <p:cNvGrpSpPr/>
              <p:nvPr/>
            </p:nvGrpSpPr>
            <p:grpSpPr>
              <a:xfrm>
                <a:off x="885242" y="4173205"/>
                <a:ext cx="363268" cy="366901"/>
                <a:chOff x="1785994" y="4952552"/>
                <a:chExt cx="444560" cy="449006"/>
              </a:xfrm>
              <a:solidFill>
                <a:srgbClr val="116B6D"/>
              </a:solidFill>
            </p:grpSpPr>
            <p:sp>
              <p:nvSpPr>
                <p:cNvPr id="88" name="Freeform 7102">
                  <a:extLst>
                    <a:ext uri="{FF2B5EF4-FFF2-40B4-BE49-F238E27FC236}">
                      <a16:creationId xmlns:a16="http://schemas.microsoft.com/office/drawing/2014/main" id="{1715E036-70BE-504B-9632-BC6F67FF225F}"/>
                    </a:ext>
                  </a:extLst>
                </p:cNvPr>
                <p:cNvSpPr>
                  <a:spLocks noEditPoints="1"/>
                </p:cNvSpPr>
                <p:nvPr/>
              </p:nvSpPr>
              <p:spPr bwMode="auto">
                <a:xfrm>
                  <a:off x="1785994" y="4952552"/>
                  <a:ext cx="444560" cy="449006"/>
                </a:xfrm>
                <a:custGeom>
                  <a:avLst/>
                  <a:gdLst>
                    <a:gd name="T0" fmla="*/ 126 w 300"/>
                    <a:gd name="T1" fmla="*/ 29 h 303"/>
                    <a:gd name="T2" fmla="*/ 81 w 300"/>
                    <a:gd name="T3" fmla="*/ 47 h 303"/>
                    <a:gd name="T4" fmla="*/ 47 w 300"/>
                    <a:gd name="T5" fmla="*/ 83 h 303"/>
                    <a:gd name="T6" fmla="*/ 27 w 300"/>
                    <a:gd name="T7" fmla="*/ 128 h 303"/>
                    <a:gd name="T8" fmla="*/ 27 w 300"/>
                    <a:gd name="T9" fmla="*/ 176 h 303"/>
                    <a:gd name="T10" fmla="*/ 47 w 300"/>
                    <a:gd name="T11" fmla="*/ 221 h 303"/>
                    <a:gd name="T12" fmla="*/ 81 w 300"/>
                    <a:gd name="T13" fmla="*/ 257 h 303"/>
                    <a:gd name="T14" fmla="*/ 126 w 300"/>
                    <a:gd name="T15" fmla="*/ 275 h 303"/>
                    <a:gd name="T16" fmla="*/ 176 w 300"/>
                    <a:gd name="T17" fmla="*/ 275 h 303"/>
                    <a:gd name="T18" fmla="*/ 219 w 300"/>
                    <a:gd name="T19" fmla="*/ 257 h 303"/>
                    <a:gd name="T20" fmla="*/ 257 w 300"/>
                    <a:gd name="T21" fmla="*/ 218 h 303"/>
                    <a:gd name="T22" fmla="*/ 275 w 300"/>
                    <a:gd name="T23" fmla="*/ 165 h 303"/>
                    <a:gd name="T24" fmla="*/ 269 w 300"/>
                    <a:gd name="T25" fmla="*/ 111 h 303"/>
                    <a:gd name="T26" fmla="*/ 239 w 300"/>
                    <a:gd name="T27" fmla="*/ 63 h 303"/>
                    <a:gd name="T28" fmla="*/ 198 w 300"/>
                    <a:gd name="T29" fmla="*/ 36 h 303"/>
                    <a:gd name="T30" fmla="*/ 150 w 300"/>
                    <a:gd name="T31" fmla="*/ 26 h 303"/>
                    <a:gd name="T32" fmla="*/ 180 w 300"/>
                    <a:gd name="T33" fmla="*/ 3 h 303"/>
                    <a:gd name="T34" fmla="*/ 234 w 300"/>
                    <a:gd name="T35" fmla="*/ 26 h 303"/>
                    <a:gd name="T36" fmla="*/ 279 w 300"/>
                    <a:gd name="T37" fmla="*/ 72 h 303"/>
                    <a:gd name="T38" fmla="*/ 300 w 300"/>
                    <a:gd name="T39" fmla="*/ 135 h 303"/>
                    <a:gd name="T40" fmla="*/ 293 w 300"/>
                    <a:gd name="T41" fmla="*/ 201 h 303"/>
                    <a:gd name="T42" fmla="*/ 257 w 300"/>
                    <a:gd name="T43" fmla="*/ 258 h 303"/>
                    <a:gd name="T44" fmla="*/ 209 w 300"/>
                    <a:gd name="T45" fmla="*/ 291 h 303"/>
                    <a:gd name="T46" fmla="*/ 150 w 300"/>
                    <a:gd name="T47" fmla="*/ 303 h 303"/>
                    <a:gd name="T48" fmla="*/ 93 w 300"/>
                    <a:gd name="T49" fmla="*/ 291 h 303"/>
                    <a:gd name="T50" fmla="*/ 44 w 300"/>
                    <a:gd name="T51" fmla="*/ 258 h 303"/>
                    <a:gd name="T52" fmla="*/ 11 w 300"/>
                    <a:gd name="T53" fmla="*/ 210 h 303"/>
                    <a:gd name="T54" fmla="*/ 0 w 300"/>
                    <a:gd name="T55" fmla="*/ 152 h 303"/>
                    <a:gd name="T56" fmla="*/ 11 w 300"/>
                    <a:gd name="T57" fmla="*/ 93 h 303"/>
                    <a:gd name="T58" fmla="*/ 44 w 300"/>
                    <a:gd name="T59" fmla="*/ 45 h 303"/>
                    <a:gd name="T60" fmla="*/ 93 w 300"/>
                    <a:gd name="T61" fmla="*/ 12 h 303"/>
                    <a:gd name="T62" fmla="*/ 150 w 300"/>
                    <a:gd name="T6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0" h="303">
                      <a:moveTo>
                        <a:pt x="150" y="26"/>
                      </a:moveTo>
                      <a:lnTo>
                        <a:pt x="126" y="29"/>
                      </a:lnTo>
                      <a:lnTo>
                        <a:pt x="102" y="36"/>
                      </a:lnTo>
                      <a:lnTo>
                        <a:pt x="81" y="47"/>
                      </a:lnTo>
                      <a:lnTo>
                        <a:pt x="62" y="63"/>
                      </a:lnTo>
                      <a:lnTo>
                        <a:pt x="47" y="83"/>
                      </a:lnTo>
                      <a:lnTo>
                        <a:pt x="35" y="104"/>
                      </a:lnTo>
                      <a:lnTo>
                        <a:pt x="27" y="128"/>
                      </a:lnTo>
                      <a:lnTo>
                        <a:pt x="26" y="152"/>
                      </a:lnTo>
                      <a:lnTo>
                        <a:pt x="27" y="176"/>
                      </a:lnTo>
                      <a:lnTo>
                        <a:pt x="35" y="200"/>
                      </a:lnTo>
                      <a:lnTo>
                        <a:pt x="47" y="221"/>
                      </a:lnTo>
                      <a:lnTo>
                        <a:pt x="62" y="240"/>
                      </a:lnTo>
                      <a:lnTo>
                        <a:pt x="81" y="257"/>
                      </a:lnTo>
                      <a:lnTo>
                        <a:pt x="102" y="267"/>
                      </a:lnTo>
                      <a:lnTo>
                        <a:pt x="126" y="275"/>
                      </a:lnTo>
                      <a:lnTo>
                        <a:pt x="150" y="278"/>
                      </a:lnTo>
                      <a:lnTo>
                        <a:pt x="176" y="275"/>
                      </a:lnTo>
                      <a:lnTo>
                        <a:pt x="198" y="267"/>
                      </a:lnTo>
                      <a:lnTo>
                        <a:pt x="219" y="257"/>
                      </a:lnTo>
                      <a:lnTo>
                        <a:pt x="239" y="240"/>
                      </a:lnTo>
                      <a:lnTo>
                        <a:pt x="257" y="218"/>
                      </a:lnTo>
                      <a:lnTo>
                        <a:pt x="269" y="192"/>
                      </a:lnTo>
                      <a:lnTo>
                        <a:pt x="275" y="165"/>
                      </a:lnTo>
                      <a:lnTo>
                        <a:pt x="275" y="138"/>
                      </a:lnTo>
                      <a:lnTo>
                        <a:pt x="269" y="111"/>
                      </a:lnTo>
                      <a:lnTo>
                        <a:pt x="257" y="86"/>
                      </a:lnTo>
                      <a:lnTo>
                        <a:pt x="239" y="63"/>
                      </a:lnTo>
                      <a:lnTo>
                        <a:pt x="219" y="47"/>
                      </a:lnTo>
                      <a:lnTo>
                        <a:pt x="198" y="36"/>
                      </a:lnTo>
                      <a:lnTo>
                        <a:pt x="176" y="29"/>
                      </a:lnTo>
                      <a:lnTo>
                        <a:pt x="150" y="26"/>
                      </a:lnTo>
                      <a:close/>
                      <a:moveTo>
                        <a:pt x="150" y="0"/>
                      </a:moveTo>
                      <a:lnTo>
                        <a:pt x="180" y="3"/>
                      </a:lnTo>
                      <a:lnTo>
                        <a:pt x="209" y="12"/>
                      </a:lnTo>
                      <a:lnTo>
                        <a:pt x="234" y="26"/>
                      </a:lnTo>
                      <a:lnTo>
                        <a:pt x="257" y="45"/>
                      </a:lnTo>
                      <a:lnTo>
                        <a:pt x="279" y="72"/>
                      </a:lnTo>
                      <a:lnTo>
                        <a:pt x="293" y="102"/>
                      </a:lnTo>
                      <a:lnTo>
                        <a:pt x="300" y="135"/>
                      </a:lnTo>
                      <a:lnTo>
                        <a:pt x="300" y="168"/>
                      </a:lnTo>
                      <a:lnTo>
                        <a:pt x="293" y="201"/>
                      </a:lnTo>
                      <a:lnTo>
                        <a:pt x="279" y="231"/>
                      </a:lnTo>
                      <a:lnTo>
                        <a:pt x="257" y="258"/>
                      </a:lnTo>
                      <a:lnTo>
                        <a:pt x="234" y="278"/>
                      </a:lnTo>
                      <a:lnTo>
                        <a:pt x="209" y="291"/>
                      </a:lnTo>
                      <a:lnTo>
                        <a:pt x="180" y="300"/>
                      </a:lnTo>
                      <a:lnTo>
                        <a:pt x="150" y="303"/>
                      </a:lnTo>
                      <a:lnTo>
                        <a:pt x="120" y="300"/>
                      </a:lnTo>
                      <a:lnTo>
                        <a:pt x="93" y="291"/>
                      </a:lnTo>
                      <a:lnTo>
                        <a:pt x="66" y="278"/>
                      </a:lnTo>
                      <a:lnTo>
                        <a:pt x="44" y="258"/>
                      </a:lnTo>
                      <a:lnTo>
                        <a:pt x="24" y="236"/>
                      </a:lnTo>
                      <a:lnTo>
                        <a:pt x="11" y="210"/>
                      </a:lnTo>
                      <a:lnTo>
                        <a:pt x="2" y="182"/>
                      </a:lnTo>
                      <a:lnTo>
                        <a:pt x="0" y="152"/>
                      </a:lnTo>
                      <a:lnTo>
                        <a:pt x="2" y="122"/>
                      </a:lnTo>
                      <a:lnTo>
                        <a:pt x="11" y="93"/>
                      </a:lnTo>
                      <a:lnTo>
                        <a:pt x="24" y="68"/>
                      </a:lnTo>
                      <a:lnTo>
                        <a:pt x="44" y="45"/>
                      </a:lnTo>
                      <a:lnTo>
                        <a:pt x="66" y="26"/>
                      </a:lnTo>
                      <a:lnTo>
                        <a:pt x="93" y="12"/>
                      </a:lnTo>
                      <a:lnTo>
                        <a:pt x="120" y="3"/>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9" name="Freeform 7103">
                  <a:extLst>
                    <a:ext uri="{FF2B5EF4-FFF2-40B4-BE49-F238E27FC236}">
                      <a16:creationId xmlns:a16="http://schemas.microsoft.com/office/drawing/2014/main" id="{DDA7FCA1-0B65-B049-8DAE-5B5E6644B9BC}"/>
                    </a:ext>
                  </a:extLst>
                </p:cNvPr>
                <p:cNvSpPr>
                  <a:spLocks/>
                </p:cNvSpPr>
                <p:nvPr/>
              </p:nvSpPr>
              <p:spPr bwMode="auto">
                <a:xfrm>
                  <a:off x="1944553" y="5066655"/>
                  <a:ext cx="128923" cy="222280"/>
                </a:xfrm>
                <a:custGeom>
                  <a:avLst/>
                  <a:gdLst>
                    <a:gd name="T0" fmla="*/ 10 w 87"/>
                    <a:gd name="T1" fmla="*/ 0 h 150"/>
                    <a:gd name="T2" fmla="*/ 15 w 87"/>
                    <a:gd name="T3" fmla="*/ 0 h 150"/>
                    <a:gd name="T4" fmla="*/ 18 w 87"/>
                    <a:gd name="T5" fmla="*/ 1 h 150"/>
                    <a:gd name="T6" fmla="*/ 22 w 87"/>
                    <a:gd name="T7" fmla="*/ 4 h 150"/>
                    <a:gd name="T8" fmla="*/ 84 w 87"/>
                    <a:gd name="T9" fmla="*/ 66 h 150"/>
                    <a:gd name="T10" fmla="*/ 87 w 87"/>
                    <a:gd name="T11" fmla="*/ 70 h 150"/>
                    <a:gd name="T12" fmla="*/ 87 w 87"/>
                    <a:gd name="T13" fmla="*/ 75 h 150"/>
                    <a:gd name="T14" fmla="*/ 87 w 87"/>
                    <a:gd name="T15" fmla="*/ 79 h 150"/>
                    <a:gd name="T16" fmla="*/ 84 w 87"/>
                    <a:gd name="T17" fmla="*/ 84 h 150"/>
                    <a:gd name="T18" fmla="*/ 22 w 87"/>
                    <a:gd name="T19" fmla="*/ 145 h 150"/>
                    <a:gd name="T20" fmla="*/ 19 w 87"/>
                    <a:gd name="T21" fmla="*/ 148 h 150"/>
                    <a:gd name="T22" fmla="*/ 16 w 87"/>
                    <a:gd name="T23" fmla="*/ 150 h 150"/>
                    <a:gd name="T24" fmla="*/ 13 w 87"/>
                    <a:gd name="T25" fmla="*/ 150 h 150"/>
                    <a:gd name="T26" fmla="*/ 9 w 87"/>
                    <a:gd name="T27" fmla="*/ 150 h 150"/>
                    <a:gd name="T28" fmla="*/ 6 w 87"/>
                    <a:gd name="T29" fmla="*/ 148 h 150"/>
                    <a:gd name="T30" fmla="*/ 3 w 87"/>
                    <a:gd name="T31" fmla="*/ 145 h 150"/>
                    <a:gd name="T32" fmla="*/ 1 w 87"/>
                    <a:gd name="T33" fmla="*/ 142 h 150"/>
                    <a:gd name="T34" fmla="*/ 0 w 87"/>
                    <a:gd name="T35" fmla="*/ 139 h 150"/>
                    <a:gd name="T36" fmla="*/ 0 w 87"/>
                    <a:gd name="T37" fmla="*/ 135 h 150"/>
                    <a:gd name="T38" fmla="*/ 1 w 87"/>
                    <a:gd name="T39" fmla="*/ 132 h 150"/>
                    <a:gd name="T40" fmla="*/ 3 w 87"/>
                    <a:gd name="T41" fmla="*/ 127 h 150"/>
                    <a:gd name="T42" fmla="*/ 57 w 87"/>
                    <a:gd name="T43" fmla="*/ 75 h 150"/>
                    <a:gd name="T44" fmla="*/ 3 w 87"/>
                    <a:gd name="T45" fmla="*/ 22 h 150"/>
                    <a:gd name="T46" fmla="*/ 1 w 87"/>
                    <a:gd name="T47" fmla="*/ 18 h 150"/>
                    <a:gd name="T48" fmla="*/ 0 w 87"/>
                    <a:gd name="T49" fmla="*/ 15 h 150"/>
                    <a:gd name="T50" fmla="*/ 0 w 87"/>
                    <a:gd name="T51" fmla="*/ 10 h 150"/>
                    <a:gd name="T52" fmla="*/ 1 w 87"/>
                    <a:gd name="T53" fmla="*/ 7 h 150"/>
                    <a:gd name="T54" fmla="*/ 3 w 87"/>
                    <a:gd name="T55" fmla="*/ 4 h 150"/>
                    <a:gd name="T56" fmla="*/ 7 w 87"/>
                    <a:gd name="T57" fmla="*/ 1 h 150"/>
                    <a:gd name="T58" fmla="*/ 10 w 87"/>
                    <a:gd name="T5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150">
                      <a:moveTo>
                        <a:pt x="10" y="0"/>
                      </a:moveTo>
                      <a:lnTo>
                        <a:pt x="15" y="0"/>
                      </a:lnTo>
                      <a:lnTo>
                        <a:pt x="18" y="1"/>
                      </a:lnTo>
                      <a:lnTo>
                        <a:pt x="22" y="4"/>
                      </a:lnTo>
                      <a:lnTo>
                        <a:pt x="84" y="66"/>
                      </a:lnTo>
                      <a:lnTo>
                        <a:pt x="87" y="70"/>
                      </a:lnTo>
                      <a:lnTo>
                        <a:pt x="87" y="75"/>
                      </a:lnTo>
                      <a:lnTo>
                        <a:pt x="87" y="79"/>
                      </a:lnTo>
                      <a:lnTo>
                        <a:pt x="84" y="84"/>
                      </a:lnTo>
                      <a:lnTo>
                        <a:pt x="22" y="145"/>
                      </a:lnTo>
                      <a:lnTo>
                        <a:pt x="19" y="148"/>
                      </a:lnTo>
                      <a:lnTo>
                        <a:pt x="16" y="150"/>
                      </a:lnTo>
                      <a:lnTo>
                        <a:pt x="13" y="150"/>
                      </a:lnTo>
                      <a:lnTo>
                        <a:pt x="9" y="150"/>
                      </a:lnTo>
                      <a:lnTo>
                        <a:pt x="6" y="148"/>
                      </a:lnTo>
                      <a:lnTo>
                        <a:pt x="3" y="145"/>
                      </a:lnTo>
                      <a:lnTo>
                        <a:pt x="1" y="142"/>
                      </a:lnTo>
                      <a:lnTo>
                        <a:pt x="0" y="139"/>
                      </a:lnTo>
                      <a:lnTo>
                        <a:pt x="0" y="135"/>
                      </a:lnTo>
                      <a:lnTo>
                        <a:pt x="1" y="132"/>
                      </a:lnTo>
                      <a:lnTo>
                        <a:pt x="3" y="127"/>
                      </a:lnTo>
                      <a:lnTo>
                        <a:pt x="57" y="75"/>
                      </a:lnTo>
                      <a:lnTo>
                        <a:pt x="3" y="22"/>
                      </a:lnTo>
                      <a:lnTo>
                        <a:pt x="1" y="18"/>
                      </a:lnTo>
                      <a:lnTo>
                        <a:pt x="0" y="15"/>
                      </a:lnTo>
                      <a:lnTo>
                        <a:pt x="0" y="10"/>
                      </a:lnTo>
                      <a:lnTo>
                        <a:pt x="1" y="7"/>
                      </a:lnTo>
                      <a:lnTo>
                        <a:pt x="3" y="4"/>
                      </a:lnTo>
                      <a:lnTo>
                        <a:pt x="7"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43" name="Group 42">
              <a:extLst>
                <a:ext uri="{FF2B5EF4-FFF2-40B4-BE49-F238E27FC236}">
                  <a16:creationId xmlns:a16="http://schemas.microsoft.com/office/drawing/2014/main" id="{1257D23E-E5BA-A54F-9B2C-8E337156C962}"/>
                </a:ext>
              </a:extLst>
            </p:cNvPr>
            <p:cNvGrpSpPr/>
            <p:nvPr/>
          </p:nvGrpSpPr>
          <p:grpSpPr>
            <a:xfrm>
              <a:off x="2199866" y="4057561"/>
              <a:ext cx="786303" cy="757466"/>
              <a:chOff x="2199866" y="4057561"/>
              <a:chExt cx="786303" cy="757466"/>
            </a:xfrm>
          </p:grpSpPr>
          <p:pic>
            <p:nvPicPr>
              <p:cNvPr id="82" name="Graphic 81">
                <a:extLst>
                  <a:ext uri="{FF2B5EF4-FFF2-40B4-BE49-F238E27FC236}">
                    <a16:creationId xmlns:a16="http://schemas.microsoft.com/office/drawing/2014/main" id="{DAF284CF-B5DB-5E49-90D7-8B945404E3E8}"/>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199866" y="4057561"/>
                <a:ext cx="786303" cy="757466"/>
              </a:xfrm>
              <a:prstGeom prst="rect">
                <a:avLst/>
              </a:prstGeom>
            </p:spPr>
          </p:pic>
          <p:grpSp>
            <p:nvGrpSpPr>
              <p:cNvPr id="83" name="Grupo 8902">
                <a:extLst>
                  <a:ext uri="{FF2B5EF4-FFF2-40B4-BE49-F238E27FC236}">
                    <a16:creationId xmlns:a16="http://schemas.microsoft.com/office/drawing/2014/main" id="{1CBB37E7-AC25-F148-9F93-B7B67F4CC1DC}"/>
                  </a:ext>
                </a:extLst>
              </p:cNvPr>
              <p:cNvGrpSpPr/>
              <p:nvPr/>
            </p:nvGrpSpPr>
            <p:grpSpPr>
              <a:xfrm>
                <a:off x="2313548" y="4173205"/>
                <a:ext cx="363268" cy="366901"/>
                <a:chOff x="1785994" y="4952552"/>
                <a:chExt cx="444560" cy="449006"/>
              </a:xfrm>
              <a:solidFill>
                <a:srgbClr val="116B6D"/>
              </a:solidFill>
            </p:grpSpPr>
            <p:sp>
              <p:nvSpPr>
                <p:cNvPr id="84" name="Freeform 7102">
                  <a:extLst>
                    <a:ext uri="{FF2B5EF4-FFF2-40B4-BE49-F238E27FC236}">
                      <a16:creationId xmlns:a16="http://schemas.microsoft.com/office/drawing/2014/main" id="{0A2D61E1-7F22-CB49-A7FC-29D900500F85}"/>
                    </a:ext>
                  </a:extLst>
                </p:cNvPr>
                <p:cNvSpPr>
                  <a:spLocks noEditPoints="1"/>
                </p:cNvSpPr>
                <p:nvPr/>
              </p:nvSpPr>
              <p:spPr bwMode="auto">
                <a:xfrm>
                  <a:off x="1785994" y="4952552"/>
                  <a:ext cx="444560" cy="449006"/>
                </a:xfrm>
                <a:custGeom>
                  <a:avLst/>
                  <a:gdLst>
                    <a:gd name="T0" fmla="*/ 126 w 300"/>
                    <a:gd name="T1" fmla="*/ 29 h 303"/>
                    <a:gd name="T2" fmla="*/ 81 w 300"/>
                    <a:gd name="T3" fmla="*/ 47 h 303"/>
                    <a:gd name="T4" fmla="*/ 47 w 300"/>
                    <a:gd name="T5" fmla="*/ 83 h 303"/>
                    <a:gd name="T6" fmla="*/ 27 w 300"/>
                    <a:gd name="T7" fmla="*/ 128 h 303"/>
                    <a:gd name="T8" fmla="*/ 27 w 300"/>
                    <a:gd name="T9" fmla="*/ 176 h 303"/>
                    <a:gd name="T10" fmla="*/ 47 w 300"/>
                    <a:gd name="T11" fmla="*/ 221 h 303"/>
                    <a:gd name="T12" fmla="*/ 81 w 300"/>
                    <a:gd name="T13" fmla="*/ 257 h 303"/>
                    <a:gd name="T14" fmla="*/ 126 w 300"/>
                    <a:gd name="T15" fmla="*/ 275 h 303"/>
                    <a:gd name="T16" fmla="*/ 176 w 300"/>
                    <a:gd name="T17" fmla="*/ 275 h 303"/>
                    <a:gd name="T18" fmla="*/ 219 w 300"/>
                    <a:gd name="T19" fmla="*/ 257 h 303"/>
                    <a:gd name="T20" fmla="*/ 257 w 300"/>
                    <a:gd name="T21" fmla="*/ 218 h 303"/>
                    <a:gd name="T22" fmla="*/ 275 w 300"/>
                    <a:gd name="T23" fmla="*/ 165 h 303"/>
                    <a:gd name="T24" fmla="*/ 269 w 300"/>
                    <a:gd name="T25" fmla="*/ 111 h 303"/>
                    <a:gd name="T26" fmla="*/ 239 w 300"/>
                    <a:gd name="T27" fmla="*/ 63 h 303"/>
                    <a:gd name="T28" fmla="*/ 198 w 300"/>
                    <a:gd name="T29" fmla="*/ 36 h 303"/>
                    <a:gd name="T30" fmla="*/ 150 w 300"/>
                    <a:gd name="T31" fmla="*/ 26 h 303"/>
                    <a:gd name="T32" fmla="*/ 180 w 300"/>
                    <a:gd name="T33" fmla="*/ 3 h 303"/>
                    <a:gd name="T34" fmla="*/ 234 w 300"/>
                    <a:gd name="T35" fmla="*/ 26 h 303"/>
                    <a:gd name="T36" fmla="*/ 279 w 300"/>
                    <a:gd name="T37" fmla="*/ 72 h 303"/>
                    <a:gd name="T38" fmla="*/ 300 w 300"/>
                    <a:gd name="T39" fmla="*/ 135 h 303"/>
                    <a:gd name="T40" fmla="*/ 293 w 300"/>
                    <a:gd name="T41" fmla="*/ 201 h 303"/>
                    <a:gd name="T42" fmla="*/ 257 w 300"/>
                    <a:gd name="T43" fmla="*/ 258 h 303"/>
                    <a:gd name="T44" fmla="*/ 209 w 300"/>
                    <a:gd name="T45" fmla="*/ 291 h 303"/>
                    <a:gd name="T46" fmla="*/ 150 w 300"/>
                    <a:gd name="T47" fmla="*/ 303 h 303"/>
                    <a:gd name="T48" fmla="*/ 93 w 300"/>
                    <a:gd name="T49" fmla="*/ 291 h 303"/>
                    <a:gd name="T50" fmla="*/ 44 w 300"/>
                    <a:gd name="T51" fmla="*/ 258 h 303"/>
                    <a:gd name="T52" fmla="*/ 11 w 300"/>
                    <a:gd name="T53" fmla="*/ 210 h 303"/>
                    <a:gd name="T54" fmla="*/ 0 w 300"/>
                    <a:gd name="T55" fmla="*/ 152 h 303"/>
                    <a:gd name="T56" fmla="*/ 11 w 300"/>
                    <a:gd name="T57" fmla="*/ 93 h 303"/>
                    <a:gd name="T58" fmla="*/ 44 w 300"/>
                    <a:gd name="T59" fmla="*/ 45 h 303"/>
                    <a:gd name="T60" fmla="*/ 93 w 300"/>
                    <a:gd name="T61" fmla="*/ 12 h 303"/>
                    <a:gd name="T62" fmla="*/ 150 w 300"/>
                    <a:gd name="T6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0" h="303">
                      <a:moveTo>
                        <a:pt x="150" y="26"/>
                      </a:moveTo>
                      <a:lnTo>
                        <a:pt x="126" y="29"/>
                      </a:lnTo>
                      <a:lnTo>
                        <a:pt x="102" y="36"/>
                      </a:lnTo>
                      <a:lnTo>
                        <a:pt x="81" y="47"/>
                      </a:lnTo>
                      <a:lnTo>
                        <a:pt x="62" y="63"/>
                      </a:lnTo>
                      <a:lnTo>
                        <a:pt x="47" y="83"/>
                      </a:lnTo>
                      <a:lnTo>
                        <a:pt x="35" y="104"/>
                      </a:lnTo>
                      <a:lnTo>
                        <a:pt x="27" y="128"/>
                      </a:lnTo>
                      <a:lnTo>
                        <a:pt x="26" y="152"/>
                      </a:lnTo>
                      <a:lnTo>
                        <a:pt x="27" y="176"/>
                      </a:lnTo>
                      <a:lnTo>
                        <a:pt x="35" y="200"/>
                      </a:lnTo>
                      <a:lnTo>
                        <a:pt x="47" y="221"/>
                      </a:lnTo>
                      <a:lnTo>
                        <a:pt x="62" y="240"/>
                      </a:lnTo>
                      <a:lnTo>
                        <a:pt x="81" y="257"/>
                      </a:lnTo>
                      <a:lnTo>
                        <a:pt x="102" y="267"/>
                      </a:lnTo>
                      <a:lnTo>
                        <a:pt x="126" y="275"/>
                      </a:lnTo>
                      <a:lnTo>
                        <a:pt x="150" y="278"/>
                      </a:lnTo>
                      <a:lnTo>
                        <a:pt x="176" y="275"/>
                      </a:lnTo>
                      <a:lnTo>
                        <a:pt x="198" y="267"/>
                      </a:lnTo>
                      <a:lnTo>
                        <a:pt x="219" y="257"/>
                      </a:lnTo>
                      <a:lnTo>
                        <a:pt x="239" y="240"/>
                      </a:lnTo>
                      <a:lnTo>
                        <a:pt x="257" y="218"/>
                      </a:lnTo>
                      <a:lnTo>
                        <a:pt x="269" y="192"/>
                      </a:lnTo>
                      <a:lnTo>
                        <a:pt x="275" y="165"/>
                      </a:lnTo>
                      <a:lnTo>
                        <a:pt x="275" y="138"/>
                      </a:lnTo>
                      <a:lnTo>
                        <a:pt x="269" y="111"/>
                      </a:lnTo>
                      <a:lnTo>
                        <a:pt x="257" y="86"/>
                      </a:lnTo>
                      <a:lnTo>
                        <a:pt x="239" y="63"/>
                      </a:lnTo>
                      <a:lnTo>
                        <a:pt x="219" y="47"/>
                      </a:lnTo>
                      <a:lnTo>
                        <a:pt x="198" y="36"/>
                      </a:lnTo>
                      <a:lnTo>
                        <a:pt x="176" y="29"/>
                      </a:lnTo>
                      <a:lnTo>
                        <a:pt x="150" y="26"/>
                      </a:lnTo>
                      <a:close/>
                      <a:moveTo>
                        <a:pt x="150" y="0"/>
                      </a:moveTo>
                      <a:lnTo>
                        <a:pt x="180" y="3"/>
                      </a:lnTo>
                      <a:lnTo>
                        <a:pt x="209" y="12"/>
                      </a:lnTo>
                      <a:lnTo>
                        <a:pt x="234" y="26"/>
                      </a:lnTo>
                      <a:lnTo>
                        <a:pt x="257" y="45"/>
                      </a:lnTo>
                      <a:lnTo>
                        <a:pt x="279" y="72"/>
                      </a:lnTo>
                      <a:lnTo>
                        <a:pt x="293" y="102"/>
                      </a:lnTo>
                      <a:lnTo>
                        <a:pt x="300" y="135"/>
                      </a:lnTo>
                      <a:lnTo>
                        <a:pt x="300" y="168"/>
                      </a:lnTo>
                      <a:lnTo>
                        <a:pt x="293" y="201"/>
                      </a:lnTo>
                      <a:lnTo>
                        <a:pt x="279" y="231"/>
                      </a:lnTo>
                      <a:lnTo>
                        <a:pt x="257" y="258"/>
                      </a:lnTo>
                      <a:lnTo>
                        <a:pt x="234" y="278"/>
                      </a:lnTo>
                      <a:lnTo>
                        <a:pt x="209" y="291"/>
                      </a:lnTo>
                      <a:lnTo>
                        <a:pt x="180" y="300"/>
                      </a:lnTo>
                      <a:lnTo>
                        <a:pt x="150" y="303"/>
                      </a:lnTo>
                      <a:lnTo>
                        <a:pt x="120" y="300"/>
                      </a:lnTo>
                      <a:lnTo>
                        <a:pt x="93" y="291"/>
                      </a:lnTo>
                      <a:lnTo>
                        <a:pt x="66" y="278"/>
                      </a:lnTo>
                      <a:lnTo>
                        <a:pt x="44" y="258"/>
                      </a:lnTo>
                      <a:lnTo>
                        <a:pt x="24" y="236"/>
                      </a:lnTo>
                      <a:lnTo>
                        <a:pt x="11" y="210"/>
                      </a:lnTo>
                      <a:lnTo>
                        <a:pt x="2" y="182"/>
                      </a:lnTo>
                      <a:lnTo>
                        <a:pt x="0" y="152"/>
                      </a:lnTo>
                      <a:lnTo>
                        <a:pt x="2" y="122"/>
                      </a:lnTo>
                      <a:lnTo>
                        <a:pt x="11" y="93"/>
                      </a:lnTo>
                      <a:lnTo>
                        <a:pt x="24" y="68"/>
                      </a:lnTo>
                      <a:lnTo>
                        <a:pt x="44" y="45"/>
                      </a:lnTo>
                      <a:lnTo>
                        <a:pt x="66" y="26"/>
                      </a:lnTo>
                      <a:lnTo>
                        <a:pt x="93" y="12"/>
                      </a:lnTo>
                      <a:lnTo>
                        <a:pt x="120" y="3"/>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5" name="Freeform 7103">
                  <a:extLst>
                    <a:ext uri="{FF2B5EF4-FFF2-40B4-BE49-F238E27FC236}">
                      <a16:creationId xmlns:a16="http://schemas.microsoft.com/office/drawing/2014/main" id="{C7E9DD5F-C274-C642-8B0A-E0356A7E37C9}"/>
                    </a:ext>
                  </a:extLst>
                </p:cNvPr>
                <p:cNvSpPr>
                  <a:spLocks/>
                </p:cNvSpPr>
                <p:nvPr/>
              </p:nvSpPr>
              <p:spPr bwMode="auto">
                <a:xfrm>
                  <a:off x="1944553" y="5066655"/>
                  <a:ext cx="128923" cy="222280"/>
                </a:xfrm>
                <a:custGeom>
                  <a:avLst/>
                  <a:gdLst>
                    <a:gd name="T0" fmla="*/ 10 w 87"/>
                    <a:gd name="T1" fmla="*/ 0 h 150"/>
                    <a:gd name="T2" fmla="*/ 15 w 87"/>
                    <a:gd name="T3" fmla="*/ 0 h 150"/>
                    <a:gd name="T4" fmla="*/ 18 w 87"/>
                    <a:gd name="T5" fmla="*/ 1 h 150"/>
                    <a:gd name="T6" fmla="*/ 22 w 87"/>
                    <a:gd name="T7" fmla="*/ 4 h 150"/>
                    <a:gd name="T8" fmla="*/ 84 w 87"/>
                    <a:gd name="T9" fmla="*/ 66 h 150"/>
                    <a:gd name="T10" fmla="*/ 87 w 87"/>
                    <a:gd name="T11" fmla="*/ 70 h 150"/>
                    <a:gd name="T12" fmla="*/ 87 w 87"/>
                    <a:gd name="T13" fmla="*/ 75 h 150"/>
                    <a:gd name="T14" fmla="*/ 87 w 87"/>
                    <a:gd name="T15" fmla="*/ 79 h 150"/>
                    <a:gd name="T16" fmla="*/ 84 w 87"/>
                    <a:gd name="T17" fmla="*/ 84 h 150"/>
                    <a:gd name="T18" fmla="*/ 22 w 87"/>
                    <a:gd name="T19" fmla="*/ 145 h 150"/>
                    <a:gd name="T20" fmla="*/ 19 w 87"/>
                    <a:gd name="T21" fmla="*/ 148 h 150"/>
                    <a:gd name="T22" fmla="*/ 16 w 87"/>
                    <a:gd name="T23" fmla="*/ 150 h 150"/>
                    <a:gd name="T24" fmla="*/ 13 w 87"/>
                    <a:gd name="T25" fmla="*/ 150 h 150"/>
                    <a:gd name="T26" fmla="*/ 9 w 87"/>
                    <a:gd name="T27" fmla="*/ 150 h 150"/>
                    <a:gd name="T28" fmla="*/ 6 w 87"/>
                    <a:gd name="T29" fmla="*/ 148 h 150"/>
                    <a:gd name="T30" fmla="*/ 3 w 87"/>
                    <a:gd name="T31" fmla="*/ 145 h 150"/>
                    <a:gd name="T32" fmla="*/ 1 w 87"/>
                    <a:gd name="T33" fmla="*/ 142 h 150"/>
                    <a:gd name="T34" fmla="*/ 0 w 87"/>
                    <a:gd name="T35" fmla="*/ 139 h 150"/>
                    <a:gd name="T36" fmla="*/ 0 w 87"/>
                    <a:gd name="T37" fmla="*/ 135 h 150"/>
                    <a:gd name="T38" fmla="*/ 1 w 87"/>
                    <a:gd name="T39" fmla="*/ 132 h 150"/>
                    <a:gd name="T40" fmla="*/ 3 w 87"/>
                    <a:gd name="T41" fmla="*/ 127 h 150"/>
                    <a:gd name="T42" fmla="*/ 57 w 87"/>
                    <a:gd name="T43" fmla="*/ 75 h 150"/>
                    <a:gd name="T44" fmla="*/ 3 w 87"/>
                    <a:gd name="T45" fmla="*/ 22 h 150"/>
                    <a:gd name="T46" fmla="*/ 1 w 87"/>
                    <a:gd name="T47" fmla="*/ 18 h 150"/>
                    <a:gd name="T48" fmla="*/ 0 w 87"/>
                    <a:gd name="T49" fmla="*/ 15 h 150"/>
                    <a:gd name="T50" fmla="*/ 0 w 87"/>
                    <a:gd name="T51" fmla="*/ 10 h 150"/>
                    <a:gd name="T52" fmla="*/ 1 w 87"/>
                    <a:gd name="T53" fmla="*/ 7 h 150"/>
                    <a:gd name="T54" fmla="*/ 3 w 87"/>
                    <a:gd name="T55" fmla="*/ 4 h 150"/>
                    <a:gd name="T56" fmla="*/ 7 w 87"/>
                    <a:gd name="T57" fmla="*/ 1 h 150"/>
                    <a:gd name="T58" fmla="*/ 10 w 87"/>
                    <a:gd name="T5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150">
                      <a:moveTo>
                        <a:pt x="10" y="0"/>
                      </a:moveTo>
                      <a:lnTo>
                        <a:pt x="15" y="0"/>
                      </a:lnTo>
                      <a:lnTo>
                        <a:pt x="18" y="1"/>
                      </a:lnTo>
                      <a:lnTo>
                        <a:pt x="22" y="4"/>
                      </a:lnTo>
                      <a:lnTo>
                        <a:pt x="84" y="66"/>
                      </a:lnTo>
                      <a:lnTo>
                        <a:pt x="87" y="70"/>
                      </a:lnTo>
                      <a:lnTo>
                        <a:pt x="87" y="75"/>
                      </a:lnTo>
                      <a:lnTo>
                        <a:pt x="87" y="79"/>
                      </a:lnTo>
                      <a:lnTo>
                        <a:pt x="84" y="84"/>
                      </a:lnTo>
                      <a:lnTo>
                        <a:pt x="22" y="145"/>
                      </a:lnTo>
                      <a:lnTo>
                        <a:pt x="19" y="148"/>
                      </a:lnTo>
                      <a:lnTo>
                        <a:pt x="16" y="150"/>
                      </a:lnTo>
                      <a:lnTo>
                        <a:pt x="13" y="150"/>
                      </a:lnTo>
                      <a:lnTo>
                        <a:pt x="9" y="150"/>
                      </a:lnTo>
                      <a:lnTo>
                        <a:pt x="6" y="148"/>
                      </a:lnTo>
                      <a:lnTo>
                        <a:pt x="3" y="145"/>
                      </a:lnTo>
                      <a:lnTo>
                        <a:pt x="1" y="142"/>
                      </a:lnTo>
                      <a:lnTo>
                        <a:pt x="0" y="139"/>
                      </a:lnTo>
                      <a:lnTo>
                        <a:pt x="0" y="135"/>
                      </a:lnTo>
                      <a:lnTo>
                        <a:pt x="1" y="132"/>
                      </a:lnTo>
                      <a:lnTo>
                        <a:pt x="3" y="127"/>
                      </a:lnTo>
                      <a:lnTo>
                        <a:pt x="57" y="75"/>
                      </a:lnTo>
                      <a:lnTo>
                        <a:pt x="3" y="22"/>
                      </a:lnTo>
                      <a:lnTo>
                        <a:pt x="1" y="18"/>
                      </a:lnTo>
                      <a:lnTo>
                        <a:pt x="0" y="15"/>
                      </a:lnTo>
                      <a:lnTo>
                        <a:pt x="0" y="10"/>
                      </a:lnTo>
                      <a:lnTo>
                        <a:pt x="1" y="7"/>
                      </a:lnTo>
                      <a:lnTo>
                        <a:pt x="3" y="4"/>
                      </a:lnTo>
                      <a:lnTo>
                        <a:pt x="7"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44" name="Group 43">
              <a:extLst>
                <a:ext uri="{FF2B5EF4-FFF2-40B4-BE49-F238E27FC236}">
                  <a16:creationId xmlns:a16="http://schemas.microsoft.com/office/drawing/2014/main" id="{A7418EE7-F299-364B-8273-24EC9226B327}"/>
                </a:ext>
              </a:extLst>
            </p:cNvPr>
            <p:cNvGrpSpPr/>
            <p:nvPr/>
          </p:nvGrpSpPr>
          <p:grpSpPr>
            <a:xfrm>
              <a:off x="5066072" y="4057561"/>
              <a:ext cx="786303" cy="757466"/>
              <a:chOff x="5066072" y="4057561"/>
              <a:chExt cx="786303" cy="757466"/>
            </a:xfrm>
          </p:grpSpPr>
          <p:pic>
            <p:nvPicPr>
              <p:cNvPr id="78" name="Graphic 77">
                <a:extLst>
                  <a:ext uri="{FF2B5EF4-FFF2-40B4-BE49-F238E27FC236}">
                    <a16:creationId xmlns:a16="http://schemas.microsoft.com/office/drawing/2014/main" id="{79FB0C46-DCFB-1F4C-BE3C-B5880EA7D893}"/>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066072" y="4057561"/>
                <a:ext cx="786303" cy="757466"/>
              </a:xfrm>
              <a:prstGeom prst="rect">
                <a:avLst/>
              </a:prstGeom>
            </p:spPr>
          </p:pic>
          <p:grpSp>
            <p:nvGrpSpPr>
              <p:cNvPr id="79" name="Grupo 8902">
                <a:extLst>
                  <a:ext uri="{FF2B5EF4-FFF2-40B4-BE49-F238E27FC236}">
                    <a16:creationId xmlns:a16="http://schemas.microsoft.com/office/drawing/2014/main" id="{E26DB159-C350-1D43-8CF4-B9566661F49A}"/>
                  </a:ext>
                </a:extLst>
              </p:cNvPr>
              <p:cNvGrpSpPr/>
              <p:nvPr/>
            </p:nvGrpSpPr>
            <p:grpSpPr>
              <a:xfrm>
                <a:off x="5180795" y="4173205"/>
                <a:ext cx="363268" cy="366901"/>
                <a:chOff x="1785994" y="4952552"/>
                <a:chExt cx="444560" cy="449006"/>
              </a:xfrm>
              <a:solidFill>
                <a:srgbClr val="116B6D"/>
              </a:solidFill>
            </p:grpSpPr>
            <p:sp>
              <p:nvSpPr>
                <p:cNvPr id="80" name="Freeform 7102">
                  <a:extLst>
                    <a:ext uri="{FF2B5EF4-FFF2-40B4-BE49-F238E27FC236}">
                      <a16:creationId xmlns:a16="http://schemas.microsoft.com/office/drawing/2014/main" id="{01D10ACF-FDA7-0940-BC4C-F74A4BBC9A8E}"/>
                    </a:ext>
                  </a:extLst>
                </p:cNvPr>
                <p:cNvSpPr>
                  <a:spLocks noEditPoints="1"/>
                </p:cNvSpPr>
                <p:nvPr/>
              </p:nvSpPr>
              <p:spPr bwMode="auto">
                <a:xfrm>
                  <a:off x="1785994" y="4952552"/>
                  <a:ext cx="444560" cy="449006"/>
                </a:xfrm>
                <a:custGeom>
                  <a:avLst/>
                  <a:gdLst>
                    <a:gd name="T0" fmla="*/ 126 w 300"/>
                    <a:gd name="T1" fmla="*/ 29 h 303"/>
                    <a:gd name="T2" fmla="*/ 81 w 300"/>
                    <a:gd name="T3" fmla="*/ 47 h 303"/>
                    <a:gd name="T4" fmla="*/ 47 w 300"/>
                    <a:gd name="T5" fmla="*/ 83 h 303"/>
                    <a:gd name="T6" fmla="*/ 27 w 300"/>
                    <a:gd name="T7" fmla="*/ 128 h 303"/>
                    <a:gd name="T8" fmla="*/ 27 w 300"/>
                    <a:gd name="T9" fmla="*/ 176 h 303"/>
                    <a:gd name="T10" fmla="*/ 47 w 300"/>
                    <a:gd name="T11" fmla="*/ 221 h 303"/>
                    <a:gd name="T12" fmla="*/ 81 w 300"/>
                    <a:gd name="T13" fmla="*/ 257 h 303"/>
                    <a:gd name="T14" fmla="*/ 126 w 300"/>
                    <a:gd name="T15" fmla="*/ 275 h 303"/>
                    <a:gd name="T16" fmla="*/ 176 w 300"/>
                    <a:gd name="T17" fmla="*/ 275 h 303"/>
                    <a:gd name="T18" fmla="*/ 219 w 300"/>
                    <a:gd name="T19" fmla="*/ 257 h 303"/>
                    <a:gd name="T20" fmla="*/ 257 w 300"/>
                    <a:gd name="T21" fmla="*/ 218 h 303"/>
                    <a:gd name="T22" fmla="*/ 275 w 300"/>
                    <a:gd name="T23" fmla="*/ 165 h 303"/>
                    <a:gd name="T24" fmla="*/ 269 w 300"/>
                    <a:gd name="T25" fmla="*/ 111 h 303"/>
                    <a:gd name="T26" fmla="*/ 239 w 300"/>
                    <a:gd name="T27" fmla="*/ 63 h 303"/>
                    <a:gd name="T28" fmla="*/ 198 w 300"/>
                    <a:gd name="T29" fmla="*/ 36 h 303"/>
                    <a:gd name="T30" fmla="*/ 150 w 300"/>
                    <a:gd name="T31" fmla="*/ 26 h 303"/>
                    <a:gd name="T32" fmla="*/ 180 w 300"/>
                    <a:gd name="T33" fmla="*/ 3 h 303"/>
                    <a:gd name="T34" fmla="*/ 234 w 300"/>
                    <a:gd name="T35" fmla="*/ 26 h 303"/>
                    <a:gd name="T36" fmla="*/ 279 w 300"/>
                    <a:gd name="T37" fmla="*/ 72 h 303"/>
                    <a:gd name="T38" fmla="*/ 300 w 300"/>
                    <a:gd name="T39" fmla="*/ 135 h 303"/>
                    <a:gd name="T40" fmla="*/ 293 w 300"/>
                    <a:gd name="T41" fmla="*/ 201 h 303"/>
                    <a:gd name="T42" fmla="*/ 257 w 300"/>
                    <a:gd name="T43" fmla="*/ 258 h 303"/>
                    <a:gd name="T44" fmla="*/ 209 w 300"/>
                    <a:gd name="T45" fmla="*/ 291 h 303"/>
                    <a:gd name="T46" fmla="*/ 150 w 300"/>
                    <a:gd name="T47" fmla="*/ 303 h 303"/>
                    <a:gd name="T48" fmla="*/ 93 w 300"/>
                    <a:gd name="T49" fmla="*/ 291 h 303"/>
                    <a:gd name="T50" fmla="*/ 44 w 300"/>
                    <a:gd name="T51" fmla="*/ 258 h 303"/>
                    <a:gd name="T52" fmla="*/ 11 w 300"/>
                    <a:gd name="T53" fmla="*/ 210 h 303"/>
                    <a:gd name="T54" fmla="*/ 0 w 300"/>
                    <a:gd name="T55" fmla="*/ 152 h 303"/>
                    <a:gd name="T56" fmla="*/ 11 w 300"/>
                    <a:gd name="T57" fmla="*/ 93 h 303"/>
                    <a:gd name="T58" fmla="*/ 44 w 300"/>
                    <a:gd name="T59" fmla="*/ 45 h 303"/>
                    <a:gd name="T60" fmla="*/ 93 w 300"/>
                    <a:gd name="T61" fmla="*/ 12 h 303"/>
                    <a:gd name="T62" fmla="*/ 150 w 300"/>
                    <a:gd name="T6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0" h="303">
                      <a:moveTo>
                        <a:pt x="150" y="26"/>
                      </a:moveTo>
                      <a:lnTo>
                        <a:pt x="126" y="29"/>
                      </a:lnTo>
                      <a:lnTo>
                        <a:pt x="102" y="36"/>
                      </a:lnTo>
                      <a:lnTo>
                        <a:pt x="81" y="47"/>
                      </a:lnTo>
                      <a:lnTo>
                        <a:pt x="62" y="63"/>
                      </a:lnTo>
                      <a:lnTo>
                        <a:pt x="47" y="83"/>
                      </a:lnTo>
                      <a:lnTo>
                        <a:pt x="35" y="104"/>
                      </a:lnTo>
                      <a:lnTo>
                        <a:pt x="27" y="128"/>
                      </a:lnTo>
                      <a:lnTo>
                        <a:pt x="26" y="152"/>
                      </a:lnTo>
                      <a:lnTo>
                        <a:pt x="27" y="176"/>
                      </a:lnTo>
                      <a:lnTo>
                        <a:pt x="35" y="200"/>
                      </a:lnTo>
                      <a:lnTo>
                        <a:pt x="47" y="221"/>
                      </a:lnTo>
                      <a:lnTo>
                        <a:pt x="62" y="240"/>
                      </a:lnTo>
                      <a:lnTo>
                        <a:pt x="81" y="257"/>
                      </a:lnTo>
                      <a:lnTo>
                        <a:pt x="102" y="267"/>
                      </a:lnTo>
                      <a:lnTo>
                        <a:pt x="126" y="275"/>
                      </a:lnTo>
                      <a:lnTo>
                        <a:pt x="150" y="278"/>
                      </a:lnTo>
                      <a:lnTo>
                        <a:pt x="176" y="275"/>
                      </a:lnTo>
                      <a:lnTo>
                        <a:pt x="198" y="267"/>
                      </a:lnTo>
                      <a:lnTo>
                        <a:pt x="219" y="257"/>
                      </a:lnTo>
                      <a:lnTo>
                        <a:pt x="239" y="240"/>
                      </a:lnTo>
                      <a:lnTo>
                        <a:pt x="257" y="218"/>
                      </a:lnTo>
                      <a:lnTo>
                        <a:pt x="269" y="192"/>
                      </a:lnTo>
                      <a:lnTo>
                        <a:pt x="275" y="165"/>
                      </a:lnTo>
                      <a:lnTo>
                        <a:pt x="275" y="138"/>
                      </a:lnTo>
                      <a:lnTo>
                        <a:pt x="269" y="111"/>
                      </a:lnTo>
                      <a:lnTo>
                        <a:pt x="257" y="86"/>
                      </a:lnTo>
                      <a:lnTo>
                        <a:pt x="239" y="63"/>
                      </a:lnTo>
                      <a:lnTo>
                        <a:pt x="219" y="47"/>
                      </a:lnTo>
                      <a:lnTo>
                        <a:pt x="198" y="36"/>
                      </a:lnTo>
                      <a:lnTo>
                        <a:pt x="176" y="29"/>
                      </a:lnTo>
                      <a:lnTo>
                        <a:pt x="150" y="26"/>
                      </a:lnTo>
                      <a:close/>
                      <a:moveTo>
                        <a:pt x="150" y="0"/>
                      </a:moveTo>
                      <a:lnTo>
                        <a:pt x="180" y="3"/>
                      </a:lnTo>
                      <a:lnTo>
                        <a:pt x="209" y="12"/>
                      </a:lnTo>
                      <a:lnTo>
                        <a:pt x="234" y="26"/>
                      </a:lnTo>
                      <a:lnTo>
                        <a:pt x="257" y="45"/>
                      </a:lnTo>
                      <a:lnTo>
                        <a:pt x="279" y="72"/>
                      </a:lnTo>
                      <a:lnTo>
                        <a:pt x="293" y="102"/>
                      </a:lnTo>
                      <a:lnTo>
                        <a:pt x="300" y="135"/>
                      </a:lnTo>
                      <a:lnTo>
                        <a:pt x="300" y="168"/>
                      </a:lnTo>
                      <a:lnTo>
                        <a:pt x="293" y="201"/>
                      </a:lnTo>
                      <a:lnTo>
                        <a:pt x="279" y="231"/>
                      </a:lnTo>
                      <a:lnTo>
                        <a:pt x="257" y="258"/>
                      </a:lnTo>
                      <a:lnTo>
                        <a:pt x="234" y="278"/>
                      </a:lnTo>
                      <a:lnTo>
                        <a:pt x="209" y="291"/>
                      </a:lnTo>
                      <a:lnTo>
                        <a:pt x="180" y="300"/>
                      </a:lnTo>
                      <a:lnTo>
                        <a:pt x="150" y="303"/>
                      </a:lnTo>
                      <a:lnTo>
                        <a:pt x="120" y="300"/>
                      </a:lnTo>
                      <a:lnTo>
                        <a:pt x="93" y="291"/>
                      </a:lnTo>
                      <a:lnTo>
                        <a:pt x="66" y="278"/>
                      </a:lnTo>
                      <a:lnTo>
                        <a:pt x="44" y="258"/>
                      </a:lnTo>
                      <a:lnTo>
                        <a:pt x="24" y="236"/>
                      </a:lnTo>
                      <a:lnTo>
                        <a:pt x="11" y="210"/>
                      </a:lnTo>
                      <a:lnTo>
                        <a:pt x="2" y="182"/>
                      </a:lnTo>
                      <a:lnTo>
                        <a:pt x="0" y="152"/>
                      </a:lnTo>
                      <a:lnTo>
                        <a:pt x="2" y="122"/>
                      </a:lnTo>
                      <a:lnTo>
                        <a:pt x="11" y="93"/>
                      </a:lnTo>
                      <a:lnTo>
                        <a:pt x="24" y="68"/>
                      </a:lnTo>
                      <a:lnTo>
                        <a:pt x="44" y="45"/>
                      </a:lnTo>
                      <a:lnTo>
                        <a:pt x="66" y="26"/>
                      </a:lnTo>
                      <a:lnTo>
                        <a:pt x="93" y="12"/>
                      </a:lnTo>
                      <a:lnTo>
                        <a:pt x="120" y="3"/>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1" name="Freeform 7103">
                  <a:extLst>
                    <a:ext uri="{FF2B5EF4-FFF2-40B4-BE49-F238E27FC236}">
                      <a16:creationId xmlns:a16="http://schemas.microsoft.com/office/drawing/2014/main" id="{A3361CB5-67F5-D045-8A5A-6DFEE6322736}"/>
                    </a:ext>
                  </a:extLst>
                </p:cNvPr>
                <p:cNvSpPr>
                  <a:spLocks/>
                </p:cNvSpPr>
                <p:nvPr/>
              </p:nvSpPr>
              <p:spPr bwMode="auto">
                <a:xfrm>
                  <a:off x="1944553" y="5066655"/>
                  <a:ext cx="128923" cy="222280"/>
                </a:xfrm>
                <a:custGeom>
                  <a:avLst/>
                  <a:gdLst>
                    <a:gd name="T0" fmla="*/ 10 w 87"/>
                    <a:gd name="T1" fmla="*/ 0 h 150"/>
                    <a:gd name="T2" fmla="*/ 15 w 87"/>
                    <a:gd name="T3" fmla="*/ 0 h 150"/>
                    <a:gd name="T4" fmla="*/ 18 w 87"/>
                    <a:gd name="T5" fmla="*/ 1 h 150"/>
                    <a:gd name="T6" fmla="*/ 22 w 87"/>
                    <a:gd name="T7" fmla="*/ 4 h 150"/>
                    <a:gd name="T8" fmla="*/ 84 w 87"/>
                    <a:gd name="T9" fmla="*/ 66 h 150"/>
                    <a:gd name="T10" fmla="*/ 87 w 87"/>
                    <a:gd name="T11" fmla="*/ 70 h 150"/>
                    <a:gd name="T12" fmla="*/ 87 w 87"/>
                    <a:gd name="T13" fmla="*/ 75 h 150"/>
                    <a:gd name="T14" fmla="*/ 87 w 87"/>
                    <a:gd name="T15" fmla="*/ 79 h 150"/>
                    <a:gd name="T16" fmla="*/ 84 w 87"/>
                    <a:gd name="T17" fmla="*/ 84 h 150"/>
                    <a:gd name="T18" fmla="*/ 22 w 87"/>
                    <a:gd name="T19" fmla="*/ 145 h 150"/>
                    <a:gd name="T20" fmla="*/ 19 w 87"/>
                    <a:gd name="T21" fmla="*/ 148 h 150"/>
                    <a:gd name="T22" fmla="*/ 16 w 87"/>
                    <a:gd name="T23" fmla="*/ 150 h 150"/>
                    <a:gd name="T24" fmla="*/ 13 w 87"/>
                    <a:gd name="T25" fmla="*/ 150 h 150"/>
                    <a:gd name="T26" fmla="*/ 9 w 87"/>
                    <a:gd name="T27" fmla="*/ 150 h 150"/>
                    <a:gd name="T28" fmla="*/ 6 w 87"/>
                    <a:gd name="T29" fmla="*/ 148 h 150"/>
                    <a:gd name="T30" fmla="*/ 3 w 87"/>
                    <a:gd name="T31" fmla="*/ 145 h 150"/>
                    <a:gd name="T32" fmla="*/ 1 w 87"/>
                    <a:gd name="T33" fmla="*/ 142 h 150"/>
                    <a:gd name="T34" fmla="*/ 0 w 87"/>
                    <a:gd name="T35" fmla="*/ 139 h 150"/>
                    <a:gd name="T36" fmla="*/ 0 w 87"/>
                    <a:gd name="T37" fmla="*/ 135 h 150"/>
                    <a:gd name="T38" fmla="*/ 1 w 87"/>
                    <a:gd name="T39" fmla="*/ 132 h 150"/>
                    <a:gd name="T40" fmla="*/ 3 w 87"/>
                    <a:gd name="T41" fmla="*/ 127 h 150"/>
                    <a:gd name="T42" fmla="*/ 57 w 87"/>
                    <a:gd name="T43" fmla="*/ 75 h 150"/>
                    <a:gd name="T44" fmla="*/ 3 w 87"/>
                    <a:gd name="T45" fmla="*/ 22 h 150"/>
                    <a:gd name="T46" fmla="*/ 1 w 87"/>
                    <a:gd name="T47" fmla="*/ 18 h 150"/>
                    <a:gd name="T48" fmla="*/ 0 w 87"/>
                    <a:gd name="T49" fmla="*/ 15 h 150"/>
                    <a:gd name="T50" fmla="*/ 0 w 87"/>
                    <a:gd name="T51" fmla="*/ 10 h 150"/>
                    <a:gd name="T52" fmla="*/ 1 w 87"/>
                    <a:gd name="T53" fmla="*/ 7 h 150"/>
                    <a:gd name="T54" fmla="*/ 3 w 87"/>
                    <a:gd name="T55" fmla="*/ 4 h 150"/>
                    <a:gd name="T56" fmla="*/ 7 w 87"/>
                    <a:gd name="T57" fmla="*/ 1 h 150"/>
                    <a:gd name="T58" fmla="*/ 10 w 87"/>
                    <a:gd name="T5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150">
                      <a:moveTo>
                        <a:pt x="10" y="0"/>
                      </a:moveTo>
                      <a:lnTo>
                        <a:pt x="15" y="0"/>
                      </a:lnTo>
                      <a:lnTo>
                        <a:pt x="18" y="1"/>
                      </a:lnTo>
                      <a:lnTo>
                        <a:pt x="22" y="4"/>
                      </a:lnTo>
                      <a:lnTo>
                        <a:pt x="84" y="66"/>
                      </a:lnTo>
                      <a:lnTo>
                        <a:pt x="87" y="70"/>
                      </a:lnTo>
                      <a:lnTo>
                        <a:pt x="87" y="75"/>
                      </a:lnTo>
                      <a:lnTo>
                        <a:pt x="87" y="79"/>
                      </a:lnTo>
                      <a:lnTo>
                        <a:pt x="84" y="84"/>
                      </a:lnTo>
                      <a:lnTo>
                        <a:pt x="22" y="145"/>
                      </a:lnTo>
                      <a:lnTo>
                        <a:pt x="19" y="148"/>
                      </a:lnTo>
                      <a:lnTo>
                        <a:pt x="16" y="150"/>
                      </a:lnTo>
                      <a:lnTo>
                        <a:pt x="13" y="150"/>
                      </a:lnTo>
                      <a:lnTo>
                        <a:pt x="9" y="150"/>
                      </a:lnTo>
                      <a:lnTo>
                        <a:pt x="6" y="148"/>
                      </a:lnTo>
                      <a:lnTo>
                        <a:pt x="3" y="145"/>
                      </a:lnTo>
                      <a:lnTo>
                        <a:pt x="1" y="142"/>
                      </a:lnTo>
                      <a:lnTo>
                        <a:pt x="0" y="139"/>
                      </a:lnTo>
                      <a:lnTo>
                        <a:pt x="0" y="135"/>
                      </a:lnTo>
                      <a:lnTo>
                        <a:pt x="1" y="132"/>
                      </a:lnTo>
                      <a:lnTo>
                        <a:pt x="3" y="127"/>
                      </a:lnTo>
                      <a:lnTo>
                        <a:pt x="57" y="75"/>
                      </a:lnTo>
                      <a:lnTo>
                        <a:pt x="3" y="22"/>
                      </a:lnTo>
                      <a:lnTo>
                        <a:pt x="1" y="18"/>
                      </a:lnTo>
                      <a:lnTo>
                        <a:pt x="0" y="15"/>
                      </a:lnTo>
                      <a:lnTo>
                        <a:pt x="0" y="10"/>
                      </a:lnTo>
                      <a:lnTo>
                        <a:pt x="1" y="7"/>
                      </a:lnTo>
                      <a:lnTo>
                        <a:pt x="3" y="4"/>
                      </a:lnTo>
                      <a:lnTo>
                        <a:pt x="7"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45" name="Group 44">
              <a:extLst>
                <a:ext uri="{FF2B5EF4-FFF2-40B4-BE49-F238E27FC236}">
                  <a16:creationId xmlns:a16="http://schemas.microsoft.com/office/drawing/2014/main" id="{A48104B2-F18B-1142-9B40-4A735D35D4B4}"/>
                </a:ext>
              </a:extLst>
            </p:cNvPr>
            <p:cNvGrpSpPr/>
            <p:nvPr/>
          </p:nvGrpSpPr>
          <p:grpSpPr>
            <a:xfrm>
              <a:off x="6499175" y="4057561"/>
              <a:ext cx="786303" cy="757466"/>
              <a:chOff x="6499175" y="4057561"/>
              <a:chExt cx="786303" cy="757466"/>
            </a:xfrm>
          </p:grpSpPr>
          <p:pic>
            <p:nvPicPr>
              <p:cNvPr id="74" name="Graphic 73">
                <a:extLst>
                  <a:ext uri="{FF2B5EF4-FFF2-40B4-BE49-F238E27FC236}">
                    <a16:creationId xmlns:a16="http://schemas.microsoft.com/office/drawing/2014/main" id="{8B542825-FD4A-BD42-A89C-D2ACD92BDE1F}"/>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499175" y="4057561"/>
                <a:ext cx="786303" cy="757466"/>
              </a:xfrm>
              <a:prstGeom prst="rect">
                <a:avLst/>
              </a:prstGeom>
            </p:spPr>
          </p:pic>
          <p:grpSp>
            <p:nvGrpSpPr>
              <p:cNvPr id="75" name="Grupo 8902">
                <a:extLst>
                  <a:ext uri="{FF2B5EF4-FFF2-40B4-BE49-F238E27FC236}">
                    <a16:creationId xmlns:a16="http://schemas.microsoft.com/office/drawing/2014/main" id="{F87CEE52-3504-E249-8C96-1554B889F895}"/>
                  </a:ext>
                </a:extLst>
              </p:cNvPr>
              <p:cNvGrpSpPr/>
              <p:nvPr/>
            </p:nvGrpSpPr>
            <p:grpSpPr>
              <a:xfrm>
                <a:off x="6609103" y="4173205"/>
                <a:ext cx="363268" cy="366901"/>
                <a:chOff x="1785994" y="4952552"/>
                <a:chExt cx="444560" cy="449006"/>
              </a:xfrm>
              <a:solidFill>
                <a:srgbClr val="116B6D"/>
              </a:solidFill>
            </p:grpSpPr>
            <p:sp>
              <p:nvSpPr>
                <p:cNvPr id="76" name="Freeform 7102">
                  <a:extLst>
                    <a:ext uri="{FF2B5EF4-FFF2-40B4-BE49-F238E27FC236}">
                      <a16:creationId xmlns:a16="http://schemas.microsoft.com/office/drawing/2014/main" id="{A8EE846E-347E-0049-AFCB-5A17DC57580B}"/>
                    </a:ext>
                  </a:extLst>
                </p:cNvPr>
                <p:cNvSpPr>
                  <a:spLocks noEditPoints="1"/>
                </p:cNvSpPr>
                <p:nvPr/>
              </p:nvSpPr>
              <p:spPr bwMode="auto">
                <a:xfrm>
                  <a:off x="1785994" y="4952552"/>
                  <a:ext cx="444560" cy="449006"/>
                </a:xfrm>
                <a:custGeom>
                  <a:avLst/>
                  <a:gdLst>
                    <a:gd name="T0" fmla="*/ 126 w 300"/>
                    <a:gd name="T1" fmla="*/ 29 h 303"/>
                    <a:gd name="T2" fmla="*/ 81 w 300"/>
                    <a:gd name="T3" fmla="*/ 47 h 303"/>
                    <a:gd name="T4" fmla="*/ 47 w 300"/>
                    <a:gd name="T5" fmla="*/ 83 h 303"/>
                    <a:gd name="T6" fmla="*/ 27 w 300"/>
                    <a:gd name="T7" fmla="*/ 128 h 303"/>
                    <a:gd name="T8" fmla="*/ 27 w 300"/>
                    <a:gd name="T9" fmla="*/ 176 h 303"/>
                    <a:gd name="T10" fmla="*/ 47 w 300"/>
                    <a:gd name="T11" fmla="*/ 221 h 303"/>
                    <a:gd name="T12" fmla="*/ 81 w 300"/>
                    <a:gd name="T13" fmla="*/ 257 h 303"/>
                    <a:gd name="T14" fmla="*/ 126 w 300"/>
                    <a:gd name="T15" fmla="*/ 275 h 303"/>
                    <a:gd name="T16" fmla="*/ 176 w 300"/>
                    <a:gd name="T17" fmla="*/ 275 h 303"/>
                    <a:gd name="T18" fmla="*/ 219 w 300"/>
                    <a:gd name="T19" fmla="*/ 257 h 303"/>
                    <a:gd name="T20" fmla="*/ 257 w 300"/>
                    <a:gd name="T21" fmla="*/ 218 h 303"/>
                    <a:gd name="T22" fmla="*/ 275 w 300"/>
                    <a:gd name="T23" fmla="*/ 165 h 303"/>
                    <a:gd name="T24" fmla="*/ 269 w 300"/>
                    <a:gd name="T25" fmla="*/ 111 h 303"/>
                    <a:gd name="T26" fmla="*/ 239 w 300"/>
                    <a:gd name="T27" fmla="*/ 63 h 303"/>
                    <a:gd name="T28" fmla="*/ 198 w 300"/>
                    <a:gd name="T29" fmla="*/ 36 h 303"/>
                    <a:gd name="T30" fmla="*/ 150 w 300"/>
                    <a:gd name="T31" fmla="*/ 26 h 303"/>
                    <a:gd name="T32" fmla="*/ 180 w 300"/>
                    <a:gd name="T33" fmla="*/ 3 h 303"/>
                    <a:gd name="T34" fmla="*/ 234 w 300"/>
                    <a:gd name="T35" fmla="*/ 26 h 303"/>
                    <a:gd name="T36" fmla="*/ 279 w 300"/>
                    <a:gd name="T37" fmla="*/ 72 h 303"/>
                    <a:gd name="T38" fmla="*/ 300 w 300"/>
                    <a:gd name="T39" fmla="*/ 135 h 303"/>
                    <a:gd name="T40" fmla="*/ 293 w 300"/>
                    <a:gd name="T41" fmla="*/ 201 h 303"/>
                    <a:gd name="T42" fmla="*/ 257 w 300"/>
                    <a:gd name="T43" fmla="*/ 258 h 303"/>
                    <a:gd name="T44" fmla="*/ 209 w 300"/>
                    <a:gd name="T45" fmla="*/ 291 h 303"/>
                    <a:gd name="T46" fmla="*/ 150 w 300"/>
                    <a:gd name="T47" fmla="*/ 303 h 303"/>
                    <a:gd name="T48" fmla="*/ 93 w 300"/>
                    <a:gd name="T49" fmla="*/ 291 h 303"/>
                    <a:gd name="T50" fmla="*/ 44 w 300"/>
                    <a:gd name="T51" fmla="*/ 258 h 303"/>
                    <a:gd name="T52" fmla="*/ 11 w 300"/>
                    <a:gd name="T53" fmla="*/ 210 h 303"/>
                    <a:gd name="T54" fmla="*/ 0 w 300"/>
                    <a:gd name="T55" fmla="*/ 152 h 303"/>
                    <a:gd name="T56" fmla="*/ 11 w 300"/>
                    <a:gd name="T57" fmla="*/ 93 h 303"/>
                    <a:gd name="T58" fmla="*/ 44 w 300"/>
                    <a:gd name="T59" fmla="*/ 45 h 303"/>
                    <a:gd name="T60" fmla="*/ 93 w 300"/>
                    <a:gd name="T61" fmla="*/ 12 h 303"/>
                    <a:gd name="T62" fmla="*/ 150 w 300"/>
                    <a:gd name="T6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0" h="303">
                      <a:moveTo>
                        <a:pt x="150" y="26"/>
                      </a:moveTo>
                      <a:lnTo>
                        <a:pt x="126" y="29"/>
                      </a:lnTo>
                      <a:lnTo>
                        <a:pt x="102" y="36"/>
                      </a:lnTo>
                      <a:lnTo>
                        <a:pt x="81" y="47"/>
                      </a:lnTo>
                      <a:lnTo>
                        <a:pt x="62" y="63"/>
                      </a:lnTo>
                      <a:lnTo>
                        <a:pt x="47" y="83"/>
                      </a:lnTo>
                      <a:lnTo>
                        <a:pt x="35" y="104"/>
                      </a:lnTo>
                      <a:lnTo>
                        <a:pt x="27" y="128"/>
                      </a:lnTo>
                      <a:lnTo>
                        <a:pt x="26" y="152"/>
                      </a:lnTo>
                      <a:lnTo>
                        <a:pt x="27" y="176"/>
                      </a:lnTo>
                      <a:lnTo>
                        <a:pt x="35" y="200"/>
                      </a:lnTo>
                      <a:lnTo>
                        <a:pt x="47" y="221"/>
                      </a:lnTo>
                      <a:lnTo>
                        <a:pt x="62" y="240"/>
                      </a:lnTo>
                      <a:lnTo>
                        <a:pt x="81" y="257"/>
                      </a:lnTo>
                      <a:lnTo>
                        <a:pt x="102" y="267"/>
                      </a:lnTo>
                      <a:lnTo>
                        <a:pt x="126" y="275"/>
                      </a:lnTo>
                      <a:lnTo>
                        <a:pt x="150" y="278"/>
                      </a:lnTo>
                      <a:lnTo>
                        <a:pt x="176" y="275"/>
                      </a:lnTo>
                      <a:lnTo>
                        <a:pt x="198" y="267"/>
                      </a:lnTo>
                      <a:lnTo>
                        <a:pt x="219" y="257"/>
                      </a:lnTo>
                      <a:lnTo>
                        <a:pt x="239" y="240"/>
                      </a:lnTo>
                      <a:lnTo>
                        <a:pt x="257" y="218"/>
                      </a:lnTo>
                      <a:lnTo>
                        <a:pt x="269" y="192"/>
                      </a:lnTo>
                      <a:lnTo>
                        <a:pt x="275" y="165"/>
                      </a:lnTo>
                      <a:lnTo>
                        <a:pt x="275" y="138"/>
                      </a:lnTo>
                      <a:lnTo>
                        <a:pt x="269" y="111"/>
                      </a:lnTo>
                      <a:lnTo>
                        <a:pt x="257" y="86"/>
                      </a:lnTo>
                      <a:lnTo>
                        <a:pt x="239" y="63"/>
                      </a:lnTo>
                      <a:lnTo>
                        <a:pt x="219" y="47"/>
                      </a:lnTo>
                      <a:lnTo>
                        <a:pt x="198" y="36"/>
                      </a:lnTo>
                      <a:lnTo>
                        <a:pt x="176" y="29"/>
                      </a:lnTo>
                      <a:lnTo>
                        <a:pt x="150" y="26"/>
                      </a:lnTo>
                      <a:close/>
                      <a:moveTo>
                        <a:pt x="150" y="0"/>
                      </a:moveTo>
                      <a:lnTo>
                        <a:pt x="180" y="3"/>
                      </a:lnTo>
                      <a:lnTo>
                        <a:pt x="209" y="12"/>
                      </a:lnTo>
                      <a:lnTo>
                        <a:pt x="234" y="26"/>
                      </a:lnTo>
                      <a:lnTo>
                        <a:pt x="257" y="45"/>
                      </a:lnTo>
                      <a:lnTo>
                        <a:pt x="279" y="72"/>
                      </a:lnTo>
                      <a:lnTo>
                        <a:pt x="293" y="102"/>
                      </a:lnTo>
                      <a:lnTo>
                        <a:pt x="300" y="135"/>
                      </a:lnTo>
                      <a:lnTo>
                        <a:pt x="300" y="168"/>
                      </a:lnTo>
                      <a:lnTo>
                        <a:pt x="293" y="201"/>
                      </a:lnTo>
                      <a:lnTo>
                        <a:pt x="279" y="231"/>
                      </a:lnTo>
                      <a:lnTo>
                        <a:pt x="257" y="258"/>
                      </a:lnTo>
                      <a:lnTo>
                        <a:pt x="234" y="278"/>
                      </a:lnTo>
                      <a:lnTo>
                        <a:pt x="209" y="291"/>
                      </a:lnTo>
                      <a:lnTo>
                        <a:pt x="180" y="300"/>
                      </a:lnTo>
                      <a:lnTo>
                        <a:pt x="150" y="303"/>
                      </a:lnTo>
                      <a:lnTo>
                        <a:pt x="120" y="300"/>
                      </a:lnTo>
                      <a:lnTo>
                        <a:pt x="93" y="291"/>
                      </a:lnTo>
                      <a:lnTo>
                        <a:pt x="66" y="278"/>
                      </a:lnTo>
                      <a:lnTo>
                        <a:pt x="44" y="258"/>
                      </a:lnTo>
                      <a:lnTo>
                        <a:pt x="24" y="236"/>
                      </a:lnTo>
                      <a:lnTo>
                        <a:pt x="11" y="210"/>
                      </a:lnTo>
                      <a:lnTo>
                        <a:pt x="2" y="182"/>
                      </a:lnTo>
                      <a:lnTo>
                        <a:pt x="0" y="152"/>
                      </a:lnTo>
                      <a:lnTo>
                        <a:pt x="2" y="122"/>
                      </a:lnTo>
                      <a:lnTo>
                        <a:pt x="11" y="93"/>
                      </a:lnTo>
                      <a:lnTo>
                        <a:pt x="24" y="68"/>
                      </a:lnTo>
                      <a:lnTo>
                        <a:pt x="44" y="45"/>
                      </a:lnTo>
                      <a:lnTo>
                        <a:pt x="66" y="26"/>
                      </a:lnTo>
                      <a:lnTo>
                        <a:pt x="93" y="12"/>
                      </a:lnTo>
                      <a:lnTo>
                        <a:pt x="120" y="3"/>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7" name="Freeform 7103">
                  <a:extLst>
                    <a:ext uri="{FF2B5EF4-FFF2-40B4-BE49-F238E27FC236}">
                      <a16:creationId xmlns:a16="http://schemas.microsoft.com/office/drawing/2014/main" id="{776C3828-75A0-5B4A-A16E-38B040D802D9}"/>
                    </a:ext>
                  </a:extLst>
                </p:cNvPr>
                <p:cNvSpPr>
                  <a:spLocks/>
                </p:cNvSpPr>
                <p:nvPr/>
              </p:nvSpPr>
              <p:spPr bwMode="auto">
                <a:xfrm>
                  <a:off x="1944553" y="5066655"/>
                  <a:ext cx="128923" cy="222280"/>
                </a:xfrm>
                <a:custGeom>
                  <a:avLst/>
                  <a:gdLst>
                    <a:gd name="T0" fmla="*/ 10 w 87"/>
                    <a:gd name="T1" fmla="*/ 0 h 150"/>
                    <a:gd name="T2" fmla="*/ 15 w 87"/>
                    <a:gd name="T3" fmla="*/ 0 h 150"/>
                    <a:gd name="T4" fmla="*/ 18 w 87"/>
                    <a:gd name="T5" fmla="*/ 1 h 150"/>
                    <a:gd name="T6" fmla="*/ 22 w 87"/>
                    <a:gd name="T7" fmla="*/ 4 h 150"/>
                    <a:gd name="T8" fmla="*/ 84 w 87"/>
                    <a:gd name="T9" fmla="*/ 66 h 150"/>
                    <a:gd name="T10" fmla="*/ 87 w 87"/>
                    <a:gd name="T11" fmla="*/ 70 h 150"/>
                    <a:gd name="T12" fmla="*/ 87 w 87"/>
                    <a:gd name="T13" fmla="*/ 75 h 150"/>
                    <a:gd name="T14" fmla="*/ 87 w 87"/>
                    <a:gd name="T15" fmla="*/ 79 h 150"/>
                    <a:gd name="T16" fmla="*/ 84 w 87"/>
                    <a:gd name="T17" fmla="*/ 84 h 150"/>
                    <a:gd name="T18" fmla="*/ 22 w 87"/>
                    <a:gd name="T19" fmla="*/ 145 h 150"/>
                    <a:gd name="T20" fmla="*/ 19 w 87"/>
                    <a:gd name="T21" fmla="*/ 148 h 150"/>
                    <a:gd name="T22" fmla="*/ 16 w 87"/>
                    <a:gd name="T23" fmla="*/ 150 h 150"/>
                    <a:gd name="T24" fmla="*/ 13 w 87"/>
                    <a:gd name="T25" fmla="*/ 150 h 150"/>
                    <a:gd name="T26" fmla="*/ 9 w 87"/>
                    <a:gd name="T27" fmla="*/ 150 h 150"/>
                    <a:gd name="T28" fmla="*/ 6 w 87"/>
                    <a:gd name="T29" fmla="*/ 148 h 150"/>
                    <a:gd name="T30" fmla="*/ 3 w 87"/>
                    <a:gd name="T31" fmla="*/ 145 h 150"/>
                    <a:gd name="T32" fmla="*/ 1 w 87"/>
                    <a:gd name="T33" fmla="*/ 142 h 150"/>
                    <a:gd name="T34" fmla="*/ 0 w 87"/>
                    <a:gd name="T35" fmla="*/ 139 h 150"/>
                    <a:gd name="T36" fmla="*/ 0 w 87"/>
                    <a:gd name="T37" fmla="*/ 135 h 150"/>
                    <a:gd name="T38" fmla="*/ 1 w 87"/>
                    <a:gd name="T39" fmla="*/ 132 h 150"/>
                    <a:gd name="T40" fmla="*/ 3 w 87"/>
                    <a:gd name="T41" fmla="*/ 127 h 150"/>
                    <a:gd name="T42" fmla="*/ 57 w 87"/>
                    <a:gd name="T43" fmla="*/ 75 h 150"/>
                    <a:gd name="T44" fmla="*/ 3 w 87"/>
                    <a:gd name="T45" fmla="*/ 22 h 150"/>
                    <a:gd name="T46" fmla="*/ 1 w 87"/>
                    <a:gd name="T47" fmla="*/ 18 h 150"/>
                    <a:gd name="T48" fmla="*/ 0 w 87"/>
                    <a:gd name="T49" fmla="*/ 15 h 150"/>
                    <a:gd name="T50" fmla="*/ 0 w 87"/>
                    <a:gd name="T51" fmla="*/ 10 h 150"/>
                    <a:gd name="T52" fmla="*/ 1 w 87"/>
                    <a:gd name="T53" fmla="*/ 7 h 150"/>
                    <a:gd name="T54" fmla="*/ 3 w 87"/>
                    <a:gd name="T55" fmla="*/ 4 h 150"/>
                    <a:gd name="T56" fmla="*/ 7 w 87"/>
                    <a:gd name="T57" fmla="*/ 1 h 150"/>
                    <a:gd name="T58" fmla="*/ 10 w 87"/>
                    <a:gd name="T5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150">
                      <a:moveTo>
                        <a:pt x="10" y="0"/>
                      </a:moveTo>
                      <a:lnTo>
                        <a:pt x="15" y="0"/>
                      </a:lnTo>
                      <a:lnTo>
                        <a:pt x="18" y="1"/>
                      </a:lnTo>
                      <a:lnTo>
                        <a:pt x="22" y="4"/>
                      </a:lnTo>
                      <a:lnTo>
                        <a:pt x="84" y="66"/>
                      </a:lnTo>
                      <a:lnTo>
                        <a:pt x="87" y="70"/>
                      </a:lnTo>
                      <a:lnTo>
                        <a:pt x="87" y="75"/>
                      </a:lnTo>
                      <a:lnTo>
                        <a:pt x="87" y="79"/>
                      </a:lnTo>
                      <a:lnTo>
                        <a:pt x="84" y="84"/>
                      </a:lnTo>
                      <a:lnTo>
                        <a:pt x="22" y="145"/>
                      </a:lnTo>
                      <a:lnTo>
                        <a:pt x="19" y="148"/>
                      </a:lnTo>
                      <a:lnTo>
                        <a:pt x="16" y="150"/>
                      </a:lnTo>
                      <a:lnTo>
                        <a:pt x="13" y="150"/>
                      </a:lnTo>
                      <a:lnTo>
                        <a:pt x="9" y="150"/>
                      </a:lnTo>
                      <a:lnTo>
                        <a:pt x="6" y="148"/>
                      </a:lnTo>
                      <a:lnTo>
                        <a:pt x="3" y="145"/>
                      </a:lnTo>
                      <a:lnTo>
                        <a:pt x="1" y="142"/>
                      </a:lnTo>
                      <a:lnTo>
                        <a:pt x="0" y="139"/>
                      </a:lnTo>
                      <a:lnTo>
                        <a:pt x="0" y="135"/>
                      </a:lnTo>
                      <a:lnTo>
                        <a:pt x="1" y="132"/>
                      </a:lnTo>
                      <a:lnTo>
                        <a:pt x="3" y="127"/>
                      </a:lnTo>
                      <a:lnTo>
                        <a:pt x="57" y="75"/>
                      </a:lnTo>
                      <a:lnTo>
                        <a:pt x="3" y="22"/>
                      </a:lnTo>
                      <a:lnTo>
                        <a:pt x="1" y="18"/>
                      </a:lnTo>
                      <a:lnTo>
                        <a:pt x="0" y="15"/>
                      </a:lnTo>
                      <a:lnTo>
                        <a:pt x="0" y="10"/>
                      </a:lnTo>
                      <a:lnTo>
                        <a:pt x="1" y="7"/>
                      </a:lnTo>
                      <a:lnTo>
                        <a:pt x="3" y="4"/>
                      </a:lnTo>
                      <a:lnTo>
                        <a:pt x="7"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46" name="Group 45">
              <a:extLst>
                <a:ext uri="{FF2B5EF4-FFF2-40B4-BE49-F238E27FC236}">
                  <a16:creationId xmlns:a16="http://schemas.microsoft.com/office/drawing/2014/main" id="{9CFCA12A-156E-1E46-994A-76CCC880FA43}"/>
                </a:ext>
              </a:extLst>
            </p:cNvPr>
            <p:cNvGrpSpPr/>
            <p:nvPr/>
          </p:nvGrpSpPr>
          <p:grpSpPr>
            <a:xfrm>
              <a:off x="7932278" y="4057561"/>
              <a:ext cx="786303" cy="757466"/>
              <a:chOff x="7932278" y="4057561"/>
              <a:chExt cx="786303" cy="757466"/>
            </a:xfrm>
          </p:grpSpPr>
          <p:pic>
            <p:nvPicPr>
              <p:cNvPr id="67" name="Graphic 66">
                <a:extLst>
                  <a:ext uri="{FF2B5EF4-FFF2-40B4-BE49-F238E27FC236}">
                    <a16:creationId xmlns:a16="http://schemas.microsoft.com/office/drawing/2014/main" id="{05843922-E838-CC45-8F54-71C6235657C6}"/>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932278" y="4057561"/>
                <a:ext cx="786303" cy="757466"/>
              </a:xfrm>
              <a:prstGeom prst="rect">
                <a:avLst/>
              </a:prstGeom>
            </p:spPr>
          </p:pic>
          <p:grpSp>
            <p:nvGrpSpPr>
              <p:cNvPr id="71" name="Grupo 8902">
                <a:extLst>
                  <a:ext uri="{FF2B5EF4-FFF2-40B4-BE49-F238E27FC236}">
                    <a16:creationId xmlns:a16="http://schemas.microsoft.com/office/drawing/2014/main" id="{EC7AA28A-1B26-9940-935C-A3A23587F989}"/>
                  </a:ext>
                </a:extLst>
              </p:cNvPr>
              <p:cNvGrpSpPr/>
              <p:nvPr/>
            </p:nvGrpSpPr>
            <p:grpSpPr>
              <a:xfrm>
                <a:off x="8037410" y="4173205"/>
                <a:ext cx="363268" cy="366901"/>
                <a:chOff x="1785994" y="4952552"/>
                <a:chExt cx="444560" cy="449006"/>
              </a:xfrm>
              <a:solidFill>
                <a:srgbClr val="116B6D"/>
              </a:solidFill>
            </p:grpSpPr>
            <p:sp>
              <p:nvSpPr>
                <p:cNvPr id="72" name="Freeform 7102">
                  <a:extLst>
                    <a:ext uri="{FF2B5EF4-FFF2-40B4-BE49-F238E27FC236}">
                      <a16:creationId xmlns:a16="http://schemas.microsoft.com/office/drawing/2014/main" id="{2778469C-6893-6643-B47F-4A1258DD4367}"/>
                    </a:ext>
                  </a:extLst>
                </p:cNvPr>
                <p:cNvSpPr>
                  <a:spLocks noEditPoints="1"/>
                </p:cNvSpPr>
                <p:nvPr/>
              </p:nvSpPr>
              <p:spPr bwMode="auto">
                <a:xfrm>
                  <a:off x="1785994" y="4952552"/>
                  <a:ext cx="444560" cy="449006"/>
                </a:xfrm>
                <a:custGeom>
                  <a:avLst/>
                  <a:gdLst>
                    <a:gd name="T0" fmla="*/ 126 w 300"/>
                    <a:gd name="T1" fmla="*/ 29 h 303"/>
                    <a:gd name="T2" fmla="*/ 81 w 300"/>
                    <a:gd name="T3" fmla="*/ 47 h 303"/>
                    <a:gd name="T4" fmla="*/ 47 w 300"/>
                    <a:gd name="T5" fmla="*/ 83 h 303"/>
                    <a:gd name="T6" fmla="*/ 27 w 300"/>
                    <a:gd name="T7" fmla="*/ 128 h 303"/>
                    <a:gd name="T8" fmla="*/ 27 w 300"/>
                    <a:gd name="T9" fmla="*/ 176 h 303"/>
                    <a:gd name="T10" fmla="*/ 47 w 300"/>
                    <a:gd name="T11" fmla="*/ 221 h 303"/>
                    <a:gd name="T12" fmla="*/ 81 w 300"/>
                    <a:gd name="T13" fmla="*/ 257 h 303"/>
                    <a:gd name="T14" fmla="*/ 126 w 300"/>
                    <a:gd name="T15" fmla="*/ 275 h 303"/>
                    <a:gd name="T16" fmla="*/ 176 w 300"/>
                    <a:gd name="T17" fmla="*/ 275 h 303"/>
                    <a:gd name="T18" fmla="*/ 219 w 300"/>
                    <a:gd name="T19" fmla="*/ 257 h 303"/>
                    <a:gd name="T20" fmla="*/ 257 w 300"/>
                    <a:gd name="T21" fmla="*/ 218 h 303"/>
                    <a:gd name="T22" fmla="*/ 275 w 300"/>
                    <a:gd name="T23" fmla="*/ 165 h 303"/>
                    <a:gd name="T24" fmla="*/ 269 w 300"/>
                    <a:gd name="T25" fmla="*/ 111 h 303"/>
                    <a:gd name="T26" fmla="*/ 239 w 300"/>
                    <a:gd name="T27" fmla="*/ 63 h 303"/>
                    <a:gd name="T28" fmla="*/ 198 w 300"/>
                    <a:gd name="T29" fmla="*/ 36 h 303"/>
                    <a:gd name="T30" fmla="*/ 150 w 300"/>
                    <a:gd name="T31" fmla="*/ 26 h 303"/>
                    <a:gd name="T32" fmla="*/ 180 w 300"/>
                    <a:gd name="T33" fmla="*/ 3 h 303"/>
                    <a:gd name="T34" fmla="*/ 234 w 300"/>
                    <a:gd name="T35" fmla="*/ 26 h 303"/>
                    <a:gd name="T36" fmla="*/ 279 w 300"/>
                    <a:gd name="T37" fmla="*/ 72 h 303"/>
                    <a:gd name="T38" fmla="*/ 300 w 300"/>
                    <a:gd name="T39" fmla="*/ 135 h 303"/>
                    <a:gd name="T40" fmla="*/ 293 w 300"/>
                    <a:gd name="T41" fmla="*/ 201 h 303"/>
                    <a:gd name="T42" fmla="*/ 257 w 300"/>
                    <a:gd name="T43" fmla="*/ 258 h 303"/>
                    <a:gd name="T44" fmla="*/ 209 w 300"/>
                    <a:gd name="T45" fmla="*/ 291 h 303"/>
                    <a:gd name="T46" fmla="*/ 150 w 300"/>
                    <a:gd name="T47" fmla="*/ 303 h 303"/>
                    <a:gd name="T48" fmla="*/ 93 w 300"/>
                    <a:gd name="T49" fmla="*/ 291 h 303"/>
                    <a:gd name="T50" fmla="*/ 44 w 300"/>
                    <a:gd name="T51" fmla="*/ 258 h 303"/>
                    <a:gd name="T52" fmla="*/ 11 w 300"/>
                    <a:gd name="T53" fmla="*/ 210 h 303"/>
                    <a:gd name="T54" fmla="*/ 0 w 300"/>
                    <a:gd name="T55" fmla="*/ 152 h 303"/>
                    <a:gd name="T56" fmla="*/ 11 w 300"/>
                    <a:gd name="T57" fmla="*/ 93 h 303"/>
                    <a:gd name="T58" fmla="*/ 44 w 300"/>
                    <a:gd name="T59" fmla="*/ 45 h 303"/>
                    <a:gd name="T60" fmla="*/ 93 w 300"/>
                    <a:gd name="T61" fmla="*/ 12 h 303"/>
                    <a:gd name="T62" fmla="*/ 150 w 300"/>
                    <a:gd name="T6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0" h="303">
                      <a:moveTo>
                        <a:pt x="150" y="26"/>
                      </a:moveTo>
                      <a:lnTo>
                        <a:pt x="126" y="29"/>
                      </a:lnTo>
                      <a:lnTo>
                        <a:pt x="102" y="36"/>
                      </a:lnTo>
                      <a:lnTo>
                        <a:pt x="81" y="47"/>
                      </a:lnTo>
                      <a:lnTo>
                        <a:pt x="62" y="63"/>
                      </a:lnTo>
                      <a:lnTo>
                        <a:pt x="47" y="83"/>
                      </a:lnTo>
                      <a:lnTo>
                        <a:pt x="35" y="104"/>
                      </a:lnTo>
                      <a:lnTo>
                        <a:pt x="27" y="128"/>
                      </a:lnTo>
                      <a:lnTo>
                        <a:pt x="26" y="152"/>
                      </a:lnTo>
                      <a:lnTo>
                        <a:pt x="27" y="176"/>
                      </a:lnTo>
                      <a:lnTo>
                        <a:pt x="35" y="200"/>
                      </a:lnTo>
                      <a:lnTo>
                        <a:pt x="47" y="221"/>
                      </a:lnTo>
                      <a:lnTo>
                        <a:pt x="62" y="240"/>
                      </a:lnTo>
                      <a:lnTo>
                        <a:pt x="81" y="257"/>
                      </a:lnTo>
                      <a:lnTo>
                        <a:pt x="102" y="267"/>
                      </a:lnTo>
                      <a:lnTo>
                        <a:pt x="126" y="275"/>
                      </a:lnTo>
                      <a:lnTo>
                        <a:pt x="150" y="278"/>
                      </a:lnTo>
                      <a:lnTo>
                        <a:pt x="176" y="275"/>
                      </a:lnTo>
                      <a:lnTo>
                        <a:pt x="198" y="267"/>
                      </a:lnTo>
                      <a:lnTo>
                        <a:pt x="219" y="257"/>
                      </a:lnTo>
                      <a:lnTo>
                        <a:pt x="239" y="240"/>
                      </a:lnTo>
                      <a:lnTo>
                        <a:pt x="257" y="218"/>
                      </a:lnTo>
                      <a:lnTo>
                        <a:pt x="269" y="192"/>
                      </a:lnTo>
                      <a:lnTo>
                        <a:pt x="275" y="165"/>
                      </a:lnTo>
                      <a:lnTo>
                        <a:pt x="275" y="138"/>
                      </a:lnTo>
                      <a:lnTo>
                        <a:pt x="269" y="111"/>
                      </a:lnTo>
                      <a:lnTo>
                        <a:pt x="257" y="86"/>
                      </a:lnTo>
                      <a:lnTo>
                        <a:pt x="239" y="63"/>
                      </a:lnTo>
                      <a:lnTo>
                        <a:pt x="219" y="47"/>
                      </a:lnTo>
                      <a:lnTo>
                        <a:pt x="198" y="36"/>
                      </a:lnTo>
                      <a:lnTo>
                        <a:pt x="176" y="29"/>
                      </a:lnTo>
                      <a:lnTo>
                        <a:pt x="150" y="26"/>
                      </a:lnTo>
                      <a:close/>
                      <a:moveTo>
                        <a:pt x="150" y="0"/>
                      </a:moveTo>
                      <a:lnTo>
                        <a:pt x="180" y="3"/>
                      </a:lnTo>
                      <a:lnTo>
                        <a:pt x="209" y="12"/>
                      </a:lnTo>
                      <a:lnTo>
                        <a:pt x="234" y="26"/>
                      </a:lnTo>
                      <a:lnTo>
                        <a:pt x="257" y="45"/>
                      </a:lnTo>
                      <a:lnTo>
                        <a:pt x="279" y="72"/>
                      </a:lnTo>
                      <a:lnTo>
                        <a:pt x="293" y="102"/>
                      </a:lnTo>
                      <a:lnTo>
                        <a:pt x="300" y="135"/>
                      </a:lnTo>
                      <a:lnTo>
                        <a:pt x="300" y="168"/>
                      </a:lnTo>
                      <a:lnTo>
                        <a:pt x="293" y="201"/>
                      </a:lnTo>
                      <a:lnTo>
                        <a:pt x="279" y="231"/>
                      </a:lnTo>
                      <a:lnTo>
                        <a:pt x="257" y="258"/>
                      </a:lnTo>
                      <a:lnTo>
                        <a:pt x="234" y="278"/>
                      </a:lnTo>
                      <a:lnTo>
                        <a:pt x="209" y="291"/>
                      </a:lnTo>
                      <a:lnTo>
                        <a:pt x="180" y="300"/>
                      </a:lnTo>
                      <a:lnTo>
                        <a:pt x="150" y="303"/>
                      </a:lnTo>
                      <a:lnTo>
                        <a:pt x="120" y="300"/>
                      </a:lnTo>
                      <a:lnTo>
                        <a:pt x="93" y="291"/>
                      </a:lnTo>
                      <a:lnTo>
                        <a:pt x="66" y="278"/>
                      </a:lnTo>
                      <a:lnTo>
                        <a:pt x="44" y="258"/>
                      </a:lnTo>
                      <a:lnTo>
                        <a:pt x="24" y="236"/>
                      </a:lnTo>
                      <a:lnTo>
                        <a:pt x="11" y="210"/>
                      </a:lnTo>
                      <a:lnTo>
                        <a:pt x="2" y="182"/>
                      </a:lnTo>
                      <a:lnTo>
                        <a:pt x="0" y="152"/>
                      </a:lnTo>
                      <a:lnTo>
                        <a:pt x="2" y="122"/>
                      </a:lnTo>
                      <a:lnTo>
                        <a:pt x="11" y="93"/>
                      </a:lnTo>
                      <a:lnTo>
                        <a:pt x="24" y="68"/>
                      </a:lnTo>
                      <a:lnTo>
                        <a:pt x="44" y="45"/>
                      </a:lnTo>
                      <a:lnTo>
                        <a:pt x="66" y="26"/>
                      </a:lnTo>
                      <a:lnTo>
                        <a:pt x="93" y="12"/>
                      </a:lnTo>
                      <a:lnTo>
                        <a:pt x="120" y="3"/>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Freeform 7103">
                  <a:extLst>
                    <a:ext uri="{FF2B5EF4-FFF2-40B4-BE49-F238E27FC236}">
                      <a16:creationId xmlns:a16="http://schemas.microsoft.com/office/drawing/2014/main" id="{40B32019-D797-6F4E-B68C-DEDF7948E4D2}"/>
                    </a:ext>
                  </a:extLst>
                </p:cNvPr>
                <p:cNvSpPr>
                  <a:spLocks/>
                </p:cNvSpPr>
                <p:nvPr/>
              </p:nvSpPr>
              <p:spPr bwMode="auto">
                <a:xfrm>
                  <a:off x="1944553" y="5066655"/>
                  <a:ext cx="128923" cy="222280"/>
                </a:xfrm>
                <a:custGeom>
                  <a:avLst/>
                  <a:gdLst>
                    <a:gd name="T0" fmla="*/ 10 w 87"/>
                    <a:gd name="T1" fmla="*/ 0 h 150"/>
                    <a:gd name="T2" fmla="*/ 15 w 87"/>
                    <a:gd name="T3" fmla="*/ 0 h 150"/>
                    <a:gd name="T4" fmla="*/ 18 w 87"/>
                    <a:gd name="T5" fmla="*/ 1 h 150"/>
                    <a:gd name="T6" fmla="*/ 22 w 87"/>
                    <a:gd name="T7" fmla="*/ 4 h 150"/>
                    <a:gd name="T8" fmla="*/ 84 w 87"/>
                    <a:gd name="T9" fmla="*/ 66 h 150"/>
                    <a:gd name="T10" fmla="*/ 87 w 87"/>
                    <a:gd name="T11" fmla="*/ 70 h 150"/>
                    <a:gd name="T12" fmla="*/ 87 w 87"/>
                    <a:gd name="T13" fmla="*/ 75 h 150"/>
                    <a:gd name="T14" fmla="*/ 87 w 87"/>
                    <a:gd name="T15" fmla="*/ 79 h 150"/>
                    <a:gd name="T16" fmla="*/ 84 w 87"/>
                    <a:gd name="T17" fmla="*/ 84 h 150"/>
                    <a:gd name="T18" fmla="*/ 22 w 87"/>
                    <a:gd name="T19" fmla="*/ 145 h 150"/>
                    <a:gd name="T20" fmla="*/ 19 w 87"/>
                    <a:gd name="T21" fmla="*/ 148 h 150"/>
                    <a:gd name="T22" fmla="*/ 16 w 87"/>
                    <a:gd name="T23" fmla="*/ 150 h 150"/>
                    <a:gd name="T24" fmla="*/ 13 w 87"/>
                    <a:gd name="T25" fmla="*/ 150 h 150"/>
                    <a:gd name="T26" fmla="*/ 9 w 87"/>
                    <a:gd name="T27" fmla="*/ 150 h 150"/>
                    <a:gd name="T28" fmla="*/ 6 w 87"/>
                    <a:gd name="T29" fmla="*/ 148 h 150"/>
                    <a:gd name="T30" fmla="*/ 3 w 87"/>
                    <a:gd name="T31" fmla="*/ 145 h 150"/>
                    <a:gd name="T32" fmla="*/ 1 w 87"/>
                    <a:gd name="T33" fmla="*/ 142 h 150"/>
                    <a:gd name="T34" fmla="*/ 0 w 87"/>
                    <a:gd name="T35" fmla="*/ 139 h 150"/>
                    <a:gd name="T36" fmla="*/ 0 w 87"/>
                    <a:gd name="T37" fmla="*/ 135 h 150"/>
                    <a:gd name="T38" fmla="*/ 1 w 87"/>
                    <a:gd name="T39" fmla="*/ 132 h 150"/>
                    <a:gd name="T40" fmla="*/ 3 w 87"/>
                    <a:gd name="T41" fmla="*/ 127 h 150"/>
                    <a:gd name="T42" fmla="*/ 57 w 87"/>
                    <a:gd name="T43" fmla="*/ 75 h 150"/>
                    <a:gd name="T44" fmla="*/ 3 w 87"/>
                    <a:gd name="T45" fmla="*/ 22 h 150"/>
                    <a:gd name="T46" fmla="*/ 1 w 87"/>
                    <a:gd name="T47" fmla="*/ 18 h 150"/>
                    <a:gd name="T48" fmla="*/ 0 w 87"/>
                    <a:gd name="T49" fmla="*/ 15 h 150"/>
                    <a:gd name="T50" fmla="*/ 0 w 87"/>
                    <a:gd name="T51" fmla="*/ 10 h 150"/>
                    <a:gd name="T52" fmla="*/ 1 w 87"/>
                    <a:gd name="T53" fmla="*/ 7 h 150"/>
                    <a:gd name="T54" fmla="*/ 3 w 87"/>
                    <a:gd name="T55" fmla="*/ 4 h 150"/>
                    <a:gd name="T56" fmla="*/ 7 w 87"/>
                    <a:gd name="T57" fmla="*/ 1 h 150"/>
                    <a:gd name="T58" fmla="*/ 10 w 87"/>
                    <a:gd name="T5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150">
                      <a:moveTo>
                        <a:pt x="10" y="0"/>
                      </a:moveTo>
                      <a:lnTo>
                        <a:pt x="15" y="0"/>
                      </a:lnTo>
                      <a:lnTo>
                        <a:pt x="18" y="1"/>
                      </a:lnTo>
                      <a:lnTo>
                        <a:pt x="22" y="4"/>
                      </a:lnTo>
                      <a:lnTo>
                        <a:pt x="84" y="66"/>
                      </a:lnTo>
                      <a:lnTo>
                        <a:pt x="87" y="70"/>
                      </a:lnTo>
                      <a:lnTo>
                        <a:pt x="87" y="75"/>
                      </a:lnTo>
                      <a:lnTo>
                        <a:pt x="87" y="79"/>
                      </a:lnTo>
                      <a:lnTo>
                        <a:pt x="84" y="84"/>
                      </a:lnTo>
                      <a:lnTo>
                        <a:pt x="22" y="145"/>
                      </a:lnTo>
                      <a:lnTo>
                        <a:pt x="19" y="148"/>
                      </a:lnTo>
                      <a:lnTo>
                        <a:pt x="16" y="150"/>
                      </a:lnTo>
                      <a:lnTo>
                        <a:pt x="13" y="150"/>
                      </a:lnTo>
                      <a:lnTo>
                        <a:pt x="9" y="150"/>
                      </a:lnTo>
                      <a:lnTo>
                        <a:pt x="6" y="148"/>
                      </a:lnTo>
                      <a:lnTo>
                        <a:pt x="3" y="145"/>
                      </a:lnTo>
                      <a:lnTo>
                        <a:pt x="1" y="142"/>
                      </a:lnTo>
                      <a:lnTo>
                        <a:pt x="0" y="139"/>
                      </a:lnTo>
                      <a:lnTo>
                        <a:pt x="0" y="135"/>
                      </a:lnTo>
                      <a:lnTo>
                        <a:pt x="1" y="132"/>
                      </a:lnTo>
                      <a:lnTo>
                        <a:pt x="3" y="127"/>
                      </a:lnTo>
                      <a:lnTo>
                        <a:pt x="57" y="75"/>
                      </a:lnTo>
                      <a:lnTo>
                        <a:pt x="3" y="22"/>
                      </a:lnTo>
                      <a:lnTo>
                        <a:pt x="1" y="18"/>
                      </a:lnTo>
                      <a:lnTo>
                        <a:pt x="0" y="15"/>
                      </a:lnTo>
                      <a:lnTo>
                        <a:pt x="0" y="10"/>
                      </a:lnTo>
                      <a:lnTo>
                        <a:pt x="1" y="7"/>
                      </a:lnTo>
                      <a:lnTo>
                        <a:pt x="3" y="4"/>
                      </a:lnTo>
                      <a:lnTo>
                        <a:pt x="7"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47" name="Group 46">
              <a:extLst>
                <a:ext uri="{FF2B5EF4-FFF2-40B4-BE49-F238E27FC236}">
                  <a16:creationId xmlns:a16="http://schemas.microsoft.com/office/drawing/2014/main" id="{D82B0F84-14FC-844A-B3A5-1F34E483F7B5}"/>
                </a:ext>
              </a:extLst>
            </p:cNvPr>
            <p:cNvGrpSpPr/>
            <p:nvPr/>
          </p:nvGrpSpPr>
          <p:grpSpPr>
            <a:xfrm>
              <a:off x="9365381" y="4057561"/>
              <a:ext cx="786303" cy="757466"/>
              <a:chOff x="9365381" y="4057561"/>
              <a:chExt cx="786303" cy="757466"/>
            </a:xfrm>
          </p:grpSpPr>
          <p:pic>
            <p:nvPicPr>
              <p:cNvPr id="62" name="Graphic 61">
                <a:extLst>
                  <a:ext uri="{FF2B5EF4-FFF2-40B4-BE49-F238E27FC236}">
                    <a16:creationId xmlns:a16="http://schemas.microsoft.com/office/drawing/2014/main" id="{2DDD5AE7-7BE3-AB4F-A5A4-6E5ED151718A}"/>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365381" y="4057561"/>
                <a:ext cx="786303" cy="757466"/>
              </a:xfrm>
              <a:prstGeom prst="rect">
                <a:avLst/>
              </a:prstGeom>
            </p:spPr>
          </p:pic>
          <p:grpSp>
            <p:nvGrpSpPr>
              <p:cNvPr id="63" name="Grupo 8902">
                <a:extLst>
                  <a:ext uri="{FF2B5EF4-FFF2-40B4-BE49-F238E27FC236}">
                    <a16:creationId xmlns:a16="http://schemas.microsoft.com/office/drawing/2014/main" id="{A24C0A41-6ACB-9142-BCF8-753E54C7FF19}"/>
                  </a:ext>
                </a:extLst>
              </p:cNvPr>
              <p:cNvGrpSpPr/>
              <p:nvPr/>
            </p:nvGrpSpPr>
            <p:grpSpPr>
              <a:xfrm>
                <a:off x="9486982" y="4173205"/>
                <a:ext cx="363268" cy="366901"/>
                <a:chOff x="1785994" y="4952552"/>
                <a:chExt cx="444560" cy="449006"/>
              </a:xfrm>
              <a:solidFill>
                <a:srgbClr val="116B6D"/>
              </a:solidFill>
            </p:grpSpPr>
            <p:sp>
              <p:nvSpPr>
                <p:cNvPr id="64" name="Freeform 7102">
                  <a:extLst>
                    <a:ext uri="{FF2B5EF4-FFF2-40B4-BE49-F238E27FC236}">
                      <a16:creationId xmlns:a16="http://schemas.microsoft.com/office/drawing/2014/main" id="{0B04A226-584E-2545-914B-4DF48B4C74A4}"/>
                    </a:ext>
                  </a:extLst>
                </p:cNvPr>
                <p:cNvSpPr>
                  <a:spLocks noEditPoints="1"/>
                </p:cNvSpPr>
                <p:nvPr/>
              </p:nvSpPr>
              <p:spPr bwMode="auto">
                <a:xfrm>
                  <a:off x="1785994" y="4952552"/>
                  <a:ext cx="444560" cy="449006"/>
                </a:xfrm>
                <a:custGeom>
                  <a:avLst/>
                  <a:gdLst>
                    <a:gd name="T0" fmla="*/ 126 w 300"/>
                    <a:gd name="T1" fmla="*/ 29 h 303"/>
                    <a:gd name="T2" fmla="*/ 81 w 300"/>
                    <a:gd name="T3" fmla="*/ 47 h 303"/>
                    <a:gd name="T4" fmla="*/ 47 w 300"/>
                    <a:gd name="T5" fmla="*/ 83 h 303"/>
                    <a:gd name="T6" fmla="*/ 27 w 300"/>
                    <a:gd name="T7" fmla="*/ 128 h 303"/>
                    <a:gd name="T8" fmla="*/ 27 w 300"/>
                    <a:gd name="T9" fmla="*/ 176 h 303"/>
                    <a:gd name="T10" fmla="*/ 47 w 300"/>
                    <a:gd name="T11" fmla="*/ 221 h 303"/>
                    <a:gd name="T12" fmla="*/ 81 w 300"/>
                    <a:gd name="T13" fmla="*/ 257 h 303"/>
                    <a:gd name="T14" fmla="*/ 126 w 300"/>
                    <a:gd name="T15" fmla="*/ 275 h 303"/>
                    <a:gd name="T16" fmla="*/ 176 w 300"/>
                    <a:gd name="T17" fmla="*/ 275 h 303"/>
                    <a:gd name="T18" fmla="*/ 219 w 300"/>
                    <a:gd name="T19" fmla="*/ 257 h 303"/>
                    <a:gd name="T20" fmla="*/ 257 w 300"/>
                    <a:gd name="T21" fmla="*/ 218 h 303"/>
                    <a:gd name="T22" fmla="*/ 275 w 300"/>
                    <a:gd name="T23" fmla="*/ 165 h 303"/>
                    <a:gd name="T24" fmla="*/ 269 w 300"/>
                    <a:gd name="T25" fmla="*/ 111 h 303"/>
                    <a:gd name="T26" fmla="*/ 239 w 300"/>
                    <a:gd name="T27" fmla="*/ 63 h 303"/>
                    <a:gd name="T28" fmla="*/ 198 w 300"/>
                    <a:gd name="T29" fmla="*/ 36 h 303"/>
                    <a:gd name="T30" fmla="*/ 150 w 300"/>
                    <a:gd name="T31" fmla="*/ 26 h 303"/>
                    <a:gd name="T32" fmla="*/ 180 w 300"/>
                    <a:gd name="T33" fmla="*/ 3 h 303"/>
                    <a:gd name="T34" fmla="*/ 234 w 300"/>
                    <a:gd name="T35" fmla="*/ 26 h 303"/>
                    <a:gd name="T36" fmla="*/ 279 w 300"/>
                    <a:gd name="T37" fmla="*/ 72 h 303"/>
                    <a:gd name="T38" fmla="*/ 300 w 300"/>
                    <a:gd name="T39" fmla="*/ 135 h 303"/>
                    <a:gd name="T40" fmla="*/ 293 w 300"/>
                    <a:gd name="T41" fmla="*/ 201 h 303"/>
                    <a:gd name="T42" fmla="*/ 257 w 300"/>
                    <a:gd name="T43" fmla="*/ 258 h 303"/>
                    <a:gd name="T44" fmla="*/ 209 w 300"/>
                    <a:gd name="T45" fmla="*/ 291 h 303"/>
                    <a:gd name="T46" fmla="*/ 150 w 300"/>
                    <a:gd name="T47" fmla="*/ 303 h 303"/>
                    <a:gd name="T48" fmla="*/ 93 w 300"/>
                    <a:gd name="T49" fmla="*/ 291 h 303"/>
                    <a:gd name="T50" fmla="*/ 44 w 300"/>
                    <a:gd name="T51" fmla="*/ 258 h 303"/>
                    <a:gd name="T52" fmla="*/ 11 w 300"/>
                    <a:gd name="T53" fmla="*/ 210 h 303"/>
                    <a:gd name="T54" fmla="*/ 0 w 300"/>
                    <a:gd name="T55" fmla="*/ 152 h 303"/>
                    <a:gd name="T56" fmla="*/ 11 w 300"/>
                    <a:gd name="T57" fmla="*/ 93 h 303"/>
                    <a:gd name="T58" fmla="*/ 44 w 300"/>
                    <a:gd name="T59" fmla="*/ 45 h 303"/>
                    <a:gd name="T60" fmla="*/ 93 w 300"/>
                    <a:gd name="T61" fmla="*/ 12 h 303"/>
                    <a:gd name="T62" fmla="*/ 150 w 300"/>
                    <a:gd name="T6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0" h="303">
                      <a:moveTo>
                        <a:pt x="150" y="26"/>
                      </a:moveTo>
                      <a:lnTo>
                        <a:pt x="126" y="29"/>
                      </a:lnTo>
                      <a:lnTo>
                        <a:pt x="102" y="36"/>
                      </a:lnTo>
                      <a:lnTo>
                        <a:pt x="81" y="47"/>
                      </a:lnTo>
                      <a:lnTo>
                        <a:pt x="62" y="63"/>
                      </a:lnTo>
                      <a:lnTo>
                        <a:pt x="47" y="83"/>
                      </a:lnTo>
                      <a:lnTo>
                        <a:pt x="35" y="104"/>
                      </a:lnTo>
                      <a:lnTo>
                        <a:pt x="27" y="128"/>
                      </a:lnTo>
                      <a:lnTo>
                        <a:pt x="26" y="152"/>
                      </a:lnTo>
                      <a:lnTo>
                        <a:pt x="27" y="176"/>
                      </a:lnTo>
                      <a:lnTo>
                        <a:pt x="35" y="200"/>
                      </a:lnTo>
                      <a:lnTo>
                        <a:pt x="47" y="221"/>
                      </a:lnTo>
                      <a:lnTo>
                        <a:pt x="62" y="240"/>
                      </a:lnTo>
                      <a:lnTo>
                        <a:pt x="81" y="257"/>
                      </a:lnTo>
                      <a:lnTo>
                        <a:pt x="102" y="267"/>
                      </a:lnTo>
                      <a:lnTo>
                        <a:pt x="126" y="275"/>
                      </a:lnTo>
                      <a:lnTo>
                        <a:pt x="150" y="278"/>
                      </a:lnTo>
                      <a:lnTo>
                        <a:pt x="176" y="275"/>
                      </a:lnTo>
                      <a:lnTo>
                        <a:pt x="198" y="267"/>
                      </a:lnTo>
                      <a:lnTo>
                        <a:pt x="219" y="257"/>
                      </a:lnTo>
                      <a:lnTo>
                        <a:pt x="239" y="240"/>
                      </a:lnTo>
                      <a:lnTo>
                        <a:pt x="257" y="218"/>
                      </a:lnTo>
                      <a:lnTo>
                        <a:pt x="269" y="192"/>
                      </a:lnTo>
                      <a:lnTo>
                        <a:pt x="275" y="165"/>
                      </a:lnTo>
                      <a:lnTo>
                        <a:pt x="275" y="138"/>
                      </a:lnTo>
                      <a:lnTo>
                        <a:pt x="269" y="111"/>
                      </a:lnTo>
                      <a:lnTo>
                        <a:pt x="257" y="86"/>
                      </a:lnTo>
                      <a:lnTo>
                        <a:pt x="239" y="63"/>
                      </a:lnTo>
                      <a:lnTo>
                        <a:pt x="219" y="47"/>
                      </a:lnTo>
                      <a:lnTo>
                        <a:pt x="198" y="36"/>
                      </a:lnTo>
                      <a:lnTo>
                        <a:pt x="176" y="29"/>
                      </a:lnTo>
                      <a:lnTo>
                        <a:pt x="150" y="26"/>
                      </a:lnTo>
                      <a:close/>
                      <a:moveTo>
                        <a:pt x="150" y="0"/>
                      </a:moveTo>
                      <a:lnTo>
                        <a:pt x="180" y="3"/>
                      </a:lnTo>
                      <a:lnTo>
                        <a:pt x="209" y="12"/>
                      </a:lnTo>
                      <a:lnTo>
                        <a:pt x="234" y="26"/>
                      </a:lnTo>
                      <a:lnTo>
                        <a:pt x="257" y="45"/>
                      </a:lnTo>
                      <a:lnTo>
                        <a:pt x="279" y="72"/>
                      </a:lnTo>
                      <a:lnTo>
                        <a:pt x="293" y="102"/>
                      </a:lnTo>
                      <a:lnTo>
                        <a:pt x="300" y="135"/>
                      </a:lnTo>
                      <a:lnTo>
                        <a:pt x="300" y="168"/>
                      </a:lnTo>
                      <a:lnTo>
                        <a:pt x="293" y="201"/>
                      </a:lnTo>
                      <a:lnTo>
                        <a:pt x="279" y="231"/>
                      </a:lnTo>
                      <a:lnTo>
                        <a:pt x="257" y="258"/>
                      </a:lnTo>
                      <a:lnTo>
                        <a:pt x="234" y="278"/>
                      </a:lnTo>
                      <a:lnTo>
                        <a:pt x="209" y="291"/>
                      </a:lnTo>
                      <a:lnTo>
                        <a:pt x="180" y="300"/>
                      </a:lnTo>
                      <a:lnTo>
                        <a:pt x="150" y="303"/>
                      </a:lnTo>
                      <a:lnTo>
                        <a:pt x="120" y="300"/>
                      </a:lnTo>
                      <a:lnTo>
                        <a:pt x="93" y="291"/>
                      </a:lnTo>
                      <a:lnTo>
                        <a:pt x="66" y="278"/>
                      </a:lnTo>
                      <a:lnTo>
                        <a:pt x="44" y="258"/>
                      </a:lnTo>
                      <a:lnTo>
                        <a:pt x="24" y="236"/>
                      </a:lnTo>
                      <a:lnTo>
                        <a:pt x="11" y="210"/>
                      </a:lnTo>
                      <a:lnTo>
                        <a:pt x="2" y="182"/>
                      </a:lnTo>
                      <a:lnTo>
                        <a:pt x="0" y="152"/>
                      </a:lnTo>
                      <a:lnTo>
                        <a:pt x="2" y="122"/>
                      </a:lnTo>
                      <a:lnTo>
                        <a:pt x="11" y="93"/>
                      </a:lnTo>
                      <a:lnTo>
                        <a:pt x="24" y="68"/>
                      </a:lnTo>
                      <a:lnTo>
                        <a:pt x="44" y="45"/>
                      </a:lnTo>
                      <a:lnTo>
                        <a:pt x="66" y="26"/>
                      </a:lnTo>
                      <a:lnTo>
                        <a:pt x="93" y="12"/>
                      </a:lnTo>
                      <a:lnTo>
                        <a:pt x="120" y="3"/>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6" name="Freeform 7103">
                  <a:extLst>
                    <a:ext uri="{FF2B5EF4-FFF2-40B4-BE49-F238E27FC236}">
                      <a16:creationId xmlns:a16="http://schemas.microsoft.com/office/drawing/2014/main" id="{75DE4EC8-E348-4F49-8BDA-BC4955E172B1}"/>
                    </a:ext>
                  </a:extLst>
                </p:cNvPr>
                <p:cNvSpPr>
                  <a:spLocks/>
                </p:cNvSpPr>
                <p:nvPr/>
              </p:nvSpPr>
              <p:spPr bwMode="auto">
                <a:xfrm>
                  <a:off x="1944553" y="5066655"/>
                  <a:ext cx="128923" cy="222280"/>
                </a:xfrm>
                <a:custGeom>
                  <a:avLst/>
                  <a:gdLst>
                    <a:gd name="T0" fmla="*/ 10 w 87"/>
                    <a:gd name="T1" fmla="*/ 0 h 150"/>
                    <a:gd name="T2" fmla="*/ 15 w 87"/>
                    <a:gd name="T3" fmla="*/ 0 h 150"/>
                    <a:gd name="T4" fmla="*/ 18 w 87"/>
                    <a:gd name="T5" fmla="*/ 1 h 150"/>
                    <a:gd name="T6" fmla="*/ 22 w 87"/>
                    <a:gd name="T7" fmla="*/ 4 h 150"/>
                    <a:gd name="T8" fmla="*/ 84 w 87"/>
                    <a:gd name="T9" fmla="*/ 66 h 150"/>
                    <a:gd name="T10" fmla="*/ 87 w 87"/>
                    <a:gd name="T11" fmla="*/ 70 h 150"/>
                    <a:gd name="T12" fmla="*/ 87 w 87"/>
                    <a:gd name="T13" fmla="*/ 75 h 150"/>
                    <a:gd name="T14" fmla="*/ 87 w 87"/>
                    <a:gd name="T15" fmla="*/ 79 h 150"/>
                    <a:gd name="T16" fmla="*/ 84 w 87"/>
                    <a:gd name="T17" fmla="*/ 84 h 150"/>
                    <a:gd name="T18" fmla="*/ 22 w 87"/>
                    <a:gd name="T19" fmla="*/ 145 h 150"/>
                    <a:gd name="T20" fmla="*/ 19 w 87"/>
                    <a:gd name="T21" fmla="*/ 148 h 150"/>
                    <a:gd name="T22" fmla="*/ 16 w 87"/>
                    <a:gd name="T23" fmla="*/ 150 h 150"/>
                    <a:gd name="T24" fmla="*/ 13 w 87"/>
                    <a:gd name="T25" fmla="*/ 150 h 150"/>
                    <a:gd name="T26" fmla="*/ 9 w 87"/>
                    <a:gd name="T27" fmla="*/ 150 h 150"/>
                    <a:gd name="T28" fmla="*/ 6 w 87"/>
                    <a:gd name="T29" fmla="*/ 148 h 150"/>
                    <a:gd name="T30" fmla="*/ 3 w 87"/>
                    <a:gd name="T31" fmla="*/ 145 h 150"/>
                    <a:gd name="T32" fmla="*/ 1 w 87"/>
                    <a:gd name="T33" fmla="*/ 142 h 150"/>
                    <a:gd name="T34" fmla="*/ 0 w 87"/>
                    <a:gd name="T35" fmla="*/ 139 h 150"/>
                    <a:gd name="T36" fmla="*/ 0 w 87"/>
                    <a:gd name="T37" fmla="*/ 135 h 150"/>
                    <a:gd name="T38" fmla="*/ 1 w 87"/>
                    <a:gd name="T39" fmla="*/ 132 h 150"/>
                    <a:gd name="T40" fmla="*/ 3 w 87"/>
                    <a:gd name="T41" fmla="*/ 127 h 150"/>
                    <a:gd name="T42" fmla="*/ 57 w 87"/>
                    <a:gd name="T43" fmla="*/ 75 h 150"/>
                    <a:gd name="T44" fmla="*/ 3 w 87"/>
                    <a:gd name="T45" fmla="*/ 22 h 150"/>
                    <a:gd name="T46" fmla="*/ 1 w 87"/>
                    <a:gd name="T47" fmla="*/ 18 h 150"/>
                    <a:gd name="T48" fmla="*/ 0 w 87"/>
                    <a:gd name="T49" fmla="*/ 15 h 150"/>
                    <a:gd name="T50" fmla="*/ 0 w 87"/>
                    <a:gd name="T51" fmla="*/ 10 h 150"/>
                    <a:gd name="T52" fmla="*/ 1 w 87"/>
                    <a:gd name="T53" fmla="*/ 7 h 150"/>
                    <a:gd name="T54" fmla="*/ 3 w 87"/>
                    <a:gd name="T55" fmla="*/ 4 h 150"/>
                    <a:gd name="T56" fmla="*/ 7 w 87"/>
                    <a:gd name="T57" fmla="*/ 1 h 150"/>
                    <a:gd name="T58" fmla="*/ 10 w 87"/>
                    <a:gd name="T5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150">
                      <a:moveTo>
                        <a:pt x="10" y="0"/>
                      </a:moveTo>
                      <a:lnTo>
                        <a:pt x="15" y="0"/>
                      </a:lnTo>
                      <a:lnTo>
                        <a:pt x="18" y="1"/>
                      </a:lnTo>
                      <a:lnTo>
                        <a:pt x="22" y="4"/>
                      </a:lnTo>
                      <a:lnTo>
                        <a:pt x="84" y="66"/>
                      </a:lnTo>
                      <a:lnTo>
                        <a:pt x="87" y="70"/>
                      </a:lnTo>
                      <a:lnTo>
                        <a:pt x="87" y="75"/>
                      </a:lnTo>
                      <a:lnTo>
                        <a:pt x="87" y="79"/>
                      </a:lnTo>
                      <a:lnTo>
                        <a:pt x="84" y="84"/>
                      </a:lnTo>
                      <a:lnTo>
                        <a:pt x="22" y="145"/>
                      </a:lnTo>
                      <a:lnTo>
                        <a:pt x="19" y="148"/>
                      </a:lnTo>
                      <a:lnTo>
                        <a:pt x="16" y="150"/>
                      </a:lnTo>
                      <a:lnTo>
                        <a:pt x="13" y="150"/>
                      </a:lnTo>
                      <a:lnTo>
                        <a:pt x="9" y="150"/>
                      </a:lnTo>
                      <a:lnTo>
                        <a:pt x="6" y="148"/>
                      </a:lnTo>
                      <a:lnTo>
                        <a:pt x="3" y="145"/>
                      </a:lnTo>
                      <a:lnTo>
                        <a:pt x="1" y="142"/>
                      </a:lnTo>
                      <a:lnTo>
                        <a:pt x="0" y="139"/>
                      </a:lnTo>
                      <a:lnTo>
                        <a:pt x="0" y="135"/>
                      </a:lnTo>
                      <a:lnTo>
                        <a:pt x="1" y="132"/>
                      </a:lnTo>
                      <a:lnTo>
                        <a:pt x="3" y="127"/>
                      </a:lnTo>
                      <a:lnTo>
                        <a:pt x="57" y="75"/>
                      </a:lnTo>
                      <a:lnTo>
                        <a:pt x="3" y="22"/>
                      </a:lnTo>
                      <a:lnTo>
                        <a:pt x="1" y="18"/>
                      </a:lnTo>
                      <a:lnTo>
                        <a:pt x="0" y="15"/>
                      </a:lnTo>
                      <a:lnTo>
                        <a:pt x="0" y="10"/>
                      </a:lnTo>
                      <a:lnTo>
                        <a:pt x="1" y="7"/>
                      </a:lnTo>
                      <a:lnTo>
                        <a:pt x="3" y="4"/>
                      </a:lnTo>
                      <a:lnTo>
                        <a:pt x="7"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48" name="Group 47">
              <a:extLst>
                <a:ext uri="{FF2B5EF4-FFF2-40B4-BE49-F238E27FC236}">
                  <a16:creationId xmlns:a16="http://schemas.microsoft.com/office/drawing/2014/main" id="{223C14D5-EE4F-8C4B-A22A-7E551B18846D}"/>
                </a:ext>
              </a:extLst>
            </p:cNvPr>
            <p:cNvGrpSpPr/>
            <p:nvPr/>
          </p:nvGrpSpPr>
          <p:grpSpPr>
            <a:xfrm>
              <a:off x="10798482" y="4057561"/>
              <a:ext cx="786303" cy="757466"/>
              <a:chOff x="10798482" y="4057561"/>
              <a:chExt cx="786303" cy="757466"/>
            </a:xfrm>
          </p:grpSpPr>
          <p:pic>
            <p:nvPicPr>
              <p:cNvPr id="58" name="Graphic 57">
                <a:extLst>
                  <a:ext uri="{FF2B5EF4-FFF2-40B4-BE49-F238E27FC236}">
                    <a16:creationId xmlns:a16="http://schemas.microsoft.com/office/drawing/2014/main" id="{24940B6A-0C43-3F42-9C95-253A83822D9E}"/>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798482" y="4057561"/>
                <a:ext cx="786303" cy="757466"/>
              </a:xfrm>
              <a:prstGeom prst="rect">
                <a:avLst/>
              </a:prstGeom>
            </p:spPr>
          </p:pic>
          <p:grpSp>
            <p:nvGrpSpPr>
              <p:cNvPr id="59" name="Grupo 8902">
                <a:extLst>
                  <a:ext uri="{FF2B5EF4-FFF2-40B4-BE49-F238E27FC236}">
                    <a16:creationId xmlns:a16="http://schemas.microsoft.com/office/drawing/2014/main" id="{0BFF3753-642B-A246-B895-0C5F157708C3}"/>
                  </a:ext>
                </a:extLst>
              </p:cNvPr>
              <p:cNvGrpSpPr/>
              <p:nvPr/>
            </p:nvGrpSpPr>
            <p:grpSpPr>
              <a:xfrm>
                <a:off x="10904656" y="4173205"/>
                <a:ext cx="363268" cy="366901"/>
                <a:chOff x="1785994" y="4952552"/>
                <a:chExt cx="444560" cy="449006"/>
              </a:xfrm>
              <a:solidFill>
                <a:srgbClr val="116B6D"/>
              </a:solidFill>
            </p:grpSpPr>
            <p:sp>
              <p:nvSpPr>
                <p:cNvPr id="60" name="Freeform 7102">
                  <a:extLst>
                    <a:ext uri="{FF2B5EF4-FFF2-40B4-BE49-F238E27FC236}">
                      <a16:creationId xmlns:a16="http://schemas.microsoft.com/office/drawing/2014/main" id="{D086593B-107A-7F41-A048-E071ABBBD896}"/>
                    </a:ext>
                  </a:extLst>
                </p:cNvPr>
                <p:cNvSpPr>
                  <a:spLocks noEditPoints="1"/>
                </p:cNvSpPr>
                <p:nvPr/>
              </p:nvSpPr>
              <p:spPr bwMode="auto">
                <a:xfrm>
                  <a:off x="1785994" y="4952552"/>
                  <a:ext cx="444560" cy="449006"/>
                </a:xfrm>
                <a:custGeom>
                  <a:avLst/>
                  <a:gdLst>
                    <a:gd name="T0" fmla="*/ 126 w 300"/>
                    <a:gd name="T1" fmla="*/ 29 h 303"/>
                    <a:gd name="T2" fmla="*/ 81 w 300"/>
                    <a:gd name="T3" fmla="*/ 47 h 303"/>
                    <a:gd name="T4" fmla="*/ 47 w 300"/>
                    <a:gd name="T5" fmla="*/ 83 h 303"/>
                    <a:gd name="T6" fmla="*/ 27 w 300"/>
                    <a:gd name="T7" fmla="*/ 128 h 303"/>
                    <a:gd name="T8" fmla="*/ 27 w 300"/>
                    <a:gd name="T9" fmla="*/ 176 h 303"/>
                    <a:gd name="T10" fmla="*/ 47 w 300"/>
                    <a:gd name="T11" fmla="*/ 221 h 303"/>
                    <a:gd name="T12" fmla="*/ 81 w 300"/>
                    <a:gd name="T13" fmla="*/ 257 h 303"/>
                    <a:gd name="T14" fmla="*/ 126 w 300"/>
                    <a:gd name="T15" fmla="*/ 275 h 303"/>
                    <a:gd name="T16" fmla="*/ 176 w 300"/>
                    <a:gd name="T17" fmla="*/ 275 h 303"/>
                    <a:gd name="T18" fmla="*/ 219 w 300"/>
                    <a:gd name="T19" fmla="*/ 257 h 303"/>
                    <a:gd name="T20" fmla="*/ 257 w 300"/>
                    <a:gd name="T21" fmla="*/ 218 h 303"/>
                    <a:gd name="T22" fmla="*/ 275 w 300"/>
                    <a:gd name="T23" fmla="*/ 165 h 303"/>
                    <a:gd name="T24" fmla="*/ 269 w 300"/>
                    <a:gd name="T25" fmla="*/ 111 h 303"/>
                    <a:gd name="T26" fmla="*/ 239 w 300"/>
                    <a:gd name="T27" fmla="*/ 63 h 303"/>
                    <a:gd name="T28" fmla="*/ 198 w 300"/>
                    <a:gd name="T29" fmla="*/ 36 h 303"/>
                    <a:gd name="T30" fmla="*/ 150 w 300"/>
                    <a:gd name="T31" fmla="*/ 26 h 303"/>
                    <a:gd name="T32" fmla="*/ 180 w 300"/>
                    <a:gd name="T33" fmla="*/ 3 h 303"/>
                    <a:gd name="T34" fmla="*/ 234 w 300"/>
                    <a:gd name="T35" fmla="*/ 26 h 303"/>
                    <a:gd name="T36" fmla="*/ 279 w 300"/>
                    <a:gd name="T37" fmla="*/ 72 h 303"/>
                    <a:gd name="T38" fmla="*/ 300 w 300"/>
                    <a:gd name="T39" fmla="*/ 135 h 303"/>
                    <a:gd name="T40" fmla="*/ 293 w 300"/>
                    <a:gd name="T41" fmla="*/ 201 h 303"/>
                    <a:gd name="T42" fmla="*/ 257 w 300"/>
                    <a:gd name="T43" fmla="*/ 258 h 303"/>
                    <a:gd name="T44" fmla="*/ 209 w 300"/>
                    <a:gd name="T45" fmla="*/ 291 h 303"/>
                    <a:gd name="T46" fmla="*/ 150 w 300"/>
                    <a:gd name="T47" fmla="*/ 303 h 303"/>
                    <a:gd name="T48" fmla="*/ 93 w 300"/>
                    <a:gd name="T49" fmla="*/ 291 h 303"/>
                    <a:gd name="T50" fmla="*/ 44 w 300"/>
                    <a:gd name="T51" fmla="*/ 258 h 303"/>
                    <a:gd name="T52" fmla="*/ 11 w 300"/>
                    <a:gd name="T53" fmla="*/ 210 h 303"/>
                    <a:gd name="T54" fmla="*/ 0 w 300"/>
                    <a:gd name="T55" fmla="*/ 152 h 303"/>
                    <a:gd name="T56" fmla="*/ 11 w 300"/>
                    <a:gd name="T57" fmla="*/ 93 h 303"/>
                    <a:gd name="T58" fmla="*/ 44 w 300"/>
                    <a:gd name="T59" fmla="*/ 45 h 303"/>
                    <a:gd name="T60" fmla="*/ 93 w 300"/>
                    <a:gd name="T61" fmla="*/ 12 h 303"/>
                    <a:gd name="T62" fmla="*/ 150 w 300"/>
                    <a:gd name="T6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0" h="303">
                      <a:moveTo>
                        <a:pt x="150" y="26"/>
                      </a:moveTo>
                      <a:lnTo>
                        <a:pt x="126" y="29"/>
                      </a:lnTo>
                      <a:lnTo>
                        <a:pt x="102" y="36"/>
                      </a:lnTo>
                      <a:lnTo>
                        <a:pt x="81" y="47"/>
                      </a:lnTo>
                      <a:lnTo>
                        <a:pt x="62" y="63"/>
                      </a:lnTo>
                      <a:lnTo>
                        <a:pt x="47" y="83"/>
                      </a:lnTo>
                      <a:lnTo>
                        <a:pt x="35" y="104"/>
                      </a:lnTo>
                      <a:lnTo>
                        <a:pt x="27" y="128"/>
                      </a:lnTo>
                      <a:lnTo>
                        <a:pt x="26" y="152"/>
                      </a:lnTo>
                      <a:lnTo>
                        <a:pt x="27" y="176"/>
                      </a:lnTo>
                      <a:lnTo>
                        <a:pt x="35" y="200"/>
                      </a:lnTo>
                      <a:lnTo>
                        <a:pt x="47" y="221"/>
                      </a:lnTo>
                      <a:lnTo>
                        <a:pt x="62" y="240"/>
                      </a:lnTo>
                      <a:lnTo>
                        <a:pt x="81" y="257"/>
                      </a:lnTo>
                      <a:lnTo>
                        <a:pt x="102" y="267"/>
                      </a:lnTo>
                      <a:lnTo>
                        <a:pt x="126" y="275"/>
                      </a:lnTo>
                      <a:lnTo>
                        <a:pt x="150" y="278"/>
                      </a:lnTo>
                      <a:lnTo>
                        <a:pt x="176" y="275"/>
                      </a:lnTo>
                      <a:lnTo>
                        <a:pt x="198" y="267"/>
                      </a:lnTo>
                      <a:lnTo>
                        <a:pt x="219" y="257"/>
                      </a:lnTo>
                      <a:lnTo>
                        <a:pt x="239" y="240"/>
                      </a:lnTo>
                      <a:lnTo>
                        <a:pt x="257" y="218"/>
                      </a:lnTo>
                      <a:lnTo>
                        <a:pt x="269" y="192"/>
                      </a:lnTo>
                      <a:lnTo>
                        <a:pt x="275" y="165"/>
                      </a:lnTo>
                      <a:lnTo>
                        <a:pt x="275" y="138"/>
                      </a:lnTo>
                      <a:lnTo>
                        <a:pt x="269" y="111"/>
                      </a:lnTo>
                      <a:lnTo>
                        <a:pt x="257" y="86"/>
                      </a:lnTo>
                      <a:lnTo>
                        <a:pt x="239" y="63"/>
                      </a:lnTo>
                      <a:lnTo>
                        <a:pt x="219" y="47"/>
                      </a:lnTo>
                      <a:lnTo>
                        <a:pt x="198" y="36"/>
                      </a:lnTo>
                      <a:lnTo>
                        <a:pt x="176" y="29"/>
                      </a:lnTo>
                      <a:lnTo>
                        <a:pt x="150" y="26"/>
                      </a:lnTo>
                      <a:close/>
                      <a:moveTo>
                        <a:pt x="150" y="0"/>
                      </a:moveTo>
                      <a:lnTo>
                        <a:pt x="180" y="3"/>
                      </a:lnTo>
                      <a:lnTo>
                        <a:pt x="209" y="12"/>
                      </a:lnTo>
                      <a:lnTo>
                        <a:pt x="234" y="26"/>
                      </a:lnTo>
                      <a:lnTo>
                        <a:pt x="257" y="45"/>
                      </a:lnTo>
                      <a:lnTo>
                        <a:pt x="279" y="72"/>
                      </a:lnTo>
                      <a:lnTo>
                        <a:pt x="293" y="102"/>
                      </a:lnTo>
                      <a:lnTo>
                        <a:pt x="300" y="135"/>
                      </a:lnTo>
                      <a:lnTo>
                        <a:pt x="300" y="168"/>
                      </a:lnTo>
                      <a:lnTo>
                        <a:pt x="293" y="201"/>
                      </a:lnTo>
                      <a:lnTo>
                        <a:pt x="279" y="231"/>
                      </a:lnTo>
                      <a:lnTo>
                        <a:pt x="257" y="258"/>
                      </a:lnTo>
                      <a:lnTo>
                        <a:pt x="234" y="278"/>
                      </a:lnTo>
                      <a:lnTo>
                        <a:pt x="209" y="291"/>
                      </a:lnTo>
                      <a:lnTo>
                        <a:pt x="180" y="300"/>
                      </a:lnTo>
                      <a:lnTo>
                        <a:pt x="150" y="303"/>
                      </a:lnTo>
                      <a:lnTo>
                        <a:pt x="120" y="300"/>
                      </a:lnTo>
                      <a:lnTo>
                        <a:pt x="93" y="291"/>
                      </a:lnTo>
                      <a:lnTo>
                        <a:pt x="66" y="278"/>
                      </a:lnTo>
                      <a:lnTo>
                        <a:pt x="44" y="258"/>
                      </a:lnTo>
                      <a:lnTo>
                        <a:pt x="24" y="236"/>
                      </a:lnTo>
                      <a:lnTo>
                        <a:pt x="11" y="210"/>
                      </a:lnTo>
                      <a:lnTo>
                        <a:pt x="2" y="182"/>
                      </a:lnTo>
                      <a:lnTo>
                        <a:pt x="0" y="152"/>
                      </a:lnTo>
                      <a:lnTo>
                        <a:pt x="2" y="122"/>
                      </a:lnTo>
                      <a:lnTo>
                        <a:pt x="11" y="93"/>
                      </a:lnTo>
                      <a:lnTo>
                        <a:pt x="24" y="68"/>
                      </a:lnTo>
                      <a:lnTo>
                        <a:pt x="44" y="45"/>
                      </a:lnTo>
                      <a:lnTo>
                        <a:pt x="66" y="26"/>
                      </a:lnTo>
                      <a:lnTo>
                        <a:pt x="93" y="12"/>
                      </a:lnTo>
                      <a:lnTo>
                        <a:pt x="120" y="3"/>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1" name="Freeform 7103">
                  <a:extLst>
                    <a:ext uri="{FF2B5EF4-FFF2-40B4-BE49-F238E27FC236}">
                      <a16:creationId xmlns:a16="http://schemas.microsoft.com/office/drawing/2014/main" id="{FE55D1F3-4D28-4847-9930-C22279D06C1C}"/>
                    </a:ext>
                  </a:extLst>
                </p:cNvPr>
                <p:cNvSpPr>
                  <a:spLocks/>
                </p:cNvSpPr>
                <p:nvPr/>
              </p:nvSpPr>
              <p:spPr bwMode="auto">
                <a:xfrm>
                  <a:off x="1944553" y="5066655"/>
                  <a:ext cx="128923" cy="222280"/>
                </a:xfrm>
                <a:custGeom>
                  <a:avLst/>
                  <a:gdLst>
                    <a:gd name="T0" fmla="*/ 10 w 87"/>
                    <a:gd name="T1" fmla="*/ 0 h 150"/>
                    <a:gd name="T2" fmla="*/ 15 w 87"/>
                    <a:gd name="T3" fmla="*/ 0 h 150"/>
                    <a:gd name="T4" fmla="*/ 18 w 87"/>
                    <a:gd name="T5" fmla="*/ 1 h 150"/>
                    <a:gd name="T6" fmla="*/ 22 w 87"/>
                    <a:gd name="T7" fmla="*/ 4 h 150"/>
                    <a:gd name="T8" fmla="*/ 84 w 87"/>
                    <a:gd name="T9" fmla="*/ 66 h 150"/>
                    <a:gd name="T10" fmla="*/ 87 w 87"/>
                    <a:gd name="T11" fmla="*/ 70 h 150"/>
                    <a:gd name="T12" fmla="*/ 87 w 87"/>
                    <a:gd name="T13" fmla="*/ 75 h 150"/>
                    <a:gd name="T14" fmla="*/ 87 w 87"/>
                    <a:gd name="T15" fmla="*/ 79 h 150"/>
                    <a:gd name="T16" fmla="*/ 84 w 87"/>
                    <a:gd name="T17" fmla="*/ 84 h 150"/>
                    <a:gd name="T18" fmla="*/ 22 w 87"/>
                    <a:gd name="T19" fmla="*/ 145 h 150"/>
                    <a:gd name="T20" fmla="*/ 19 w 87"/>
                    <a:gd name="T21" fmla="*/ 148 h 150"/>
                    <a:gd name="T22" fmla="*/ 16 w 87"/>
                    <a:gd name="T23" fmla="*/ 150 h 150"/>
                    <a:gd name="T24" fmla="*/ 13 w 87"/>
                    <a:gd name="T25" fmla="*/ 150 h 150"/>
                    <a:gd name="T26" fmla="*/ 9 w 87"/>
                    <a:gd name="T27" fmla="*/ 150 h 150"/>
                    <a:gd name="T28" fmla="*/ 6 w 87"/>
                    <a:gd name="T29" fmla="*/ 148 h 150"/>
                    <a:gd name="T30" fmla="*/ 3 w 87"/>
                    <a:gd name="T31" fmla="*/ 145 h 150"/>
                    <a:gd name="T32" fmla="*/ 1 w 87"/>
                    <a:gd name="T33" fmla="*/ 142 h 150"/>
                    <a:gd name="T34" fmla="*/ 0 w 87"/>
                    <a:gd name="T35" fmla="*/ 139 h 150"/>
                    <a:gd name="T36" fmla="*/ 0 w 87"/>
                    <a:gd name="T37" fmla="*/ 135 h 150"/>
                    <a:gd name="T38" fmla="*/ 1 w 87"/>
                    <a:gd name="T39" fmla="*/ 132 h 150"/>
                    <a:gd name="T40" fmla="*/ 3 w 87"/>
                    <a:gd name="T41" fmla="*/ 127 h 150"/>
                    <a:gd name="T42" fmla="*/ 57 w 87"/>
                    <a:gd name="T43" fmla="*/ 75 h 150"/>
                    <a:gd name="T44" fmla="*/ 3 w 87"/>
                    <a:gd name="T45" fmla="*/ 22 h 150"/>
                    <a:gd name="T46" fmla="*/ 1 w 87"/>
                    <a:gd name="T47" fmla="*/ 18 h 150"/>
                    <a:gd name="T48" fmla="*/ 0 w 87"/>
                    <a:gd name="T49" fmla="*/ 15 h 150"/>
                    <a:gd name="T50" fmla="*/ 0 w 87"/>
                    <a:gd name="T51" fmla="*/ 10 h 150"/>
                    <a:gd name="T52" fmla="*/ 1 w 87"/>
                    <a:gd name="T53" fmla="*/ 7 h 150"/>
                    <a:gd name="T54" fmla="*/ 3 w 87"/>
                    <a:gd name="T55" fmla="*/ 4 h 150"/>
                    <a:gd name="T56" fmla="*/ 7 w 87"/>
                    <a:gd name="T57" fmla="*/ 1 h 150"/>
                    <a:gd name="T58" fmla="*/ 10 w 87"/>
                    <a:gd name="T5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150">
                      <a:moveTo>
                        <a:pt x="10" y="0"/>
                      </a:moveTo>
                      <a:lnTo>
                        <a:pt x="15" y="0"/>
                      </a:lnTo>
                      <a:lnTo>
                        <a:pt x="18" y="1"/>
                      </a:lnTo>
                      <a:lnTo>
                        <a:pt x="22" y="4"/>
                      </a:lnTo>
                      <a:lnTo>
                        <a:pt x="84" y="66"/>
                      </a:lnTo>
                      <a:lnTo>
                        <a:pt x="87" y="70"/>
                      </a:lnTo>
                      <a:lnTo>
                        <a:pt x="87" y="75"/>
                      </a:lnTo>
                      <a:lnTo>
                        <a:pt x="87" y="79"/>
                      </a:lnTo>
                      <a:lnTo>
                        <a:pt x="84" y="84"/>
                      </a:lnTo>
                      <a:lnTo>
                        <a:pt x="22" y="145"/>
                      </a:lnTo>
                      <a:lnTo>
                        <a:pt x="19" y="148"/>
                      </a:lnTo>
                      <a:lnTo>
                        <a:pt x="16" y="150"/>
                      </a:lnTo>
                      <a:lnTo>
                        <a:pt x="13" y="150"/>
                      </a:lnTo>
                      <a:lnTo>
                        <a:pt x="9" y="150"/>
                      </a:lnTo>
                      <a:lnTo>
                        <a:pt x="6" y="148"/>
                      </a:lnTo>
                      <a:lnTo>
                        <a:pt x="3" y="145"/>
                      </a:lnTo>
                      <a:lnTo>
                        <a:pt x="1" y="142"/>
                      </a:lnTo>
                      <a:lnTo>
                        <a:pt x="0" y="139"/>
                      </a:lnTo>
                      <a:lnTo>
                        <a:pt x="0" y="135"/>
                      </a:lnTo>
                      <a:lnTo>
                        <a:pt x="1" y="132"/>
                      </a:lnTo>
                      <a:lnTo>
                        <a:pt x="3" y="127"/>
                      </a:lnTo>
                      <a:lnTo>
                        <a:pt x="57" y="75"/>
                      </a:lnTo>
                      <a:lnTo>
                        <a:pt x="3" y="22"/>
                      </a:lnTo>
                      <a:lnTo>
                        <a:pt x="1" y="18"/>
                      </a:lnTo>
                      <a:lnTo>
                        <a:pt x="0" y="15"/>
                      </a:lnTo>
                      <a:lnTo>
                        <a:pt x="0" y="10"/>
                      </a:lnTo>
                      <a:lnTo>
                        <a:pt x="1" y="7"/>
                      </a:lnTo>
                      <a:lnTo>
                        <a:pt x="3" y="4"/>
                      </a:lnTo>
                      <a:lnTo>
                        <a:pt x="7"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52" name="Group 51">
              <a:extLst>
                <a:ext uri="{FF2B5EF4-FFF2-40B4-BE49-F238E27FC236}">
                  <a16:creationId xmlns:a16="http://schemas.microsoft.com/office/drawing/2014/main" id="{F37CCB71-52E1-9942-98FE-7E1C8795B828}"/>
                </a:ext>
              </a:extLst>
            </p:cNvPr>
            <p:cNvGrpSpPr/>
            <p:nvPr/>
          </p:nvGrpSpPr>
          <p:grpSpPr>
            <a:xfrm>
              <a:off x="3632969" y="4057561"/>
              <a:ext cx="786303" cy="757466"/>
              <a:chOff x="3632969" y="4057561"/>
              <a:chExt cx="786303" cy="757466"/>
            </a:xfrm>
          </p:grpSpPr>
          <p:pic>
            <p:nvPicPr>
              <p:cNvPr id="53" name="Graphic 52">
                <a:extLst>
                  <a:ext uri="{FF2B5EF4-FFF2-40B4-BE49-F238E27FC236}">
                    <a16:creationId xmlns:a16="http://schemas.microsoft.com/office/drawing/2014/main" id="{3C78DE39-B619-714D-8199-AF91BB4E03D5}"/>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632969" y="4057561"/>
                <a:ext cx="786303" cy="757466"/>
              </a:xfrm>
              <a:prstGeom prst="rect">
                <a:avLst/>
              </a:prstGeom>
            </p:spPr>
          </p:pic>
          <p:grpSp>
            <p:nvGrpSpPr>
              <p:cNvPr id="54" name="Grupo 8902">
                <a:extLst>
                  <a:ext uri="{FF2B5EF4-FFF2-40B4-BE49-F238E27FC236}">
                    <a16:creationId xmlns:a16="http://schemas.microsoft.com/office/drawing/2014/main" id="{A122B626-90E1-D541-9610-B3A7378A5C2B}"/>
                  </a:ext>
                </a:extLst>
              </p:cNvPr>
              <p:cNvGrpSpPr/>
              <p:nvPr/>
            </p:nvGrpSpPr>
            <p:grpSpPr>
              <a:xfrm>
                <a:off x="3752487" y="4173205"/>
                <a:ext cx="363268" cy="366901"/>
                <a:chOff x="1785994" y="4952552"/>
                <a:chExt cx="444560" cy="449006"/>
              </a:xfrm>
              <a:solidFill>
                <a:srgbClr val="116B6D"/>
              </a:solidFill>
            </p:grpSpPr>
            <p:sp>
              <p:nvSpPr>
                <p:cNvPr id="56" name="Freeform 7102">
                  <a:extLst>
                    <a:ext uri="{FF2B5EF4-FFF2-40B4-BE49-F238E27FC236}">
                      <a16:creationId xmlns:a16="http://schemas.microsoft.com/office/drawing/2014/main" id="{593ADAE9-B326-6546-BA55-87DBF324B5BA}"/>
                    </a:ext>
                  </a:extLst>
                </p:cNvPr>
                <p:cNvSpPr>
                  <a:spLocks noEditPoints="1"/>
                </p:cNvSpPr>
                <p:nvPr/>
              </p:nvSpPr>
              <p:spPr bwMode="auto">
                <a:xfrm>
                  <a:off x="1785994" y="4952552"/>
                  <a:ext cx="444560" cy="449006"/>
                </a:xfrm>
                <a:custGeom>
                  <a:avLst/>
                  <a:gdLst>
                    <a:gd name="T0" fmla="*/ 126 w 300"/>
                    <a:gd name="T1" fmla="*/ 29 h 303"/>
                    <a:gd name="T2" fmla="*/ 81 w 300"/>
                    <a:gd name="T3" fmla="*/ 47 h 303"/>
                    <a:gd name="T4" fmla="*/ 47 w 300"/>
                    <a:gd name="T5" fmla="*/ 83 h 303"/>
                    <a:gd name="T6" fmla="*/ 27 w 300"/>
                    <a:gd name="T7" fmla="*/ 128 h 303"/>
                    <a:gd name="T8" fmla="*/ 27 w 300"/>
                    <a:gd name="T9" fmla="*/ 176 h 303"/>
                    <a:gd name="T10" fmla="*/ 47 w 300"/>
                    <a:gd name="T11" fmla="*/ 221 h 303"/>
                    <a:gd name="T12" fmla="*/ 81 w 300"/>
                    <a:gd name="T13" fmla="*/ 257 h 303"/>
                    <a:gd name="T14" fmla="*/ 126 w 300"/>
                    <a:gd name="T15" fmla="*/ 275 h 303"/>
                    <a:gd name="T16" fmla="*/ 176 w 300"/>
                    <a:gd name="T17" fmla="*/ 275 h 303"/>
                    <a:gd name="T18" fmla="*/ 219 w 300"/>
                    <a:gd name="T19" fmla="*/ 257 h 303"/>
                    <a:gd name="T20" fmla="*/ 257 w 300"/>
                    <a:gd name="T21" fmla="*/ 218 h 303"/>
                    <a:gd name="T22" fmla="*/ 275 w 300"/>
                    <a:gd name="T23" fmla="*/ 165 h 303"/>
                    <a:gd name="T24" fmla="*/ 269 w 300"/>
                    <a:gd name="T25" fmla="*/ 111 h 303"/>
                    <a:gd name="T26" fmla="*/ 239 w 300"/>
                    <a:gd name="T27" fmla="*/ 63 h 303"/>
                    <a:gd name="T28" fmla="*/ 198 w 300"/>
                    <a:gd name="T29" fmla="*/ 36 h 303"/>
                    <a:gd name="T30" fmla="*/ 150 w 300"/>
                    <a:gd name="T31" fmla="*/ 26 h 303"/>
                    <a:gd name="T32" fmla="*/ 180 w 300"/>
                    <a:gd name="T33" fmla="*/ 3 h 303"/>
                    <a:gd name="T34" fmla="*/ 234 w 300"/>
                    <a:gd name="T35" fmla="*/ 26 h 303"/>
                    <a:gd name="T36" fmla="*/ 279 w 300"/>
                    <a:gd name="T37" fmla="*/ 72 h 303"/>
                    <a:gd name="T38" fmla="*/ 300 w 300"/>
                    <a:gd name="T39" fmla="*/ 135 h 303"/>
                    <a:gd name="T40" fmla="*/ 293 w 300"/>
                    <a:gd name="T41" fmla="*/ 201 h 303"/>
                    <a:gd name="T42" fmla="*/ 257 w 300"/>
                    <a:gd name="T43" fmla="*/ 258 h 303"/>
                    <a:gd name="T44" fmla="*/ 209 w 300"/>
                    <a:gd name="T45" fmla="*/ 291 h 303"/>
                    <a:gd name="T46" fmla="*/ 150 w 300"/>
                    <a:gd name="T47" fmla="*/ 303 h 303"/>
                    <a:gd name="T48" fmla="*/ 93 w 300"/>
                    <a:gd name="T49" fmla="*/ 291 h 303"/>
                    <a:gd name="T50" fmla="*/ 44 w 300"/>
                    <a:gd name="T51" fmla="*/ 258 h 303"/>
                    <a:gd name="T52" fmla="*/ 11 w 300"/>
                    <a:gd name="T53" fmla="*/ 210 h 303"/>
                    <a:gd name="T54" fmla="*/ 0 w 300"/>
                    <a:gd name="T55" fmla="*/ 152 h 303"/>
                    <a:gd name="T56" fmla="*/ 11 w 300"/>
                    <a:gd name="T57" fmla="*/ 93 h 303"/>
                    <a:gd name="T58" fmla="*/ 44 w 300"/>
                    <a:gd name="T59" fmla="*/ 45 h 303"/>
                    <a:gd name="T60" fmla="*/ 93 w 300"/>
                    <a:gd name="T61" fmla="*/ 12 h 303"/>
                    <a:gd name="T62" fmla="*/ 150 w 300"/>
                    <a:gd name="T63" fmla="*/ 0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0" h="303">
                      <a:moveTo>
                        <a:pt x="150" y="26"/>
                      </a:moveTo>
                      <a:lnTo>
                        <a:pt x="126" y="29"/>
                      </a:lnTo>
                      <a:lnTo>
                        <a:pt x="102" y="36"/>
                      </a:lnTo>
                      <a:lnTo>
                        <a:pt x="81" y="47"/>
                      </a:lnTo>
                      <a:lnTo>
                        <a:pt x="62" y="63"/>
                      </a:lnTo>
                      <a:lnTo>
                        <a:pt x="47" y="83"/>
                      </a:lnTo>
                      <a:lnTo>
                        <a:pt x="35" y="104"/>
                      </a:lnTo>
                      <a:lnTo>
                        <a:pt x="27" y="128"/>
                      </a:lnTo>
                      <a:lnTo>
                        <a:pt x="26" y="152"/>
                      </a:lnTo>
                      <a:lnTo>
                        <a:pt x="27" y="176"/>
                      </a:lnTo>
                      <a:lnTo>
                        <a:pt x="35" y="200"/>
                      </a:lnTo>
                      <a:lnTo>
                        <a:pt x="47" y="221"/>
                      </a:lnTo>
                      <a:lnTo>
                        <a:pt x="62" y="240"/>
                      </a:lnTo>
                      <a:lnTo>
                        <a:pt x="81" y="257"/>
                      </a:lnTo>
                      <a:lnTo>
                        <a:pt x="102" y="267"/>
                      </a:lnTo>
                      <a:lnTo>
                        <a:pt x="126" y="275"/>
                      </a:lnTo>
                      <a:lnTo>
                        <a:pt x="150" y="278"/>
                      </a:lnTo>
                      <a:lnTo>
                        <a:pt x="176" y="275"/>
                      </a:lnTo>
                      <a:lnTo>
                        <a:pt x="198" y="267"/>
                      </a:lnTo>
                      <a:lnTo>
                        <a:pt x="219" y="257"/>
                      </a:lnTo>
                      <a:lnTo>
                        <a:pt x="239" y="240"/>
                      </a:lnTo>
                      <a:lnTo>
                        <a:pt x="257" y="218"/>
                      </a:lnTo>
                      <a:lnTo>
                        <a:pt x="269" y="192"/>
                      </a:lnTo>
                      <a:lnTo>
                        <a:pt x="275" y="165"/>
                      </a:lnTo>
                      <a:lnTo>
                        <a:pt x="275" y="138"/>
                      </a:lnTo>
                      <a:lnTo>
                        <a:pt x="269" y="111"/>
                      </a:lnTo>
                      <a:lnTo>
                        <a:pt x="257" y="86"/>
                      </a:lnTo>
                      <a:lnTo>
                        <a:pt x="239" y="63"/>
                      </a:lnTo>
                      <a:lnTo>
                        <a:pt x="219" y="47"/>
                      </a:lnTo>
                      <a:lnTo>
                        <a:pt x="198" y="36"/>
                      </a:lnTo>
                      <a:lnTo>
                        <a:pt x="176" y="29"/>
                      </a:lnTo>
                      <a:lnTo>
                        <a:pt x="150" y="26"/>
                      </a:lnTo>
                      <a:close/>
                      <a:moveTo>
                        <a:pt x="150" y="0"/>
                      </a:moveTo>
                      <a:lnTo>
                        <a:pt x="180" y="3"/>
                      </a:lnTo>
                      <a:lnTo>
                        <a:pt x="209" y="12"/>
                      </a:lnTo>
                      <a:lnTo>
                        <a:pt x="234" y="26"/>
                      </a:lnTo>
                      <a:lnTo>
                        <a:pt x="257" y="45"/>
                      </a:lnTo>
                      <a:lnTo>
                        <a:pt x="279" y="72"/>
                      </a:lnTo>
                      <a:lnTo>
                        <a:pt x="293" y="102"/>
                      </a:lnTo>
                      <a:lnTo>
                        <a:pt x="300" y="135"/>
                      </a:lnTo>
                      <a:lnTo>
                        <a:pt x="300" y="168"/>
                      </a:lnTo>
                      <a:lnTo>
                        <a:pt x="293" y="201"/>
                      </a:lnTo>
                      <a:lnTo>
                        <a:pt x="279" y="231"/>
                      </a:lnTo>
                      <a:lnTo>
                        <a:pt x="257" y="258"/>
                      </a:lnTo>
                      <a:lnTo>
                        <a:pt x="234" y="278"/>
                      </a:lnTo>
                      <a:lnTo>
                        <a:pt x="209" y="291"/>
                      </a:lnTo>
                      <a:lnTo>
                        <a:pt x="180" y="300"/>
                      </a:lnTo>
                      <a:lnTo>
                        <a:pt x="150" y="303"/>
                      </a:lnTo>
                      <a:lnTo>
                        <a:pt x="120" y="300"/>
                      </a:lnTo>
                      <a:lnTo>
                        <a:pt x="93" y="291"/>
                      </a:lnTo>
                      <a:lnTo>
                        <a:pt x="66" y="278"/>
                      </a:lnTo>
                      <a:lnTo>
                        <a:pt x="44" y="258"/>
                      </a:lnTo>
                      <a:lnTo>
                        <a:pt x="24" y="236"/>
                      </a:lnTo>
                      <a:lnTo>
                        <a:pt x="11" y="210"/>
                      </a:lnTo>
                      <a:lnTo>
                        <a:pt x="2" y="182"/>
                      </a:lnTo>
                      <a:lnTo>
                        <a:pt x="0" y="152"/>
                      </a:lnTo>
                      <a:lnTo>
                        <a:pt x="2" y="122"/>
                      </a:lnTo>
                      <a:lnTo>
                        <a:pt x="11" y="93"/>
                      </a:lnTo>
                      <a:lnTo>
                        <a:pt x="24" y="68"/>
                      </a:lnTo>
                      <a:lnTo>
                        <a:pt x="44" y="45"/>
                      </a:lnTo>
                      <a:lnTo>
                        <a:pt x="66" y="26"/>
                      </a:lnTo>
                      <a:lnTo>
                        <a:pt x="93" y="12"/>
                      </a:lnTo>
                      <a:lnTo>
                        <a:pt x="120" y="3"/>
                      </a:lnTo>
                      <a:lnTo>
                        <a:pt x="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Freeform 7103">
                  <a:extLst>
                    <a:ext uri="{FF2B5EF4-FFF2-40B4-BE49-F238E27FC236}">
                      <a16:creationId xmlns:a16="http://schemas.microsoft.com/office/drawing/2014/main" id="{3CF4C33D-C02F-8244-9D7C-957FDE8AA5AF}"/>
                    </a:ext>
                  </a:extLst>
                </p:cNvPr>
                <p:cNvSpPr>
                  <a:spLocks/>
                </p:cNvSpPr>
                <p:nvPr/>
              </p:nvSpPr>
              <p:spPr bwMode="auto">
                <a:xfrm>
                  <a:off x="1944553" y="5066655"/>
                  <a:ext cx="128923" cy="222280"/>
                </a:xfrm>
                <a:custGeom>
                  <a:avLst/>
                  <a:gdLst>
                    <a:gd name="T0" fmla="*/ 10 w 87"/>
                    <a:gd name="T1" fmla="*/ 0 h 150"/>
                    <a:gd name="T2" fmla="*/ 15 w 87"/>
                    <a:gd name="T3" fmla="*/ 0 h 150"/>
                    <a:gd name="T4" fmla="*/ 18 w 87"/>
                    <a:gd name="T5" fmla="*/ 1 h 150"/>
                    <a:gd name="T6" fmla="*/ 22 w 87"/>
                    <a:gd name="T7" fmla="*/ 4 h 150"/>
                    <a:gd name="T8" fmla="*/ 84 w 87"/>
                    <a:gd name="T9" fmla="*/ 66 h 150"/>
                    <a:gd name="T10" fmla="*/ 87 w 87"/>
                    <a:gd name="T11" fmla="*/ 70 h 150"/>
                    <a:gd name="T12" fmla="*/ 87 w 87"/>
                    <a:gd name="T13" fmla="*/ 75 h 150"/>
                    <a:gd name="T14" fmla="*/ 87 w 87"/>
                    <a:gd name="T15" fmla="*/ 79 h 150"/>
                    <a:gd name="T16" fmla="*/ 84 w 87"/>
                    <a:gd name="T17" fmla="*/ 84 h 150"/>
                    <a:gd name="T18" fmla="*/ 22 w 87"/>
                    <a:gd name="T19" fmla="*/ 145 h 150"/>
                    <a:gd name="T20" fmla="*/ 19 w 87"/>
                    <a:gd name="T21" fmla="*/ 148 h 150"/>
                    <a:gd name="T22" fmla="*/ 16 w 87"/>
                    <a:gd name="T23" fmla="*/ 150 h 150"/>
                    <a:gd name="T24" fmla="*/ 13 w 87"/>
                    <a:gd name="T25" fmla="*/ 150 h 150"/>
                    <a:gd name="T26" fmla="*/ 9 w 87"/>
                    <a:gd name="T27" fmla="*/ 150 h 150"/>
                    <a:gd name="T28" fmla="*/ 6 w 87"/>
                    <a:gd name="T29" fmla="*/ 148 h 150"/>
                    <a:gd name="T30" fmla="*/ 3 w 87"/>
                    <a:gd name="T31" fmla="*/ 145 h 150"/>
                    <a:gd name="T32" fmla="*/ 1 w 87"/>
                    <a:gd name="T33" fmla="*/ 142 h 150"/>
                    <a:gd name="T34" fmla="*/ 0 w 87"/>
                    <a:gd name="T35" fmla="*/ 139 h 150"/>
                    <a:gd name="T36" fmla="*/ 0 w 87"/>
                    <a:gd name="T37" fmla="*/ 135 h 150"/>
                    <a:gd name="T38" fmla="*/ 1 w 87"/>
                    <a:gd name="T39" fmla="*/ 132 h 150"/>
                    <a:gd name="T40" fmla="*/ 3 w 87"/>
                    <a:gd name="T41" fmla="*/ 127 h 150"/>
                    <a:gd name="T42" fmla="*/ 57 w 87"/>
                    <a:gd name="T43" fmla="*/ 75 h 150"/>
                    <a:gd name="T44" fmla="*/ 3 w 87"/>
                    <a:gd name="T45" fmla="*/ 22 h 150"/>
                    <a:gd name="T46" fmla="*/ 1 w 87"/>
                    <a:gd name="T47" fmla="*/ 18 h 150"/>
                    <a:gd name="T48" fmla="*/ 0 w 87"/>
                    <a:gd name="T49" fmla="*/ 15 h 150"/>
                    <a:gd name="T50" fmla="*/ 0 w 87"/>
                    <a:gd name="T51" fmla="*/ 10 h 150"/>
                    <a:gd name="T52" fmla="*/ 1 w 87"/>
                    <a:gd name="T53" fmla="*/ 7 h 150"/>
                    <a:gd name="T54" fmla="*/ 3 w 87"/>
                    <a:gd name="T55" fmla="*/ 4 h 150"/>
                    <a:gd name="T56" fmla="*/ 7 w 87"/>
                    <a:gd name="T57" fmla="*/ 1 h 150"/>
                    <a:gd name="T58" fmla="*/ 10 w 87"/>
                    <a:gd name="T5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7" h="150">
                      <a:moveTo>
                        <a:pt x="10" y="0"/>
                      </a:moveTo>
                      <a:lnTo>
                        <a:pt x="15" y="0"/>
                      </a:lnTo>
                      <a:lnTo>
                        <a:pt x="18" y="1"/>
                      </a:lnTo>
                      <a:lnTo>
                        <a:pt x="22" y="4"/>
                      </a:lnTo>
                      <a:lnTo>
                        <a:pt x="84" y="66"/>
                      </a:lnTo>
                      <a:lnTo>
                        <a:pt x="87" y="70"/>
                      </a:lnTo>
                      <a:lnTo>
                        <a:pt x="87" y="75"/>
                      </a:lnTo>
                      <a:lnTo>
                        <a:pt x="87" y="79"/>
                      </a:lnTo>
                      <a:lnTo>
                        <a:pt x="84" y="84"/>
                      </a:lnTo>
                      <a:lnTo>
                        <a:pt x="22" y="145"/>
                      </a:lnTo>
                      <a:lnTo>
                        <a:pt x="19" y="148"/>
                      </a:lnTo>
                      <a:lnTo>
                        <a:pt x="16" y="150"/>
                      </a:lnTo>
                      <a:lnTo>
                        <a:pt x="13" y="150"/>
                      </a:lnTo>
                      <a:lnTo>
                        <a:pt x="9" y="150"/>
                      </a:lnTo>
                      <a:lnTo>
                        <a:pt x="6" y="148"/>
                      </a:lnTo>
                      <a:lnTo>
                        <a:pt x="3" y="145"/>
                      </a:lnTo>
                      <a:lnTo>
                        <a:pt x="1" y="142"/>
                      </a:lnTo>
                      <a:lnTo>
                        <a:pt x="0" y="139"/>
                      </a:lnTo>
                      <a:lnTo>
                        <a:pt x="0" y="135"/>
                      </a:lnTo>
                      <a:lnTo>
                        <a:pt x="1" y="132"/>
                      </a:lnTo>
                      <a:lnTo>
                        <a:pt x="3" y="127"/>
                      </a:lnTo>
                      <a:lnTo>
                        <a:pt x="57" y="75"/>
                      </a:lnTo>
                      <a:lnTo>
                        <a:pt x="3" y="22"/>
                      </a:lnTo>
                      <a:lnTo>
                        <a:pt x="1" y="18"/>
                      </a:lnTo>
                      <a:lnTo>
                        <a:pt x="0" y="15"/>
                      </a:lnTo>
                      <a:lnTo>
                        <a:pt x="0" y="10"/>
                      </a:lnTo>
                      <a:lnTo>
                        <a:pt x="1" y="7"/>
                      </a:lnTo>
                      <a:lnTo>
                        <a:pt x="3" y="4"/>
                      </a:lnTo>
                      <a:lnTo>
                        <a:pt x="7" y="1"/>
                      </a:lnTo>
                      <a:lnTo>
                        <a:pt x="1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sp>
        <p:nvSpPr>
          <p:cNvPr id="130" name="object 44">
            <a:extLst>
              <a:ext uri="{FF2B5EF4-FFF2-40B4-BE49-F238E27FC236}">
                <a16:creationId xmlns:a16="http://schemas.microsoft.com/office/drawing/2014/main" id="{899DB78E-74F8-EF4E-B8A5-3ADBDA595EB5}"/>
              </a:ext>
            </a:extLst>
          </p:cNvPr>
          <p:cNvSpPr txBox="1"/>
          <p:nvPr/>
        </p:nvSpPr>
        <p:spPr>
          <a:xfrm>
            <a:off x="2202146" y="1269845"/>
            <a:ext cx="9714442" cy="193642"/>
          </a:xfrm>
          <a:prstGeom prst="rect">
            <a:avLst/>
          </a:prstGeom>
        </p:spPr>
        <p:txBody>
          <a:bodyPr vert="horz" wrap="square" lIns="0" tIns="52069"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r>
              <a:rPr lang="en-GB" sz="1100" dirty="0"/>
              <a:t>Note: Preliminary Plan will be the baseline to be measured against the final plan and against contract data with PP analytics tool</a:t>
            </a:r>
          </a:p>
        </p:txBody>
      </p:sp>
      <p:pic>
        <p:nvPicPr>
          <p:cNvPr id="2" name="Picture 1">
            <a:extLst>
              <a:ext uri="{FF2B5EF4-FFF2-40B4-BE49-F238E27FC236}">
                <a16:creationId xmlns:a16="http://schemas.microsoft.com/office/drawing/2014/main" id="{2BB56B94-933A-9E8C-47B9-5A588CB9211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773463" y="4843414"/>
            <a:ext cx="3926759" cy="1980161"/>
          </a:xfrm>
          <a:prstGeom prst="rect">
            <a:avLst/>
          </a:prstGeom>
        </p:spPr>
      </p:pic>
      <p:sp>
        <p:nvSpPr>
          <p:cNvPr id="4" name="TextBox 3">
            <a:extLst>
              <a:ext uri="{FF2B5EF4-FFF2-40B4-BE49-F238E27FC236}">
                <a16:creationId xmlns:a16="http://schemas.microsoft.com/office/drawing/2014/main" id="{9DD5AD76-4EA0-CAA9-3DDB-2F97E3DA4F05}"/>
              </a:ext>
            </a:extLst>
          </p:cNvPr>
          <p:cNvSpPr txBox="1"/>
          <p:nvPr/>
        </p:nvSpPr>
        <p:spPr>
          <a:xfrm>
            <a:off x="682958" y="5547798"/>
            <a:ext cx="3926759" cy="738664"/>
          </a:xfrm>
          <a:prstGeom prst="rect">
            <a:avLst/>
          </a:prstGeom>
          <a:noFill/>
        </p:spPr>
        <p:txBody>
          <a:bodyPr wrap="square">
            <a:spAutoFit/>
          </a:bodyPr>
          <a:lstStyle/>
          <a:p>
            <a:pPr algn="r"/>
            <a:r>
              <a:rPr lang="en-GB" sz="1400" b="1" dirty="0"/>
              <a:t>"Building Solutions Together: Sustainability Criteria to Apply in Future Procurement Processes"</a:t>
            </a:r>
          </a:p>
        </p:txBody>
      </p:sp>
    </p:spTree>
    <p:extLst>
      <p:ext uri="{BB962C8B-B14F-4D97-AF65-F5344CB8AC3E}">
        <p14:creationId xmlns:p14="http://schemas.microsoft.com/office/powerpoint/2010/main" val="41281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84"/>
                                        </p:tgtEl>
                                        <p:attrNameLst>
                                          <p:attrName>style.visibility</p:attrName>
                                        </p:attrNameLst>
                                      </p:cBhvr>
                                      <p:to>
                                        <p:strVal val="visible"/>
                                      </p:to>
                                    </p:set>
                                    <p:animEffect transition="in" filter="wipe(left)">
                                      <p:cBhvr>
                                        <p:cTn id="10"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219" name="Rectangle 218">
            <a:extLst>
              <a:ext uri="{FF2B5EF4-FFF2-40B4-BE49-F238E27FC236}">
                <a16:creationId xmlns:a16="http://schemas.microsoft.com/office/drawing/2014/main" id="{75E58838-525B-BC4F-B4FF-F2047B57D85F}"/>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In 2021, Lisbon Municipality PP took advantage from a Rapid Development Tool, </a:t>
            </a:r>
            <a:r>
              <a:rPr lang="en-GB" sz="1100" i="1" dirty="0" err="1">
                <a:latin typeface="Arial" panose="020B0604020202020204" pitchFamily="34" charset="0"/>
                <a:cs typeface="Arial" panose="020B0604020202020204" pitchFamily="34" charset="0"/>
              </a:rPr>
              <a:t>Outsystems</a:t>
            </a:r>
            <a:r>
              <a:rPr lang="en-GB" sz="1100" i="1" dirty="0">
                <a:latin typeface="Arial" panose="020B0604020202020204" pitchFamily="34" charset="0"/>
                <a:cs typeface="Arial" panose="020B0604020202020204" pitchFamily="34" charset="0"/>
              </a:rPr>
              <a:t>, and drove an Agile approach to developing a new tool, led by the PP Unit.</a:t>
            </a:r>
          </a:p>
        </p:txBody>
      </p:sp>
      <p:grpSp>
        <p:nvGrpSpPr>
          <p:cNvPr id="69" name="Graphic 4">
            <a:extLst>
              <a:ext uri="{FF2B5EF4-FFF2-40B4-BE49-F238E27FC236}">
                <a16:creationId xmlns:a16="http://schemas.microsoft.com/office/drawing/2014/main" id="{D4FF5D31-3A47-E34D-9F50-96FF5A566599}"/>
              </a:ext>
            </a:extLst>
          </p:cNvPr>
          <p:cNvGrpSpPr/>
          <p:nvPr/>
        </p:nvGrpSpPr>
        <p:grpSpPr>
          <a:xfrm>
            <a:off x="10863377" y="6346952"/>
            <a:ext cx="1067000" cy="288788"/>
            <a:chOff x="4449749" y="2980715"/>
            <a:chExt cx="3286381" cy="889473"/>
          </a:xfrm>
          <a:solidFill>
            <a:srgbClr val="212121"/>
          </a:solidFill>
        </p:grpSpPr>
        <p:sp>
          <p:nvSpPr>
            <p:cNvPr id="70" name="Freeform: Shape 104">
              <a:extLst>
                <a:ext uri="{FF2B5EF4-FFF2-40B4-BE49-F238E27FC236}">
                  <a16:creationId xmlns:a16="http://schemas.microsoft.com/office/drawing/2014/main" id="{F74629A5-A3D4-EF40-A589-0239DDAEA986}"/>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Shape 105">
              <a:extLst>
                <a:ext uri="{FF2B5EF4-FFF2-40B4-BE49-F238E27FC236}">
                  <a16:creationId xmlns:a16="http://schemas.microsoft.com/office/drawing/2014/main" id="{D3704C98-C0B0-044C-9D7C-6C6FB18CF044}"/>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Freeform: Shape 106">
              <a:extLst>
                <a:ext uri="{FF2B5EF4-FFF2-40B4-BE49-F238E27FC236}">
                  <a16:creationId xmlns:a16="http://schemas.microsoft.com/office/drawing/2014/main" id="{AA8E4A91-ECF2-A641-8C0E-5D5D4B7E1F87}"/>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Freeform: Shape 107">
              <a:extLst>
                <a:ext uri="{FF2B5EF4-FFF2-40B4-BE49-F238E27FC236}">
                  <a16:creationId xmlns:a16="http://schemas.microsoft.com/office/drawing/2014/main" id="{C8ADC5A3-A12F-8047-840D-F0AC10249CAB}"/>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Freeform: Shape 108">
              <a:extLst>
                <a:ext uri="{FF2B5EF4-FFF2-40B4-BE49-F238E27FC236}">
                  <a16:creationId xmlns:a16="http://schemas.microsoft.com/office/drawing/2014/main" id="{4B3DAB9C-AC43-1A4B-9C97-E737818274FD}"/>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5" name="Freeform: Shape 118">
              <a:extLst>
                <a:ext uri="{FF2B5EF4-FFF2-40B4-BE49-F238E27FC236}">
                  <a16:creationId xmlns:a16="http://schemas.microsoft.com/office/drawing/2014/main" id="{2772378A-2CE2-2C4E-9787-49C64693F2BE}"/>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Freeform: Shape 124">
              <a:extLst>
                <a:ext uri="{FF2B5EF4-FFF2-40B4-BE49-F238E27FC236}">
                  <a16:creationId xmlns:a16="http://schemas.microsoft.com/office/drawing/2014/main" id="{E2E2DAF0-B3C1-404D-940D-7A6E4B29E045}"/>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77" name="Freeform: Shape 117">
            <a:extLst>
              <a:ext uri="{FF2B5EF4-FFF2-40B4-BE49-F238E27FC236}">
                <a16:creationId xmlns:a16="http://schemas.microsoft.com/office/drawing/2014/main" id="{22918712-B25F-B942-934E-7D16D8B033B3}"/>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Freeform: Shape 109">
            <a:extLst>
              <a:ext uri="{FF2B5EF4-FFF2-40B4-BE49-F238E27FC236}">
                <a16:creationId xmlns:a16="http://schemas.microsoft.com/office/drawing/2014/main" id="{8F826A9E-4454-D341-8C45-79268E3A3C09}"/>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9" name="Freeform: Shape 113">
            <a:extLst>
              <a:ext uri="{FF2B5EF4-FFF2-40B4-BE49-F238E27FC236}">
                <a16:creationId xmlns:a16="http://schemas.microsoft.com/office/drawing/2014/main" id="{1BA41141-597E-8442-85BA-44E907ED58D0}"/>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Freeform: Shape 114">
            <a:extLst>
              <a:ext uri="{FF2B5EF4-FFF2-40B4-BE49-F238E27FC236}">
                <a16:creationId xmlns:a16="http://schemas.microsoft.com/office/drawing/2014/main" id="{5AB48FA6-A3A3-604D-98C3-150BA5E026A3}"/>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81" name="Graphic 4">
            <a:extLst>
              <a:ext uri="{FF2B5EF4-FFF2-40B4-BE49-F238E27FC236}">
                <a16:creationId xmlns:a16="http://schemas.microsoft.com/office/drawing/2014/main" id="{6DD69F98-6935-6847-A914-D2AD6238DFCD}"/>
              </a:ext>
            </a:extLst>
          </p:cNvPr>
          <p:cNvGrpSpPr/>
          <p:nvPr/>
        </p:nvGrpSpPr>
        <p:grpSpPr>
          <a:xfrm>
            <a:off x="10866425" y="6350000"/>
            <a:ext cx="1067000" cy="288788"/>
            <a:chOff x="4449749" y="2980715"/>
            <a:chExt cx="3286381" cy="889473"/>
          </a:xfrm>
          <a:solidFill>
            <a:schemeClr val="bg1"/>
          </a:solidFill>
        </p:grpSpPr>
        <p:sp>
          <p:nvSpPr>
            <p:cNvPr id="82" name="Freeform: Shape 330">
              <a:extLst>
                <a:ext uri="{FF2B5EF4-FFF2-40B4-BE49-F238E27FC236}">
                  <a16:creationId xmlns:a16="http://schemas.microsoft.com/office/drawing/2014/main" id="{9A58F556-21E6-DB42-BF3A-21A8DF1F065F}"/>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3" name="Freeform: Shape 331">
              <a:extLst>
                <a:ext uri="{FF2B5EF4-FFF2-40B4-BE49-F238E27FC236}">
                  <a16:creationId xmlns:a16="http://schemas.microsoft.com/office/drawing/2014/main" id="{B0B92F99-BA15-9B4A-BB5F-21B73228BEFB}"/>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Freeform: Shape 332">
              <a:extLst>
                <a:ext uri="{FF2B5EF4-FFF2-40B4-BE49-F238E27FC236}">
                  <a16:creationId xmlns:a16="http://schemas.microsoft.com/office/drawing/2014/main" id="{E2050CEF-EFF8-E246-9823-764C48A2DE67}"/>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5" name="Freeform: Shape 333">
              <a:extLst>
                <a:ext uri="{FF2B5EF4-FFF2-40B4-BE49-F238E27FC236}">
                  <a16:creationId xmlns:a16="http://schemas.microsoft.com/office/drawing/2014/main" id="{765AAFF6-4195-BA44-89C0-EC89F397EE8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 name="Freeform: Shape 334">
              <a:extLst>
                <a:ext uri="{FF2B5EF4-FFF2-40B4-BE49-F238E27FC236}">
                  <a16:creationId xmlns:a16="http://schemas.microsoft.com/office/drawing/2014/main" id="{754D9289-8E2D-B24A-9938-4C870271CF4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Freeform: Shape 335">
              <a:extLst>
                <a:ext uri="{FF2B5EF4-FFF2-40B4-BE49-F238E27FC236}">
                  <a16:creationId xmlns:a16="http://schemas.microsoft.com/office/drawing/2014/main" id="{3C539E05-0FD3-9C43-89DE-304EB5745683}"/>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8" name="Freeform: Shape 336">
              <a:extLst>
                <a:ext uri="{FF2B5EF4-FFF2-40B4-BE49-F238E27FC236}">
                  <a16:creationId xmlns:a16="http://schemas.microsoft.com/office/drawing/2014/main" id="{C2F8C0BB-8162-F446-9745-5BB053433E9C}"/>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89" name="Freeform: Shape 110">
            <a:extLst>
              <a:ext uri="{FF2B5EF4-FFF2-40B4-BE49-F238E27FC236}">
                <a16:creationId xmlns:a16="http://schemas.microsoft.com/office/drawing/2014/main" id="{61BB70D4-C126-1A4D-9024-D71770F6DCE0}"/>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 name="Rounded Rectangle 1">
            <a:extLst>
              <a:ext uri="{FF2B5EF4-FFF2-40B4-BE49-F238E27FC236}">
                <a16:creationId xmlns:a16="http://schemas.microsoft.com/office/drawing/2014/main" id="{CB09F898-645C-1FF3-E3D0-0DE30C52E2B5}"/>
              </a:ext>
            </a:extLst>
          </p:cNvPr>
          <p:cNvSpPr/>
          <p:nvPr/>
        </p:nvSpPr>
        <p:spPr>
          <a:xfrm>
            <a:off x="165100" y="1015970"/>
            <a:ext cx="1694657" cy="806158"/>
          </a:xfrm>
          <a:prstGeom prst="round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lumMod val="75000"/>
                    <a:lumOff val="25000"/>
                  </a:schemeClr>
                </a:solidFill>
                <a:latin typeface="Arial"/>
                <a:cs typeface="Arial"/>
              </a:rPr>
              <a:t>Technology Used</a:t>
            </a:r>
          </a:p>
        </p:txBody>
      </p:sp>
      <p:sp>
        <p:nvSpPr>
          <p:cNvPr id="3" name="Rounded Rectangle 2">
            <a:extLst>
              <a:ext uri="{FF2B5EF4-FFF2-40B4-BE49-F238E27FC236}">
                <a16:creationId xmlns:a16="http://schemas.microsoft.com/office/drawing/2014/main" id="{F655D06A-E7C9-0FA6-1BAA-02D79D0E0958}"/>
              </a:ext>
            </a:extLst>
          </p:cNvPr>
          <p:cNvSpPr/>
          <p:nvPr/>
        </p:nvSpPr>
        <p:spPr>
          <a:xfrm>
            <a:off x="2031654" y="1019771"/>
            <a:ext cx="9901771" cy="803655"/>
          </a:xfrm>
          <a:prstGeom prst="roundRect">
            <a:avLst/>
          </a:prstGeom>
          <a:solidFill>
            <a:schemeClr val="bg1">
              <a:lumMod val="95000"/>
              <a:alpha val="60000"/>
            </a:schemeClr>
          </a:solidFill>
        </p:spPr>
        <p:txBody>
          <a:bodyPr vert="horz" wrap="square" lIns="0" tIns="52069" rIns="0" bIns="0" rtlCol="0" anchor="ctr" anchorCtr="0">
            <a:noAutofit/>
          </a:bodyPr>
          <a:lstStyle/>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The software development was done in </a:t>
            </a:r>
            <a:r>
              <a:rPr lang="en-GB" sz="1400" i="1" dirty="0" err="1">
                <a:latin typeface="Arial" panose="020B0604020202020204" pitchFamily="34" charset="0"/>
                <a:cs typeface="Arial" panose="020B0604020202020204" pitchFamily="34" charset="0"/>
              </a:rPr>
              <a:t>Outsystems</a:t>
            </a:r>
            <a:r>
              <a:rPr lang="en-GB" sz="1400" dirty="0">
                <a:latin typeface="Arial" panose="020B0604020202020204" pitchFamily="34" charset="0"/>
                <a:cs typeface="Arial" panose="020B0604020202020204" pitchFamily="34" charset="0"/>
              </a:rPr>
              <a:t>, a PT-born unicorn, Rapid Development Tool, that supports workflows and  integration with other applications with high-usability standards (UI/UX included in the project).</a:t>
            </a:r>
          </a:p>
        </p:txBody>
      </p:sp>
      <p:sp>
        <p:nvSpPr>
          <p:cNvPr id="6" name="Rounded Rectangle 5">
            <a:extLst>
              <a:ext uri="{FF2B5EF4-FFF2-40B4-BE49-F238E27FC236}">
                <a16:creationId xmlns:a16="http://schemas.microsoft.com/office/drawing/2014/main" id="{626DC897-D0AE-F241-BDBE-7087AF6778C4}"/>
              </a:ext>
            </a:extLst>
          </p:cNvPr>
          <p:cNvSpPr/>
          <p:nvPr/>
        </p:nvSpPr>
        <p:spPr>
          <a:xfrm>
            <a:off x="133808" y="1957191"/>
            <a:ext cx="1694657" cy="756360"/>
          </a:xfrm>
          <a:prstGeom prst="round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lumMod val="75000"/>
                    <a:lumOff val="25000"/>
                  </a:schemeClr>
                </a:solidFill>
                <a:latin typeface="Arial"/>
                <a:cs typeface="Arial"/>
              </a:rPr>
              <a:t>Requirements</a:t>
            </a:r>
          </a:p>
        </p:txBody>
      </p:sp>
      <p:sp>
        <p:nvSpPr>
          <p:cNvPr id="7" name="Rounded Rectangle 6">
            <a:extLst>
              <a:ext uri="{FF2B5EF4-FFF2-40B4-BE49-F238E27FC236}">
                <a16:creationId xmlns:a16="http://schemas.microsoft.com/office/drawing/2014/main" id="{2679A3DD-EE6B-C99C-E479-6F981F453E6D}"/>
              </a:ext>
            </a:extLst>
          </p:cNvPr>
          <p:cNvSpPr/>
          <p:nvPr/>
        </p:nvSpPr>
        <p:spPr>
          <a:xfrm>
            <a:off x="2000362" y="1960993"/>
            <a:ext cx="9901771" cy="756360"/>
          </a:xfrm>
          <a:prstGeom prst="roundRect">
            <a:avLst/>
          </a:prstGeom>
          <a:solidFill>
            <a:schemeClr val="bg1">
              <a:lumMod val="95000"/>
              <a:alpha val="60000"/>
            </a:schemeClr>
          </a:solidFill>
        </p:spPr>
        <p:txBody>
          <a:bodyPr vert="horz" wrap="square" lIns="0" tIns="52069" rIns="0" bIns="0" rtlCol="0" anchor="ctr" anchorCtr="0">
            <a:noAutofit/>
          </a:bodyPr>
          <a:lstStyle/>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Our PP team defined the functional requirements and uses an agile/scrum approach (product backlog).</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We have consider OCDS standard.</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High-usability (UI/UX principles included in the project), In an early stage, we determined the UX standard so we could then move to a quick development phase.</a:t>
            </a:r>
          </a:p>
        </p:txBody>
      </p:sp>
      <p:pic>
        <p:nvPicPr>
          <p:cNvPr id="66" name="Picture 8" descr="OutSystems Review | PCMag">
            <a:extLst>
              <a:ext uri="{FF2B5EF4-FFF2-40B4-BE49-F238E27FC236}">
                <a16:creationId xmlns:a16="http://schemas.microsoft.com/office/drawing/2014/main" id="{0B623223-CCB9-F14D-909D-C8600B036E9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025962" y="1648581"/>
            <a:ext cx="859051" cy="483468"/>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a:extLst>
              <a:ext uri="{FF2B5EF4-FFF2-40B4-BE49-F238E27FC236}">
                <a16:creationId xmlns:a16="http://schemas.microsoft.com/office/drawing/2014/main" id="{F5FE192D-6BCB-1E2D-2769-A91647279857}"/>
              </a:ext>
            </a:extLst>
          </p:cNvPr>
          <p:cNvSpPr/>
          <p:nvPr/>
        </p:nvSpPr>
        <p:spPr>
          <a:xfrm>
            <a:off x="133808" y="2921862"/>
            <a:ext cx="1694657" cy="756360"/>
          </a:xfrm>
          <a:prstGeom prst="round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lumMod val="75000"/>
                    <a:lumOff val="25000"/>
                  </a:schemeClr>
                </a:solidFill>
                <a:latin typeface="Arial"/>
                <a:cs typeface="Arial"/>
              </a:rPr>
              <a:t>I.P.</a:t>
            </a:r>
          </a:p>
        </p:txBody>
      </p:sp>
      <p:sp>
        <p:nvSpPr>
          <p:cNvPr id="11" name="Rounded Rectangle 10">
            <a:extLst>
              <a:ext uri="{FF2B5EF4-FFF2-40B4-BE49-F238E27FC236}">
                <a16:creationId xmlns:a16="http://schemas.microsoft.com/office/drawing/2014/main" id="{59ACBEDD-9433-DCCF-B270-EE439F5EFB73}"/>
              </a:ext>
            </a:extLst>
          </p:cNvPr>
          <p:cNvSpPr/>
          <p:nvPr/>
        </p:nvSpPr>
        <p:spPr>
          <a:xfrm>
            <a:off x="2000362" y="2925663"/>
            <a:ext cx="9901771" cy="752559"/>
          </a:xfrm>
          <a:prstGeom prst="roundRect">
            <a:avLst/>
          </a:prstGeom>
          <a:solidFill>
            <a:schemeClr val="bg1">
              <a:lumMod val="95000"/>
              <a:alpha val="60000"/>
            </a:schemeClr>
          </a:solidFill>
        </p:spPr>
        <p:txBody>
          <a:bodyPr vert="horz" wrap="square" lIns="0" tIns="52069" rIns="0" bIns="0" rtlCol="0" anchor="ctr" anchorCtr="0">
            <a:noAutofit/>
          </a:bodyPr>
          <a:lstStyle/>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Lisbon Municipality owns the PPP and started presenting the tool to other Public Entities.</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The technical developers document technically their developments and the IT Department reviews those developments.</a:t>
            </a:r>
          </a:p>
        </p:txBody>
      </p:sp>
      <p:pic>
        <p:nvPicPr>
          <p:cNvPr id="18" name="Picture 17">
            <a:extLst>
              <a:ext uri="{FF2B5EF4-FFF2-40B4-BE49-F238E27FC236}">
                <a16:creationId xmlns:a16="http://schemas.microsoft.com/office/drawing/2014/main" id="{6EF2238F-5132-4446-2CDE-2DD69D6DA88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7197" y="4677011"/>
            <a:ext cx="1699751" cy="1341733"/>
          </a:xfrm>
          <a:prstGeom prst="rect">
            <a:avLst/>
          </a:prstGeom>
        </p:spPr>
      </p:pic>
      <p:pic>
        <p:nvPicPr>
          <p:cNvPr id="19" name="Picture 18">
            <a:extLst>
              <a:ext uri="{FF2B5EF4-FFF2-40B4-BE49-F238E27FC236}">
                <a16:creationId xmlns:a16="http://schemas.microsoft.com/office/drawing/2014/main" id="{31873277-2269-FC0A-ED9A-5D02CA592AB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41705" y="4680483"/>
            <a:ext cx="2862095" cy="1323933"/>
          </a:xfrm>
          <a:prstGeom prst="rect">
            <a:avLst/>
          </a:prstGeom>
        </p:spPr>
      </p:pic>
      <p:pic>
        <p:nvPicPr>
          <p:cNvPr id="20" name="Picture 19">
            <a:extLst>
              <a:ext uri="{FF2B5EF4-FFF2-40B4-BE49-F238E27FC236}">
                <a16:creationId xmlns:a16="http://schemas.microsoft.com/office/drawing/2014/main" id="{81CAB940-3E98-3498-7316-9A9E6103938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275194" y="4701247"/>
            <a:ext cx="2862095" cy="1364750"/>
          </a:xfrm>
          <a:prstGeom prst="rect">
            <a:avLst/>
          </a:prstGeom>
        </p:spPr>
      </p:pic>
      <p:pic>
        <p:nvPicPr>
          <p:cNvPr id="21" name="Picture 20">
            <a:extLst>
              <a:ext uri="{FF2B5EF4-FFF2-40B4-BE49-F238E27FC236}">
                <a16:creationId xmlns:a16="http://schemas.microsoft.com/office/drawing/2014/main" id="{F50EEF53-DB17-BB0E-0AEB-AB3FF3DF863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411869" y="4700277"/>
            <a:ext cx="3276852" cy="1599723"/>
          </a:xfrm>
          <a:prstGeom prst="rect">
            <a:avLst/>
          </a:prstGeom>
        </p:spPr>
      </p:pic>
      <p:sp>
        <p:nvSpPr>
          <p:cNvPr id="22" name="Rounded Rectangle 21">
            <a:extLst>
              <a:ext uri="{FF2B5EF4-FFF2-40B4-BE49-F238E27FC236}">
                <a16:creationId xmlns:a16="http://schemas.microsoft.com/office/drawing/2014/main" id="{C84739EB-2119-1C10-B271-ACE152D941E9}"/>
              </a:ext>
            </a:extLst>
          </p:cNvPr>
          <p:cNvSpPr/>
          <p:nvPr/>
        </p:nvSpPr>
        <p:spPr>
          <a:xfrm>
            <a:off x="133808" y="3822960"/>
            <a:ext cx="1694657" cy="756360"/>
          </a:xfrm>
          <a:prstGeom prst="round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lumMod val="75000"/>
                    <a:lumOff val="25000"/>
                  </a:schemeClr>
                </a:solidFill>
                <a:latin typeface="Arial"/>
                <a:cs typeface="Arial"/>
              </a:rPr>
              <a:t>Uptake / Replication</a:t>
            </a:r>
          </a:p>
        </p:txBody>
      </p:sp>
      <p:sp>
        <p:nvSpPr>
          <p:cNvPr id="23" name="Rounded Rectangle 22">
            <a:extLst>
              <a:ext uri="{FF2B5EF4-FFF2-40B4-BE49-F238E27FC236}">
                <a16:creationId xmlns:a16="http://schemas.microsoft.com/office/drawing/2014/main" id="{AD6722B7-2081-A4C1-A313-C8670893E18F}"/>
              </a:ext>
            </a:extLst>
          </p:cNvPr>
          <p:cNvSpPr/>
          <p:nvPr/>
        </p:nvSpPr>
        <p:spPr>
          <a:xfrm>
            <a:off x="2000362" y="3826761"/>
            <a:ext cx="9901771" cy="752559"/>
          </a:xfrm>
          <a:prstGeom prst="roundRect">
            <a:avLst/>
          </a:prstGeom>
          <a:solidFill>
            <a:schemeClr val="bg1">
              <a:lumMod val="95000"/>
              <a:alpha val="60000"/>
            </a:schemeClr>
          </a:solidFill>
        </p:spPr>
        <p:txBody>
          <a:bodyPr vert="horz" wrap="square" lIns="0" tIns="52069" rIns="0" bIns="0" rtlCol="0" anchor="ctr" anchorCtr="0">
            <a:noAutofit/>
          </a:bodyPr>
          <a:lstStyle/>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The PP platform is developed considering its extension to Municipal Undertakings, and Schools.</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Public Entities are asking for PPP presentations. Our focus is to build a user community and explore opportunities such as joint-need assessment and subsequent joint-sourcing strategies.</a:t>
            </a:r>
          </a:p>
        </p:txBody>
      </p:sp>
    </p:spTree>
    <p:extLst>
      <p:ext uri="{BB962C8B-B14F-4D97-AF65-F5344CB8AC3E}">
        <p14:creationId xmlns:p14="http://schemas.microsoft.com/office/powerpoint/2010/main" val="12856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89"/>
                                        </p:tgtEl>
                                        <p:attrNameLst>
                                          <p:attrName>style.visibility</p:attrName>
                                        </p:attrNameLst>
                                      </p:cBhvr>
                                      <p:to>
                                        <p:strVal val="visible"/>
                                      </p:to>
                                    </p:set>
                                    <p:animEffect transition="in" filter="wipe(left)">
                                      <p:cBhvr>
                                        <p:cTn id="10" dur="500"/>
                                        <p:tgtEl>
                                          <p:spTgt spid="89"/>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80"/>
                                        </p:tgtEl>
                                        <p:attrNameLst>
                                          <p:attrName>style.visibility</p:attrName>
                                        </p:attrNameLst>
                                      </p:cBhvr>
                                      <p:to>
                                        <p:strVal val="visible"/>
                                      </p:to>
                                    </p:set>
                                    <p:animEffect transition="in" filter="wipe(left)">
                                      <p:cBhvr>
                                        <p:cTn id="13" dur="500"/>
                                        <p:tgtEl>
                                          <p:spTgt spid="8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79"/>
                                        </p:tgtEl>
                                        <p:attrNameLst>
                                          <p:attrName>style.visibility</p:attrName>
                                        </p:attrNameLst>
                                      </p:cBhvr>
                                      <p:to>
                                        <p:strVal val="visible"/>
                                      </p:to>
                                    </p:set>
                                    <p:animEffect transition="in" filter="wipe(left)">
                                      <p:cBhvr>
                                        <p:cTn id="1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animBg="1"/>
      <p:bldP spid="8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219" name="Rectangle 218">
            <a:extLst>
              <a:ext uri="{FF2B5EF4-FFF2-40B4-BE49-F238E27FC236}">
                <a16:creationId xmlns:a16="http://schemas.microsoft.com/office/drawing/2014/main" id="{75E58838-525B-BC4F-B4FF-F2047B57D85F}"/>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design phase was led by the Procurement Department. Interactive testing tools were provided to users to capture feedback.</a:t>
            </a:r>
          </a:p>
        </p:txBody>
      </p:sp>
      <p:grpSp>
        <p:nvGrpSpPr>
          <p:cNvPr id="69" name="Graphic 4">
            <a:extLst>
              <a:ext uri="{FF2B5EF4-FFF2-40B4-BE49-F238E27FC236}">
                <a16:creationId xmlns:a16="http://schemas.microsoft.com/office/drawing/2014/main" id="{D4FF5D31-3A47-E34D-9F50-96FF5A566599}"/>
              </a:ext>
            </a:extLst>
          </p:cNvPr>
          <p:cNvGrpSpPr/>
          <p:nvPr/>
        </p:nvGrpSpPr>
        <p:grpSpPr>
          <a:xfrm>
            <a:off x="10863377" y="6346952"/>
            <a:ext cx="1067000" cy="288788"/>
            <a:chOff x="4449749" y="2980715"/>
            <a:chExt cx="3286381" cy="889473"/>
          </a:xfrm>
          <a:solidFill>
            <a:srgbClr val="212121"/>
          </a:solidFill>
        </p:grpSpPr>
        <p:sp>
          <p:nvSpPr>
            <p:cNvPr id="70" name="Freeform: Shape 104">
              <a:extLst>
                <a:ext uri="{FF2B5EF4-FFF2-40B4-BE49-F238E27FC236}">
                  <a16:creationId xmlns:a16="http://schemas.microsoft.com/office/drawing/2014/main" id="{F74629A5-A3D4-EF40-A589-0239DDAEA986}"/>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Shape 105">
              <a:extLst>
                <a:ext uri="{FF2B5EF4-FFF2-40B4-BE49-F238E27FC236}">
                  <a16:creationId xmlns:a16="http://schemas.microsoft.com/office/drawing/2014/main" id="{D3704C98-C0B0-044C-9D7C-6C6FB18CF044}"/>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Freeform: Shape 106">
              <a:extLst>
                <a:ext uri="{FF2B5EF4-FFF2-40B4-BE49-F238E27FC236}">
                  <a16:creationId xmlns:a16="http://schemas.microsoft.com/office/drawing/2014/main" id="{AA8E4A91-ECF2-A641-8C0E-5D5D4B7E1F87}"/>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Freeform: Shape 107">
              <a:extLst>
                <a:ext uri="{FF2B5EF4-FFF2-40B4-BE49-F238E27FC236}">
                  <a16:creationId xmlns:a16="http://schemas.microsoft.com/office/drawing/2014/main" id="{C8ADC5A3-A12F-8047-840D-F0AC10249CAB}"/>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Freeform: Shape 108">
              <a:extLst>
                <a:ext uri="{FF2B5EF4-FFF2-40B4-BE49-F238E27FC236}">
                  <a16:creationId xmlns:a16="http://schemas.microsoft.com/office/drawing/2014/main" id="{4B3DAB9C-AC43-1A4B-9C97-E737818274FD}"/>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5" name="Freeform: Shape 118">
              <a:extLst>
                <a:ext uri="{FF2B5EF4-FFF2-40B4-BE49-F238E27FC236}">
                  <a16:creationId xmlns:a16="http://schemas.microsoft.com/office/drawing/2014/main" id="{2772378A-2CE2-2C4E-9787-49C64693F2BE}"/>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Freeform: Shape 124">
              <a:extLst>
                <a:ext uri="{FF2B5EF4-FFF2-40B4-BE49-F238E27FC236}">
                  <a16:creationId xmlns:a16="http://schemas.microsoft.com/office/drawing/2014/main" id="{E2E2DAF0-B3C1-404D-940D-7A6E4B29E045}"/>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77" name="Freeform: Shape 117">
            <a:extLst>
              <a:ext uri="{FF2B5EF4-FFF2-40B4-BE49-F238E27FC236}">
                <a16:creationId xmlns:a16="http://schemas.microsoft.com/office/drawing/2014/main" id="{22918712-B25F-B942-934E-7D16D8B033B3}"/>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Freeform: Shape 109">
            <a:extLst>
              <a:ext uri="{FF2B5EF4-FFF2-40B4-BE49-F238E27FC236}">
                <a16:creationId xmlns:a16="http://schemas.microsoft.com/office/drawing/2014/main" id="{8F826A9E-4454-D341-8C45-79268E3A3C09}"/>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9" name="Freeform: Shape 113">
            <a:extLst>
              <a:ext uri="{FF2B5EF4-FFF2-40B4-BE49-F238E27FC236}">
                <a16:creationId xmlns:a16="http://schemas.microsoft.com/office/drawing/2014/main" id="{1BA41141-597E-8442-85BA-44E907ED58D0}"/>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Freeform: Shape 114">
            <a:extLst>
              <a:ext uri="{FF2B5EF4-FFF2-40B4-BE49-F238E27FC236}">
                <a16:creationId xmlns:a16="http://schemas.microsoft.com/office/drawing/2014/main" id="{5AB48FA6-A3A3-604D-98C3-150BA5E026A3}"/>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81" name="Graphic 4">
            <a:extLst>
              <a:ext uri="{FF2B5EF4-FFF2-40B4-BE49-F238E27FC236}">
                <a16:creationId xmlns:a16="http://schemas.microsoft.com/office/drawing/2014/main" id="{6DD69F98-6935-6847-A914-D2AD6238DFCD}"/>
              </a:ext>
            </a:extLst>
          </p:cNvPr>
          <p:cNvGrpSpPr/>
          <p:nvPr/>
        </p:nvGrpSpPr>
        <p:grpSpPr>
          <a:xfrm>
            <a:off x="10866425" y="6350000"/>
            <a:ext cx="1067000" cy="288788"/>
            <a:chOff x="4449749" y="2980715"/>
            <a:chExt cx="3286381" cy="889473"/>
          </a:xfrm>
          <a:solidFill>
            <a:schemeClr val="bg1"/>
          </a:solidFill>
        </p:grpSpPr>
        <p:sp>
          <p:nvSpPr>
            <p:cNvPr id="82" name="Freeform: Shape 330">
              <a:extLst>
                <a:ext uri="{FF2B5EF4-FFF2-40B4-BE49-F238E27FC236}">
                  <a16:creationId xmlns:a16="http://schemas.microsoft.com/office/drawing/2014/main" id="{9A58F556-21E6-DB42-BF3A-21A8DF1F065F}"/>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3" name="Freeform: Shape 331">
              <a:extLst>
                <a:ext uri="{FF2B5EF4-FFF2-40B4-BE49-F238E27FC236}">
                  <a16:creationId xmlns:a16="http://schemas.microsoft.com/office/drawing/2014/main" id="{B0B92F99-BA15-9B4A-BB5F-21B73228BEFB}"/>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Freeform: Shape 332">
              <a:extLst>
                <a:ext uri="{FF2B5EF4-FFF2-40B4-BE49-F238E27FC236}">
                  <a16:creationId xmlns:a16="http://schemas.microsoft.com/office/drawing/2014/main" id="{E2050CEF-EFF8-E246-9823-764C48A2DE67}"/>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5" name="Freeform: Shape 333">
              <a:extLst>
                <a:ext uri="{FF2B5EF4-FFF2-40B4-BE49-F238E27FC236}">
                  <a16:creationId xmlns:a16="http://schemas.microsoft.com/office/drawing/2014/main" id="{765AAFF6-4195-BA44-89C0-EC89F397EE8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 name="Freeform: Shape 334">
              <a:extLst>
                <a:ext uri="{FF2B5EF4-FFF2-40B4-BE49-F238E27FC236}">
                  <a16:creationId xmlns:a16="http://schemas.microsoft.com/office/drawing/2014/main" id="{754D9289-8E2D-B24A-9938-4C870271CF4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Freeform: Shape 335">
              <a:extLst>
                <a:ext uri="{FF2B5EF4-FFF2-40B4-BE49-F238E27FC236}">
                  <a16:creationId xmlns:a16="http://schemas.microsoft.com/office/drawing/2014/main" id="{3C539E05-0FD3-9C43-89DE-304EB5745683}"/>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8" name="Freeform: Shape 336">
              <a:extLst>
                <a:ext uri="{FF2B5EF4-FFF2-40B4-BE49-F238E27FC236}">
                  <a16:creationId xmlns:a16="http://schemas.microsoft.com/office/drawing/2014/main" id="{C2F8C0BB-8162-F446-9745-5BB053433E9C}"/>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89" name="Freeform: Shape 110">
            <a:extLst>
              <a:ext uri="{FF2B5EF4-FFF2-40B4-BE49-F238E27FC236}">
                <a16:creationId xmlns:a16="http://schemas.microsoft.com/office/drawing/2014/main" id="{61BB70D4-C126-1A4D-9024-D71770F6DCE0}"/>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1FD0926C-949F-C8A9-BC2C-24294DB0ED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6692" y="1193493"/>
            <a:ext cx="6595451" cy="4120038"/>
          </a:xfrm>
          <a:prstGeom prst="rect">
            <a:avLst/>
          </a:prstGeom>
        </p:spPr>
      </p:pic>
      <p:sp>
        <p:nvSpPr>
          <p:cNvPr id="12" name="TextBox 11">
            <a:extLst>
              <a:ext uri="{FF2B5EF4-FFF2-40B4-BE49-F238E27FC236}">
                <a16:creationId xmlns:a16="http://schemas.microsoft.com/office/drawing/2014/main" id="{D871CB16-60D0-1897-ECB6-6569AD186389}"/>
              </a:ext>
            </a:extLst>
          </p:cNvPr>
          <p:cNvSpPr txBox="1"/>
          <p:nvPr/>
        </p:nvSpPr>
        <p:spPr>
          <a:xfrm>
            <a:off x="2246073" y="889448"/>
            <a:ext cx="1797050" cy="307777"/>
          </a:xfrm>
          <a:prstGeom prst="rect">
            <a:avLst/>
          </a:prstGeom>
          <a:noFill/>
        </p:spPr>
        <p:txBody>
          <a:bodyPr wrap="square">
            <a:spAutoFit/>
          </a:bodyPr>
          <a:lstStyle/>
          <a:p>
            <a:pPr algn="ctr"/>
            <a:r>
              <a:rPr lang="en-GB" sz="1400" dirty="0">
                <a:latin typeface="Arial" panose="020B0604020202020204" pitchFamily="34" charset="0"/>
                <a:cs typeface="Arial" panose="020B0604020202020204" pitchFamily="34" charset="0"/>
              </a:rPr>
              <a:t>Design Phase</a:t>
            </a:r>
            <a:endParaRPr lang="en-GB" sz="1400" dirty="0"/>
          </a:p>
        </p:txBody>
      </p:sp>
      <p:sp>
        <p:nvSpPr>
          <p:cNvPr id="17" name="TextBox 16">
            <a:extLst>
              <a:ext uri="{FF2B5EF4-FFF2-40B4-BE49-F238E27FC236}">
                <a16:creationId xmlns:a16="http://schemas.microsoft.com/office/drawing/2014/main" id="{0CEF23BB-940C-0708-EFAA-98421C27EED0}"/>
              </a:ext>
            </a:extLst>
          </p:cNvPr>
          <p:cNvSpPr txBox="1"/>
          <p:nvPr/>
        </p:nvSpPr>
        <p:spPr>
          <a:xfrm>
            <a:off x="7709427" y="2307424"/>
            <a:ext cx="1797050" cy="307777"/>
          </a:xfrm>
          <a:prstGeom prst="rect">
            <a:avLst/>
          </a:prstGeom>
          <a:noFill/>
        </p:spPr>
        <p:txBody>
          <a:bodyPr wrap="square">
            <a:spAutoFit/>
          </a:bodyPr>
          <a:lstStyle/>
          <a:p>
            <a:pPr algn="ctr"/>
            <a:r>
              <a:rPr lang="en-GB" sz="1400" dirty="0">
                <a:latin typeface="Arial" panose="020B0604020202020204" pitchFamily="34" charset="0"/>
                <a:cs typeface="Arial" panose="020B0604020202020204" pitchFamily="34" charset="0"/>
              </a:rPr>
              <a:t>Testing Phase</a:t>
            </a:r>
            <a:endParaRPr lang="en-GB" sz="1400" dirty="0"/>
          </a:p>
        </p:txBody>
      </p:sp>
      <p:pic>
        <p:nvPicPr>
          <p:cNvPr id="24" name="Picture 23">
            <a:extLst>
              <a:ext uri="{FF2B5EF4-FFF2-40B4-BE49-F238E27FC236}">
                <a16:creationId xmlns:a16="http://schemas.microsoft.com/office/drawing/2014/main" id="{15452782-4656-3A29-B594-4F5EE39FF82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28000" y="2615201"/>
            <a:ext cx="6615954" cy="3634515"/>
          </a:xfrm>
          <a:prstGeom prst="rect">
            <a:avLst/>
          </a:prstGeom>
        </p:spPr>
      </p:pic>
    </p:spTree>
    <p:extLst>
      <p:ext uri="{BB962C8B-B14F-4D97-AF65-F5344CB8AC3E}">
        <p14:creationId xmlns:p14="http://schemas.microsoft.com/office/powerpoint/2010/main" val="263276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89"/>
                                        </p:tgtEl>
                                        <p:attrNameLst>
                                          <p:attrName>style.visibility</p:attrName>
                                        </p:attrNameLst>
                                      </p:cBhvr>
                                      <p:to>
                                        <p:strVal val="visible"/>
                                      </p:to>
                                    </p:set>
                                    <p:animEffect transition="in" filter="wipe(left)">
                                      <p:cBhvr>
                                        <p:cTn id="10" dur="500"/>
                                        <p:tgtEl>
                                          <p:spTgt spid="89"/>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80"/>
                                        </p:tgtEl>
                                        <p:attrNameLst>
                                          <p:attrName>style.visibility</p:attrName>
                                        </p:attrNameLst>
                                      </p:cBhvr>
                                      <p:to>
                                        <p:strVal val="visible"/>
                                      </p:to>
                                    </p:set>
                                    <p:animEffect transition="in" filter="wipe(left)">
                                      <p:cBhvr>
                                        <p:cTn id="13" dur="500"/>
                                        <p:tgtEl>
                                          <p:spTgt spid="8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79"/>
                                        </p:tgtEl>
                                        <p:attrNameLst>
                                          <p:attrName>style.visibility</p:attrName>
                                        </p:attrNameLst>
                                      </p:cBhvr>
                                      <p:to>
                                        <p:strVal val="visible"/>
                                      </p:to>
                                    </p:set>
                                    <p:animEffect transition="in" filter="wipe(left)">
                                      <p:cBhvr>
                                        <p:cTn id="1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animBg="1"/>
      <p:bldP spid="8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219" name="Rectangle 218">
            <a:extLst>
              <a:ext uri="{FF2B5EF4-FFF2-40B4-BE49-F238E27FC236}">
                <a16:creationId xmlns:a16="http://schemas.microsoft.com/office/drawing/2014/main" id="{75E58838-525B-BC4F-B4FF-F2047B57D85F}"/>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In The interaction with users was extended to Workshops to gather insights and capture future requirements for the product backlog</a:t>
            </a:r>
          </a:p>
        </p:txBody>
      </p:sp>
      <p:grpSp>
        <p:nvGrpSpPr>
          <p:cNvPr id="69" name="Graphic 4">
            <a:extLst>
              <a:ext uri="{FF2B5EF4-FFF2-40B4-BE49-F238E27FC236}">
                <a16:creationId xmlns:a16="http://schemas.microsoft.com/office/drawing/2014/main" id="{D4FF5D31-3A47-E34D-9F50-96FF5A566599}"/>
              </a:ext>
            </a:extLst>
          </p:cNvPr>
          <p:cNvGrpSpPr/>
          <p:nvPr/>
        </p:nvGrpSpPr>
        <p:grpSpPr>
          <a:xfrm>
            <a:off x="10863377" y="6346952"/>
            <a:ext cx="1067000" cy="288788"/>
            <a:chOff x="4449749" y="2980715"/>
            <a:chExt cx="3286381" cy="889473"/>
          </a:xfrm>
          <a:solidFill>
            <a:srgbClr val="212121"/>
          </a:solidFill>
        </p:grpSpPr>
        <p:sp>
          <p:nvSpPr>
            <p:cNvPr id="70" name="Freeform: Shape 104">
              <a:extLst>
                <a:ext uri="{FF2B5EF4-FFF2-40B4-BE49-F238E27FC236}">
                  <a16:creationId xmlns:a16="http://schemas.microsoft.com/office/drawing/2014/main" id="{F74629A5-A3D4-EF40-A589-0239DDAEA986}"/>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Shape 105">
              <a:extLst>
                <a:ext uri="{FF2B5EF4-FFF2-40B4-BE49-F238E27FC236}">
                  <a16:creationId xmlns:a16="http://schemas.microsoft.com/office/drawing/2014/main" id="{D3704C98-C0B0-044C-9D7C-6C6FB18CF044}"/>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Freeform: Shape 106">
              <a:extLst>
                <a:ext uri="{FF2B5EF4-FFF2-40B4-BE49-F238E27FC236}">
                  <a16:creationId xmlns:a16="http://schemas.microsoft.com/office/drawing/2014/main" id="{AA8E4A91-ECF2-A641-8C0E-5D5D4B7E1F87}"/>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Freeform: Shape 107">
              <a:extLst>
                <a:ext uri="{FF2B5EF4-FFF2-40B4-BE49-F238E27FC236}">
                  <a16:creationId xmlns:a16="http://schemas.microsoft.com/office/drawing/2014/main" id="{C8ADC5A3-A12F-8047-840D-F0AC10249CAB}"/>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Freeform: Shape 108">
              <a:extLst>
                <a:ext uri="{FF2B5EF4-FFF2-40B4-BE49-F238E27FC236}">
                  <a16:creationId xmlns:a16="http://schemas.microsoft.com/office/drawing/2014/main" id="{4B3DAB9C-AC43-1A4B-9C97-E737818274FD}"/>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5" name="Freeform: Shape 118">
              <a:extLst>
                <a:ext uri="{FF2B5EF4-FFF2-40B4-BE49-F238E27FC236}">
                  <a16:creationId xmlns:a16="http://schemas.microsoft.com/office/drawing/2014/main" id="{2772378A-2CE2-2C4E-9787-49C64693F2BE}"/>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Freeform: Shape 124">
              <a:extLst>
                <a:ext uri="{FF2B5EF4-FFF2-40B4-BE49-F238E27FC236}">
                  <a16:creationId xmlns:a16="http://schemas.microsoft.com/office/drawing/2014/main" id="{E2E2DAF0-B3C1-404D-940D-7A6E4B29E045}"/>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77" name="Freeform: Shape 117">
            <a:extLst>
              <a:ext uri="{FF2B5EF4-FFF2-40B4-BE49-F238E27FC236}">
                <a16:creationId xmlns:a16="http://schemas.microsoft.com/office/drawing/2014/main" id="{22918712-B25F-B942-934E-7D16D8B033B3}"/>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Freeform: Shape 109">
            <a:extLst>
              <a:ext uri="{FF2B5EF4-FFF2-40B4-BE49-F238E27FC236}">
                <a16:creationId xmlns:a16="http://schemas.microsoft.com/office/drawing/2014/main" id="{8F826A9E-4454-D341-8C45-79268E3A3C09}"/>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9" name="Freeform: Shape 113">
            <a:extLst>
              <a:ext uri="{FF2B5EF4-FFF2-40B4-BE49-F238E27FC236}">
                <a16:creationId xmlns:a16="http://schemas.microsoft.com/office/drawing/2014/main" id="{1BA41141-597E-8442-85BA-44E907ED58D0}"/>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Freeform: Shape 114">
            <a:extLst>
              <a:ext uri="{FF2B5EF4-FFF2-40B4-BE49-F238E27FC236}">
                <a16:creationId xmlns:a16="http://schemas.microsoft.com/office/drawing/2014/main" id="{5AB48FA6-A3A3-604D-98C3-150BA5E026A3}"/>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81" name="Graphic 4">
            <a:extLst>
              <a:ext uri="{FF2B5EF4-FFF2-40B4-BE49-F238E27FC236}">
                <a16:creationId xmlns:a16="http://schemas.microsoft.com/office/drawing/2014/main" id="{6DD69F98-6935-6847-A914-D2AD6238DFCD}"/>
              </a:ext>
            </a:extLst>
          </p:cNvPr>
          <p:cNvGrpSpPr/>
          <p:nvPr/>
        </p:nvGrpSpPr>
        <p:grpSpPr>
          <a:xfrm>
            <a:off x="10866425" y="6350000"/>
            <a:ext cx="1067000" cy="288788"/>
            <a:chOff x="4449749" y="2980715"/>
            <a:chExt cx="3286381" cy="889473"/>
          </a:xfrm>
          <a:solidFill>
            <a:schemeClr val="bg1"/>
          </a:solidFill>
        </p:grpSpPr>
        <p:sp>
          <p:nvSpPr>
            <p:cNvPr id="82" name="Freeform: Shape 330">
              <a:extLst>
                <a:ext uri="{FF2B5EF4-FFF2-40B4-BE49-F238E27FC236}">
                  <a16:creationId xmlns:a16="http://schemas.microsoft.com/office/drawing/2014/main" id="{9A58F556-21E6-DB42-BF3A-21A8DF1F065F}"/>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3" name="Freeform: Shape 331">
              <a:extLst>
                <a:ext uri="{FF2B5EF4-FFF2-40B4-BE49-F238E27FC236}">
                  <a16:creationId xmlns:a16="http://schemas.microsoft.com/office/drawing/2014/main" id="{B0B92F99-BA15-9B4A-BB5F-21B73228BEFB}"/>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Freeform: Shape 332">
              <a:extLst>
                <a:ext uri="{FF2B5EF4-FFF2-40B4-BE49-F238E27FC236}">
                  <a16:creationId xmlns:a16="http://schemas.microsoft.com/office/drawing/2014/main" id="{E2050CEF-EFF8-E246-9823-764C48A2DE67}"/>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5" name="Freeform: Shape 333">
              <a:extLst>
                <a:ext uri="{FF2B5EF4-FFF2-40B4-BE49-F238E27FC236}">
                  <a16:creationId xmlns:a16="http://schemas.microsoft.com/office/drawing/2014/main" id="{765AAFF6-4195-BA44-89C0-EC89F397EE8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 name="Freeform: Shape 334">
              <a:extLst>
                <a:ext uri="{FF2B5EF4-FFF2-40B4-BE49-F238E27FC236}">
                  <a16:creationId xmlns:a16="http://schemas.microsoft.com/office/drawing/2014/main" id="{754D9289-8E2D-B24A-9938-4C870271CF4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Freeform: Shape 335">
              <a:extLst>
                <a:ext uri="{FF2B5EF4-FFF2-40B4-BE49-F238E27FC236}">
                  <a16:creationId xmlns:a16="http://schemas.microsoft.com/office/drawing/2014/main" id="{3C539E05-0FD3-9C43-89DE-304EB5745683}"/>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8" name="Freeform: Shape 336">
              <a:extLst>
                <a:ext uri="{FF2B5EF4-FFF2-40B4-BE49-F238E27FC236}">
                  <a16:creationId xmlns:a16="http://schemas.microsoft.com/office/drawing/2014/main" id="{C2F8C0BB-8162-F446-9745-5BB053433E9C}"/>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89" name="Freeform: Shape 110">
            <a:extLst>
              <a:ext uri="{FF2B5EF4-FFF2-40B4-BE49-F238E27FC236}">
                <a16:creationId xmlns:a16="http://schemas.microsoft.com/office/drawing/2014/main" id="{61BB70D4-C126-1A4D-9024-D71770F6DCE0}"/>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B5FB62C-E368-CB09-6CBA-265D9FB600E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18296" y="2645992"/>
            <a:ext cx="5973704" cy="3634603"/>
          </a:xfrm>
          <a:prstGeom prst="rect">
            <a:avLst/>
          </a:prstGeom>
        </p:spPr>
      </p:pic>
      <p:pic>
        <p:nvPicPr>
          <p:cNvPr id="5" name="Picture 4">
            <a:extLst>
              <a:ext uri="{FF2B5EF4-FFF2-40B4-BE49-F238E27FC236}">
                <a16:creationId xmlns:a16="http://schemas.microsoft.com/office/drawing/2014/main" id="{119C6C03-AE63-D6BF-AA74-35D7B80872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947" y="1200936"/>
            <a:ext cx="6123349" cy="3634603"/>
          </a:xfrm>
          <a:prstGeom prst="rect">
            <a:avLst/>
          </a:prstGeom>
        </p:spPr>
      </p:pic>
      <p:sp>
        <p:nvSpPr>
          <p:cNvPr id="14" name="TextBox 13">
            <a:extLst>
              <a:ext uri="{FF2B5EF4-FFF2-40B4-BE49-F238E27FC236}">
                <a16:creationId xmlns:a16="http://schemas.microsoft.com/office/drawing/2014/main" id="{A22A71D8-94A5-7C9D-3D9E-195918466B57}"/>
              </a:ext>
            </a:extLst>
          </p:cNvPr>
          <p:cNvSpPr txBox="1"/>
          <p:nvPr/>
        </p:nvSpPr>
        <p:spPr>
          <a:xfrm>
            <a:off x="531027" y="785166"/>
            <a:ext cx="4468111" cy="307777"/>
          </a:xfrm>
          <a:prstGeom prst="rect">
            <a:avLst/>
          </a:prstGeom>
          <a:noFill/>
        </p:spPr>
        <p:txBody>
          <a:bodyPr wrap="square">
            <a:spAutoFit/>
          </a:bodyPr>
          <a:lstStyle/>
          <a:p>
            <a:pPr algn="ctr"/>
            <a:r>
              <a:rPr lang="en-GB" sz="1400" dirty="0">
                <a:latin typeface="Arial" panose="020B0604020202020204" pitchFamily="34" charset="0"/>
                <a:cs typeface="Arial" panose="020B0604020202020204" pitchFamily="34" charset="0"/>
              </a:rPr>
              <a:t>Procurement Department Training</a:t>
            </a:r>
            <a:endParaRPr lang="en-GB" sz="1400" dirty="0"/>
          </a:p>
        </p:txBody>
      </p:sp>
      <p:sp>
        <p:nvSpPr>
          <p:cNvPr id="15" name="TextBox 14">
            <a:extLst>
              <a:ext uri="{FF2B5EF4-FFF2-40B4-BE49-F238E27FC236}">
                <a16:creationId xmlns:a16="http://schemas.microsoft.com/office/drawing/2014/main" id="{2B5EA481-C325-3DC4-9966-E906BEC12CE3}"/>
              </a:ext>
            </a:extLst>
          </p:cNvPr>
          <p:cNvSpPr txBox="1"/>
          <p:nvPr/>
        </p:nvSpPr>
        <p:spPr>
          <a:xfrm>
            <a:off x="6779436" y="2270326"/>
            <a:ext cx="4468111" cy="307777"/>
          </a:xfrm>
          <a:prstGeom prst="rect">
            <a:avLst/>
          </a:prstGeom>
          <a:noFill/>
        </p:spPr>
        <p:txBody>
          <a:bodyPr wrap="square">
            <a:spAutoFit/>
          </a:bodyPr>
          <a:lstStyle/>
          <a:p>
            <a:pPr algn="ctr"/>
            <a:r>
              <a:rPr lang="en-GB" sz="1400">
                <a:latin typeface="Arial" panose="020B0604020202020204" pitchFamily="34" charset="0"/>
                <a:cs typeface="Arial" panose="020B0604020202020204" pitchFamily="34" charset="0"/>
              </a:rPr>
              <a:t>UsersTraining</a:t>
            </a:r>
            <a:endParaRPr lang="en-GB" sz="1400"/>
          </a:p>
        </p:txBody>
      </p:sp>
    </p:spTree>
    <p:extLst>
      <p:ext uri="{BB962C8B-B14F-4D97-AF65-F5344CB8AC3E}">
        <p14:creationId xmlns:p14="http://schemas.microsoft.com/office/powerpoint/2010/main" val="217406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89"/>
                                        </p:tgtEl>
                                        <p:attrNameLst>
                                          <p:attrName>style.visibility</p:attrName>
                                        </p:attrNameLst>
                                      </p:cBhvr>
                                      <p:to>
                                        <p:strVal val="visible"/>
                                      </p:to>
                                    </p:set>
                                    <p:animEffect transition="in" filter="wipe(left)">
                                      <p:cBhvr>
                                        <p:cTn id="10" dur="500"/>
                                        <p:tgtEl>
                                          <p:spTgt spid="89"/>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80"/>
                                        </p:tgtEl>
                                        <p:attrNameLst>
                                          <p:attrName>style.visibility</p:attrName>
                                        </p:attrNameLst>
                                      </p:cBhvr>
                                      <p:to>
                                        <p:strVal val="visible"/>
                                      </p:to>
                                    </p:set>
                                    <p:animEffect transition="in" filter="wipe(left)">
                                      <p:cBhvr>
                                        <p:cTn id="13" dur="500"/>
                                        <p:tgtEl>
                                          <p:spTgt spid="8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79"/>
                                        </p:tgtEl>
                                        <p:attrNameLst>
                                          <p:attrName>style.visibility</p:attrName>
                                        </p:attrNameLst>
                                      </p:cBhvr>
                                      <p:to>
                                        <p:strVal val="visible"/>
                                      </p:to>
                                    </p:set>
                                    <p:animEffect transition="in" filter="wipe(left)">
                                      <p:cBhvr>
                                        <p:cTn id="1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animBg="1"/>
      <p:bldP spid="8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Graphic 37">
            <a:extLst>
              <a:ext uri="{FF2B5EF4-FFF2-40B4-BE49-F238E27FC236}">
                <a16:creationId xmlns:a16="http://schemas.microsoft.com/office/drawing/2014/main" id="{D23D4185-91D8-4840-A70B-2CF1047E7F06}"/>
              </a:ext>
            </a:extLst>
          </p:cNvPr>
          <p:cNvSpPr/>
          <p:nvPr/>
        </p:nvSpPr>
        <p:spPr>
          <a:xfrm rot="5400000" flipH="1" flipV="1">
            <a:off x="5250941" y="-5298373"/>
            <a:ext cx="1596506" cy="12192003"/>
          </a:xfrm>
          <a:custGeom>
            <a:avLst/>
            <a:gdLst>
              <a:gd name="connsiteX0" fmla="*/ 186498 w 1914525"/>
              <a:gd name="connsiteY0" fmla="*/ 0 h 4819650"/>
              <a:gd name="connsiteX1" fmla="*/ 939640 w 1914525"/>
              <a:gd name="connsiteY1" fmla="*/ 1489901 h 4819650"/>
              <a:gd name="connsiteX2" fmla="*/ 389095 w 1914525"/>
              <a:gd name="connsiteY2" fmla="*/ 2670715 h 4819650"/>
              <a:gd name="connsiteX3" fmla="*/ 34955 w 1914525"/>
              <a:gd name="connsiteY3" fmla="*/ 4001929 h 4819650"/>
              <a:gd name="connsiteX4" fmla="*/ 273747 w 1914525"/>
              <a:gd name="connsiteY4" fmla="*/ 4823841 h 4819650"/>
              <a:gd name="connsiteX5" fmla="*/ 1915285 w 1914525"/>
              <a:gd name="connsiteY5" fmla="*/ 4823841 h 4819650"/>
              <a:gd name="connsiteX6" fmla="*/ 1915285 w 1914525"/>
              <a:gd name="connsiteY6" fmla="*/ 0 h 4819650"/>
              <a:gd name="connsiteX7" fmla="*/ 186498 w 1914525"/>
              <a:gd name="connsiteY7" fmla="*/ 0 h 481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4525" h="4819650">
                <a:moveTo>
                  <a:pt x="186498" y="0"/>
                </a:moveTo>
                <a:cubicBezTo>
                  <a:pt x="186498" y="0"/>
                  <a:pt x="1009934" y="741140"/>
                  <a:pt x="939640" y="1489901"/>
                </a:cubicBezTo>
                <a:cubicBezTo>
                  <a:pt x="939640" y="1489901"/>
                  <a:pt x="947164" y="1924431"/>
                  <a:pt x="389095" y="2670715"/>
                </a:cubicBezTo>
                <a:cubicBezTo>
                  <a:pt x="214311" y="2912745"/>
                  <a:pt x="-106205" y="3339941"/>
                  <a:pt x="34955" y="4001929"/>
                </a:cubicBezTo>
                <a:cubicBezTo>
                  <a:pt x="126871" y="4432935"/>
                  <a:pt x="276985" y="4499515"/>
                  <a:pt x="273747" y="4823841"/>
                </a:cubicBezTo>
                <a:lnTo>
                  <a:pt x="1915285" y="4823841"/>
                </a:lnTo>
                <a:lnTo>
                  <a:pt x="1915285" y="0"/>
                </a:lnTo>
                <a:lnTo>
                  <a:pt x="186498" y="0"/>
                </a:lnTo>
                <a:close/>
              </a:path>
            </a:pathLst>
          </a:custGeom>
          <a:solidFill>
            <a:srgbClr val="1DB2B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9" name="Rectangle 26">
            <a:extLst>
              <a:ext uri="{FF2B5EF4-FFF2-40B4-BE49-F238E27FC236}">
                <a16:creationId xmlns:a16="http://schemas.microsoft.com/office/drawing/2014/main" id="{EC26FA42-4E8E-4461-9E72-DCDA3E12E08B}"/>
              </a:ext>
            </a:extLst>
          </p:cNvPr>
          <p:cNvSpPr/>
          <p:nvPr/>
        </p:nvSpPr>
        <p:spPr>
          <a:xfrm>
            <a:off x="-11595" y="213884"/>
            <a:ext cx="12192003" cy="6869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5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3" name="Agrupar 2">
            <a:extLst>
              <a:ext uri="{FF2B5EF4-FFF2-40B4-BE49-F238E27FC236}">
                <a16:creationId xmlns:a16="http://schemas.microsoft.com/office/drawing/2014/main" id="{F1C48DC7-4AF9-4233-AD46-8484BDEFEC1C}"/>
              </a:ext>
            </a:extLst>
          </p:cNvPr>
          <p:cNvGrpSpPr/>
          <p:nvPr/>
        </p:nvGrpSpPr>
        <p:grpSpPr>
          <a:xfrm>
            <a:off x="-55699" y="-11508"/>
            <a:ext cx="2383994" cy="6861628"/>
            <a:chOff x="-6879771" y="0"/>
            <a:chExt cx="8963891" cy="6858000"/>
          </a:xfrm>
        </p:grpSpPr>
        <p:pic>
          <p:nvPicPr>
            <p:cNvPr id="16" name="Imagem 15">
              <a:extLst>
                <a:ext uri="{FF2B5EF4-FFF2-40B4-BE49-F238E27FC236}">
                  <a16:creationId xmlns:a16="http://schemas.microsoft.com/office/drawing/2014/main" id="{78DE204D-DFC8-4CF3-B5AA-60ABE61D7D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8902"/>
            <a:stretch/>
          </p:blipFill>
          <p:spPr>
            <a:xfrm>
              <a:off x="0" y="0"/>
              <a:ext cx="2084120" cy="6858000"/>
            </a:xfrm>
            <a:prstGeom prst="rect">
              <a:avLst/>
            </a:prstGeom>
          </p:spPr>
        </p:pic>
        <p:sp>
          <p:nvSpPr>
            <p:cNvPr id="2" name="Retângulo 1">
              <a:extLst>
                <a:ext uri="{FF2B5EF4-FFF2-40B4-BE49-F238E27FC236}">
                  <a16:creationId xmlns:a16="http://schemas.microsoft.com/office/drawing/2014/main" id="{D79B8F19-6944-4218-A0F5-3E659DED0BC6}"/>
                </a:ext>
              </a:extLst>
            </p:cNvPr>
            <p:cNvSpPr/>
            <p:nvPr/>
          </p:nvSpPr>
          <p:spPr>
            <a:xfrm>
              <a:off x="-6879771" y="0"/>
              <a:ext cx="6879771" cy="6858000"/>
            </a:xfrm>
            <a:prstGeom prst="rect">
              <a:avLst/>
            </a:prstGeom>
            <a:solidFill>
              <a:srgbClr val="1DB2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25" name="Agrupar 224">
            <a:extLst>
              <a:ext uri="{FF2B5EF4-FFF2-40B4-BE49-F238E27FC236}">
                <a16:creationId xmlns:a16="http://schemas.microsoft.com/office/drawing/2014/main" id="{AD8F2988-5968-4B98-893B-DB97F69931F3}"/>
              </a:ext>
            </a:extLst>
          </p:cNvPr>
          <p:cNvGrpSpPr/>
          <p:nvPr/>
        </p:nvGrpSpPr>
        <p:grpSpPr>
          <a:xfrm>
            <a:off x="4145018" y="5732016"/>
            <a:ext cx="1779470" cy="0"/>
            <a:chOff x="2800324" y="4188355"/>
            <a:chExt cx="2368475" cy="0"/>
          </a:xfrm>
        </p:grpSpPr>
        <p:cxnSp>
          <p:nvCxnSpPr>
            <p:cNvPr id="249" name="Straight Connector 22">
              <a:extLst>
                <a:ext uri="{FF2B5EF4-FFF2-40B4-BE49-F238E27FC236}">
                  <a16:creationId xmlns:a16="http://schemas.microsoft.com/office/drawing/2014/main" id="{C6225D8D-D2C3-452B-BC73-1D31CBEB38AD}"/>
                </a:ext>
              </a:extLst>
            </p:cNvPr>
            <p:cNvCxnSpPr>
              <a:cxnSpLocks/>
            </p:cNvCxnSpPr>
            <p:nvPr/>
          </p:nvCxnSpPr>
          <p:spPr>
            <a:xfrm>
              <a:off x="4778680" y="4188355"/>
              <a:ext cx="390119" cy="0"/>
            </a:xfrm>
            <a:prstGeom prst="line">
              <a:avLst/>
            </a:prstGeom>
            <a:ln w="57150" cap="rnd">
              <a:solidFill>
                <a:srgbClr val="8DF7A6"/>
              </a:solidFill>
              <a:prstDash val="solid"/>
              <a:round/>
            </a:ln>
          </p:spPr>
          <p:style>
            <a:lnRef idx="1">
              <a:schemeClr val="accent1"/>
            </a:lnRef>
            <a:fillRef idx="0">
              <a:schemeClr val="accent1"/>
            </a:fillRef>
            <a:effectRef idx="0">
              <a:schemeClr val="accent1"/>
            </a:effectRef>
            <a:fontRef idx="minor">
              <a:schemeClr val="tx1"/>
            </a:fontRef>
          </p:style>
        </p:cxnSp>
        <p:cxnSp>
          <p:nvCxnSpPr>
            <p:cNvPr id="250" name="Straight Connector 22">
              <a:extLst>
                <a:ext uri="{FF2B5EF4-FFF2-40B4-BE49-F238E27FC236}">
                  <a16:creationId xmlns:a16="http://schemas.microsoft.com/office/drawing/2014/main" id="{6D724604-E4D2-4B82-88F4-20832D1107FE}"/>
                </a:ext>
              </a:extLst>
            </p:cNvPr>
            <p:cNvCxnSpPr>
              <a:cxnSpLocks/>
            </p:cNvCxnSpPr>
            <p:nvPr/>
          </p:nvCxnSpPr>
          <p:spPr>
            <a:xfrm>
              <a:off x="2800324" y="4188355"/>
              <a:ext cx="390119" cy="0"/>
            </a:xfrm>
            <a:prstGeom prst="line">
              <a:avLst/>
            </a:prstGeom>
            <a:ln w="57150" cap="rnd">
              <a:solidFill>
                <a:srgbClr val="8DF7A6"/>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226" name="Agrupar 225">
            <a:extLst>
              <a:ext uri="{FF2B5EF4-FFF2-40B4-BE49-F238E27FC236}">
                <a16:creationId xmlns:a16="http://schemas.microsoft.com/office/drawing/2014/main" id="{743A9CD7-8B1C-4E96-8155-F3B5A092997F}"/>
              </a:ext>
            </a:extLst>
          </p:cNvPr>
          <p:cNvGrpSpPr/>
          <p:nvPr/>
        </p:nvGrpSpPr>
        <p:grpSpPr>
          <a:xfrm>
            <a:off x="4280156" y="4531244"/>
            <a:ext cx="647700" cy="647700"/>
            <a:chOff x="2809875" y="3000375"/>
            <a:chExt cx="647700" cy="647700"/>
          </a:xfrm>
        </p:grpSpPr>
        <p:sp>
          <p:nvSpPr>
            <p:cNvPr id="247" name="Elipse 246">
              <a:extLst>
                <a:ext uri="{FF2B5EF4-FFF2-40B4-BE49-F238E27FC236}">
                  <a16:creationId xmlns:a16="http://schemas.microsoft.com/office/drawing/2014/main" id="{B3E991FB-488B-4535-8E1C-9C352BC32777}"/>
                </a:ext>
              </a:extLst>
            </p:cNvPr>
            <p:cNvSpPr/>
            <p:nvPr/>
          </p:nvSpPr>
          <p:spPr>
            <a:xfrm>
              <a:off x="2809875" y="3000375"/>
              <a:ext cx="647700" cy="647700"/>
            </a:xfrm>
            <a:prstGeom prst="ellipse">
              <a:avLst/>
            </a:pr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8" name="Rectangle 131">
              <a:extLst>
                <a:ext uri="{FF2B5EF4-FFF2-40B4-BE49-F238E27FC236}">
                  <a16:creationId xmlns:a16="http://schemas.microsoft.com/office/drawing/2014/main" id="{44F169A5-2D29-4594-8585-385C05790019}"/>
                </a:ext>
              </a:extLst>
            </p:cNvPr>
            <p:cNvSpPr/>
            <p:nvPr/>
          </p:nvSpPr>
          <p:spPr>
            <a:xfrm>
              <a:off x="2888883" y="3112572"/>
              <a:ext cx="458615" cy="496098"/>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pt-PT" sz="3200" u="none" strike="noStrike" kern="1200" cap="none" spc="-1" normalizeH="0" baseline="0" noProof="0" dirty="0">
                  <a:ln>
                    <a:noFill/>
                  </a:ln>
                  <a:solidFill>
                    <a:prstClr val="white"/>
                  </a:solidFill>
                  <a:effectLst/>
                  <a:uLnTx/>
                  <a:uFillTx/>
                  <a:latin typeface="Calibri" panose="020F0502020204030204" pitchFamily="34" charset="0"/>
                  <a:ea typeface="+mn-ea"/>
                  <a:cs typeface="+mn-cs"/>
                </a:rPr>
                <a:t>3</a:t>
              </a:r>
            </a:p>
          </p:txBody>
        </p:sp>
      </p:grpSp>
      <p:grpSp>
        <p:nvGrpSpPr>
          <p:cNvPr id="194" name="Agrupar 193">
            <a:extLst>
              <a:ext uri="{FF2B5EF4-FFF2-40B4-BE49-F238E27FC236}">
                <a16:creationId xmlns:a16="http://schemas.microsoft.com/office/drawing/2014/main" id="{67F2307C-CD46-482D-983D-88CD7439E088}"/>
              </a:ext>
            </a:extLst>
          </p:cNvPr>
          <p:cNvGrpSpPr/>
          <p:nvPr/>
        </p:nvGrpSpPr>
        <p:grpSpPr>
          <a:xfrm>
            <a:off x="2658650" y="3820948"/>
            <a:ext cx="1779470" cy="0"/>
            <a:chOff x="2800324" y="4188355"/>
            <a:chExt cx="2368475" cy="0"/>
          </a:xfrm>
        </p:grpSpPr>
        <p:cxnSp>
          <p:nvCxnSpPr>
            <p:cNvPr id="82" name="Straight Connector 22">
              <a:extLst>
                <a:ext uri="{FF2B5EF4-FFF2-40B4-BE49-F238E27FC236}">
                  <a16:creationId xmlns:a16="http://schemas.microsoft.com/office/drawing/2014/main" id="{B7EBE332-AC57-4F31-BCA4-D400BD38D16E}"/>
                </a:ext>
              </a:extLst>
            </p:cNvPr>
            <p:cNvCxnSpPr>
              <a:cxnSpLocks/>
            </p:cNvCxnSpPr>
            <p:nvPr/>
          </p:nvCxnSpPr>
          <p:spPr>
            <a:xfrm>
              <a:off x="4778680" y="4188355"/>
              <a:ext cx="390119" cy="0"/>
            </a:xfrm>
            <a:prstGeom prst="line">
              <a:avLst/>
            </a:prstGeom>
            <a:ln w="57150" cap="rnd">
              <a:solidFill>
                <a:srgbClr val="8DF7A6"/>
              </a:solidFill>
              <a:prstDash val="solid"/>
              <a:round/>
            </a:ln>
          </p:spPr>
          <p:style>
            <a:lnRef idx="1">
              <a:schemeClr val="accent1"/>
            </a:lnRef>
            <a:fillRef idx="0">
              <a:schemeClr val="accent1"/>
            </a:fillRef>
            <a:effectRef idx="0">
              <a:schemeClr val="accent1"/>
            </a:effectRef>
            <a:fontRef idx="minor">
              <a:schemeClr val="tx1"/>
            </a:fontRef>
          </p:style>
        </p:cxnSp>
        <p:cxnSp>
          <p:nvCxnSpPr>
            <p:cNvPr id="187" name="Straight Connector 22">
              <a:extLst>
                <a:ext uri="{FF2B5EF4-FFF2-40B4-BE49-F238E27FC236}">
                  <a16:creationId xmlns:a16="http://schemas.microsoft.com/office/drawing/2014/main" id="{A74034FE-5B0C-46F3-951C-11509CC80159}"/>
                </a:ext>
              </a:extLst>
            </p:cNvPr>
            <p:cNvCxnSpPr>
              <a:cxnSpLocks/>
            </p:cNvCxnSpPr>
            <p:nvPr/>
          </p:nvCxnSpPr>
          <p:spPr>
            <a:xfrm>
              <a:off x="2800324" y="4188355"/>
              <a:ext cx="390119" cy="0"/>
            </a:xfrm>
            <a:prstGeom prst="line">
              <a:avLst/>
            </a:prstGeom>
            <a:ln w="57150" cap="rnd">
              <a:solidFill>
                <a:srgbClr val="8DF7A6"/>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93" name="Agrupar 192">
            <a:extLst>
              <a:ext uri="{FF2B5EF4-FFF2-40B4-BE49-F238E27FC236}">
                <a16:creationId xmlns:a16="http://schemas.microsoft.com/office/drawing/2014/main" id="{AD6E8D46-E274-4945-A566-4B1BD20E19AF}"/>
              </a:ext>
            </a:extLst>
          </p:cNvPr>
          <p:cNvGrpSpPr/>
          <p:nvPr/>
        </p:nvGrpSpPr>
        <p:grpSpPr>
          <a:xfrm>
            <a:off x="2598122" y="2706442"/>
            <a:ext cx="647700" cy="647700"/>
            <a:chOff x="2809875" y="3000375"/>
            <a:chExt cx="647700" cy="647700"/>
          </a:xfrm>
        </p:grpSpPr>
        <p:sp>
          <p:nvSpPr>
            <p:cNvPr id="190" name="Elipse 189">
              <a:extLst>
                <a:ext uri="{FF2B5EF4-FFF2-40B4-BE49-F238E27FC236}">
                  <a16:creationId xmlns:a16="http://schemas.microsoft.com/office/drawing/2014/main" id="{3FC93FCA-172B-44E5-B31D-0546A38AF37C}"/>
                </a:ext>
              </a:extLst>
            </p:cNvPr>
            <p:cNvSpPr/>
            <p:nvPr/>
          </p:nvSpPr>
          <p:spPr>
            <a:xfrm>
              <a:off x="2809875" y="3000375"/>
              <a:ext cx="647700" cy="647700"/>
            </a:xfrm>
            <a:prstGeom prst="ellipse">
              <a:avLst/>
            </a:pr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2" name="Rectangle 131">
              <a:extLst>
                <a:ext uri="{FF2B5EF4-FFF2-40B4-BE49-F238E27FC236}">
                  <a16:creationId xmlns:a16="http://schemas.microsoft.com/office/drawing/2014/main" id="{996C66EC-E6EB-4022-909D-7792E50EDF22}"/>
                </a:ext>
              </a:extLst>
            </p:cNvPr>
            <p:cNvSpPr/>
            <p:nvPr/>
          </p:nvSpPr>
          <p:spPr>
            <a:xfrm>
              <a:off x="2888883" y="3126427"/>
              <a:ext cx="458615" cy="496098"/>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pt-PT" sz="3200" u="none" strike="noStrike" kern="1200" cap="none" spc="-1" normalizeH="0" baseline="0" noProof="0" dirty="0">
                  <a:ln>
                    <a:noFill/>
                  </a:ln>
                  <a:solidFill>
                    <a:prstClr val="white"/>
                  </a:solidFill>
                  <a:effectLst/>
                  <a:uLnTx/>
                  <a:uFillTx/>
                  <a:latin typeface="Calibri" panose="020F0502020204030204" pitchFamily="34" charset="0"/>
                  <a:ea typeface="+mn-ea"/>
                  <a:cs typeface="+mn-cs"/>
                </a:rPr>
                <a:t>1</a:t>
              </a:r>
            </a:p>
          </p:txBody>
        </p:sp>
      </p:grpSp>
      <p:grpSp>
        <p:nvGrpSpPr>
          <p:cNvPr id="189" name="Agrupar 188">
            <a:extLst>
              <a:ext uri="{FF2B5EF4-FFF2-40B4-BE49-F238E27FC236}">
                <a16:creationId xmlns:a16="http://schemas.microsoft.com/office/drawing/2014/main" id="{1CCAA573-1695-4329-979B-3F188E78C0E1}"/>
              </a:ext>
            </a:extLst>
          </p:cNvPr>
          <p:cNvGrpSpPr/>
          <p:nvPr/>
        </p:nvGrpSpPr>
        <p:grpSpPr>
          <a:xfrm>
            <a:off x="2938765" y="2844015"/>
            <a:ext cx="1499355" cy="1396511"/>
            <a:chOff x="3177136" y="4589140"/>
            <a:chExt cx="1499355" cy="1396511"/>
          </a:xfrm>
        </p:grpSpPr>
        <p:pic>
          <p:nvPicPr>
            <p:cNvPr id="29" name="Picture 81">
              <a:extLst>
                <a:ext uri="{FF2B5EF4-FFF2-40B4-BE49-F238E27FC236}">
                  <a16:creationId xmlns:a16="http://schemas.microsoft.com/office/drawing/2014/main" id="{3F694579-518B-40E4-9A25-BB08C971966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77136" y="4589140"/>
              <a:ext cx="1499355" cy="1396511"/>
            </a:xfrm>
            <a:prstGeom prst="rect">
              <a:avLst/>
            </a:prstGeom>
          </p:spPr>
        </p:pic>
        <p:grpSp>
          <p:nvGrpSpPr>
            <p:cNvPr id="100" name="Group 2455">
              <a:extLst>
                <a:ext uri="{FF2B5EF4-FFF2-40B4-BE49-F238E27FC236}">
                  <a16:creationId xmlns:a16="http://schemas.microsoft.com/office/drawing/2014/main" id="{83C15BBE-731C-44EA-AC9E-803F5AC03B55}"/>
                </a:ext>
              </a:extLst>
            </p:cNvPr>
            <p:cNvGrpSpPr/>
            <p:nvPr/>
          </p:nvGrpSpPr>
          <p:grpSpPr>
            <a:xfrm>
              <a:off x="3539183" y="4894194"/>
              <a:ext cx="481991" cy="617383"/>
              <a:chOff x="7467601" y="3768725"/>
              <a:chExt cx="847725" cy="1085851"/>
            </a:xfrm>
            <a:solidFill>
              <a:srgbClr val="0A424E"/>
            </a:solidFill>
          </p:grpSpPr>
          <p:sp>
            <p:nvSpPr>
              <p:cNvPr id="101" name="Freeform 291">
                <a:extLst>
                  <a:ext uri="{FF2B5EF4-FFF2-40B4-BE49-F238E27FC236}">
                    <a16:creationId xmlns:a16="http://schemas.microsoft.com/office/drawing/2014/main" id="{FC60FEFA-F574-4D56-BE97-49A978559A14}"/>
                  </a:ext>
                </a:extLst>
              </p:cNvPr>
              <p:cNvSpPr>
                <a:spLocks/>
              </p:cNvSpPr>
              <p:nvPr/>
            </p:nvSpPr>
            <p:spPr bwMode="auto">
              <a:xfrm>
                <a:off x="7534276" y="3836988"/>
                <a:ext cx="781050" cy="1017588"/>
              </a:xfrm>
              <a:custGeom>
                <a:avLst/>
                <a:gdLst>
                  <a:gd name="T0" fmla="*/ 492 w 492"/>
                  <a:gd name="T1" fmla="*/ 641 h 641"/>
                  <a:gd name="T2" fmla="*/ 0 w 492"/>
                  <a:gd name="T3" fmla="*/ 641 h 641"/>
                  <a:gd name="T4" fmla="*/ 0 w 492"/>
                  <a:gd name="T5" fmla="*/ 587 h 641"/>
                  <a:gd name="T6" fmla="*/ 22 w 492"/>
                  <a:gd name="T7" fmla="*/ 587 h 641"/>
                  <a:gd name="T8" fmla="*/ 22 w 492"/>
                  <a:gd name="T9" fmla="*/ 619 h 641"/>
                  <a:gd name="T10" fmla="*/ 470 w 492"/>
                  <a:gd name="T11" fmla="*/ 619 h 641"/>
                  <a:gd name="T12" fmla="*/ 470 w 492"/>
                  <a:gd name="T13" fmla="*/ 21 h 641"/>
                  <a:gd name="T14" fmla="*/ 395 w 492"/>
                  <a:gd name="T15" fmla="*/ 21 h 641"/>
                  <a:gd name="T16" fmla="*/ 395 w 492"/>
                  <a:gd name="T17" fmla="*/ 0 h 641"/>
                  <a:gd name="T18" fmla="*/ 492 w 492"/>
                  <a:gd name="T19" fmla="*/ 0 h 641"/>
                  <a:gd name="T20" fmla="*/ 492 w 492"/>
                  <a:gd name="T21" fmla="*/ 641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2" h="641">
                    <a:moveTo>
                      <a:pt x="492" y="641"/>
                    </a:moveTo>
                    <a:lnTo>
                      <a:pt x="0" y="641"/>
                    </a:lnTo>
                    <a:lnTo>
                      <a:pt x="0" y="587"/>
                    </a:lnTo>
                    <a:lnTo>
                      <a:pt x="22" y="587"/>
                    </a:lnTo>
                    <a:lnTo>
                      <a:pt x="22" y="619"/>
                    </a:lnTo>
                    <a:lnTo>
                      <a:pt x="470" y="619"/>
                    </a:lnTo>
                    <a:lnTo>
                      <a:pt x="470" y="21"/>
                    </a:lnTo>
                    <a:lnTo>
                      <a:pt x="395" y="21"/>
                    </a:lnTo>
                    <a:lnTo>
                      <a:pt x="395" y="0"/>
                    </a:lnTo>
                    <a:lnTo>
                      <a:pt x="492" y="0"/>
                    </a:lnTo>
                    <a:lnTo>
                      <a:pt x="492" y="6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 name="Rectangle 292">
                <a:extLst>
                  <a:ext uri="{FF2B5EF4-FFF2-40B4-BE49-F238E27FC236}">
                    <a16:creationId xmlns:a16="http://schemas.microsoft.com/office/drawing/2014/main" id="{56377EE3-2048-4D79-AA63-517AA63F6F62}"/>
                  </a:ext>
                </a:extLst>
              </p:cNvPr>
              <p:cNvSpPr>
                <a:spLocks noChangeArrowheads="1"/>
              </p:cNvSpPr>
              <p:nvPr/>
            </p:nvSpPr>
            <p:spPr bwMode="auto">
              <a:xfrm>
                <a:off x="7569201" y="4040188"/>
                <a:ext cx="576263"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3" name="Rectangle 293">
                <a:extLst>
                  <a:ext uri="{FF2B5EF4-FFF2-40B4-BE49-F238E27FC236}">
                    <a16:creationId xmlns:a16="http://schemas.microsoft.com/office/drawing/2014/main" id="{28852BDC-BF2C-46F0-B70E-5E9FAFC206A4}"/>
                  </a:ext>
                </a:extLst>
              </p:cNvPr>
              <p:cNvSpPr>
                <a:spLocks noChangeArrowheads="1"/>
              </p:cNvSpPr>
              <p:nvPr/>
            </p:nvSpPr>
            <p:spPr bwMode="auto">
              <a:xfrm>
                <a:off x="7569201" y="4108450"/>
                <a:ext cx="576263"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4" name="Rectangle 294">
                <a:extLst>
                  <a:ext uri="{FF2B5EF4-FFF2-40B4-BE49-F238E27FC236}">
                    <a16:creationId xmlns:a16="http://schemas.microsoft.com/office/drawing/2014/main" id="{CBC6E31E-5E47-48B1-80A5-D68FD3020557}"/>
                  </a:ext>
                </a:extLst>
              </p:cNvPr>
              <p:cNvSpPr>
                <a:spLocks noChangeArrowheads="1"/>
              </p:cNvSpPr>
              <p:nvPr/>
            </p:nvSpPr>
            <p:spPr bwMode="auto">
              <a:xfrm>
                <a:off x="7569201" y="4175125"/>
                <a:ext cx="576263" cy="34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5" name="Rectangle 295">
                <a:extLst>
                  <a:ext uri="{FF2B5EF4-FFF2-40B4-BE49-F238E27FC236}">
                    <a16:creationId xmlns:a16="http://schemas.microsoft.com/office/drawing/2014/main" id="{A4DB3D56-0C27-43EE-92E8-F96799E03EF4}"/>
                  </a:ext>
                </a:extLst>
              </p:cNvPr>
              <p:cNvSpPr>
                <a:spLocks noChangeArrowheads="1"/>
              </p:cNvSpPr>
              <p:nvPr/>
            </p:nvSpPr>
            <p:spPr bwMode="auto">
              <a:xfrm>
                <a:off x="7569201" y="4243388"/>
                <a:ext cx="236538"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6" name="Rectangle 296">
                <a:extLst>
                  <a:ext uri="{FF2B5EF4-FFF2-40B4-BE49-F238E27FC236}">
                    <a16:creationId xmlns:a16="http://schemas.microsoft.com/office/drawing/2014/main" id="{44D53067-1989-4798-9BB2-545138283396}"/>
                  </a:ext>
                </a:extLst>
              </p:cNvPr>
              <p:cNvSpPr>
                <a:spLocks noChangeArrowheads="1"/>
              </p:cNvSpPr>
              <p:nvPr/>
            </p:nvSpPr>
            <p:spPr bwMode="auto">
              <a:xfrm>
                <a:off x="7569201" y="4430713"/>
                <a:ext cx="33338" cy="2540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7" name="Rectangle 297">
                <a:extLst>
                  <a:ext uri="{FF2B5EF4-FFF2-40B4-BE49-F238E27FC236}">
                    <a16:creationId xmlns:a16="http://schemas.microsoft.com/office/drawing/2014/main" id="{9BBD7835-179B-4589-A008-D3C0DA45496E}"/>
                  </a:ext>
                </a:extLst>
              </p:cNvPr>
              <p:cNvSpPr>
                <a:spLocks noChangeArrowheads="1"/>
              </p:cNvSpPr>
              <p:nvPr/>
            </p:nvSpPr>
            <p:spPr bwMode="auto">
              <a:xfrm>
                <a:off x="7635876" y="4514850"/>
                <a:ext cx="34925" cy="169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8" name="Rectangle 298">
                <a:extLst>
                  <a:ext uri="{FF2B5EF4-FFF2-40B4-BE49-F238E27FC236}">
                    <a16:creationId xmlns:a16="http://schemas.microsoft.com/office/drawing/2014/main" id="{EFA5A850-5ED8-4E30-ADA3-9111B4897D7D}"/>
                  </a:ext>
                </a:extLst>
              </p:cNvPr>
              <p:cNvSpPr>
                <a:spLocks noChangeArrowheads="1"/>
              </p:cNvSpPr>
              <p:nvPr/>
            </p:nvSpPr>
            <p:spPr bwMode="auto">
              <a:xfrm>
                <a:off x="7704138" y="4362450"/>
                <a:ext cx="33338" cy="3222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9" name="Rectangle 299">
                <a:extLst>
                  <a:ext uri="{FF2B5EF4-FFF2-40B4-BE49-F238E27FC236}">
                    <a16:creationId xmlns:a16="http://schemas.microsoft.com/office/drawing/2014/main" id="{1AC69643-7F90-48D1-B016-1F6EAB65B0DE}"/>
                  </a:ext>
                </a:extLst>
              </p:cNvPr>
              <p:cNvSpPr>
                <a:spLocks noChangeArrowheads="1"/>
              </p:cNvSpPr>
              <p:nvPr/>
            </p:nvSpPr>
            <p:spPr bwMode="auto">
              <a:xfrm>
                <a:off x="7772401" y="4464050"/>
                <a:ext cx="33338" cy="2206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0" name="Rectangle 300">
                <a:extLst>
                  <a:ext uri="{FF2B5EF4-FFF2-40B4-BE49-F238E27FC236}">
                    <a16:creationId xmlns:a16="http://schemas.microsoft.com/office/drawing/2014/main" id="{4191C5FC-35F5-4E72-84A5-CDCED5BCEACA}"/>
                  </a:ext>
                </a:extLst>
              </p:cNvPr>
              <p:cNvSpPr>
                <a:spLocks noChangeArrowheads="1"/>
              </p:cNvSpPr>
              <p:nvPr/>
            </p:nvSpPr>
            <p:spPr bwMode="auto">
              <a:xfrm>
                <a:off x="7840663" y="4395788"/>
                <a:ext cx="33338" cy="288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1" name="Rectangle 301">
                <a:extLst>
                  <a:ext uri="{FF2B5EF4-FFF2-40B4-BE49-F238E27FC236}">
                    <a16:creationId xmlns:a16="http://schemas.microsoft.com/office/drawing/2014/main" id="{1296DCF1-6C50-4A30-B598-7507910CBEA0}"/>
                  </a:ext>
                </a:extLst>
              </p:cNvPr>
              <p:cNvSpPr>
                <a:spLocks noChangeArrowheads="1"/>
              </p:cNvSpPr>
              <p:nvPr/>
            </p:nvSpPr>
            <p:spPr bwMode="auto">
              <a:xfrm>
                <a:off x="7907338" y="4497388"/>
                <a:ext cx="34925" cy="187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2" name="Rectangle 302">
                <a:extLst>
                  <a:ext uri="{FF2B5EF4-FFF2-40B4-BE49-F238E27FC236}">
                    <a16:creationId xmlns:a16="http://schemas.microsoft.com/office/drawing/2014/main" id="{0278BD51-14A7-4647-A70E-9BCDAFF98E68}"/>
                  </a:ext>
                </a:extLst>
              </p:cNvPr>
              <p:cNvSpPr>
                <a:spLocks noChangeArrowheads="1"/>
              </p:cNvSpPr>
              <p:nvPr/>
            </p:nvSpPr>
            <p:spPr bwMode="auto">
              <a:xfrm>
                <a:off x="7975601" y="4464050"/>
                <a:ext cx="33338" cy="2206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5" name="Rectangle 303">
                <a:extLst>
                  <a:ext uri="{FF2B5EF4-FFF2-40B4-BE49-F238E27FC236}">
                    <a16:creationId xmlns:a16="http://schemas.microsoft.com/office/drawing/2014/main" id="{4263E1A1-BABA-45D5-ABB8-25E5AE53B728}"/>
                  </a:ext>
                </a:extLst>
              </p:cNvPr>
              <p:cNvSpPr>
                <a:spLocks noChangeArrowheads="1"/>
              </p:cNvSpPr>
              <p:nvPr/>
            </p:nvSpPr>
            <p:spPr bwMode="auto">
              <a:xfrm>
                <a:off x="8043863" y="4344988"/>
                <a:ext cx="33338" cy="3397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6" name="Rectangle 304">
                <a:extLst>
                  <a:ext uri="{FF2B5EF4-FFF2-40B4-BE49-F238E27FC236}">
                    <a16:creationId xmlns:a16="http://schemas.microsoft.com/office/drawing/2014/main" id="{D58D6679-6430-4204-9873-8BA08D3C0154}"/>
                  </a:ext>
                </a:extLst>
              </p:cNvPr>
              <p:cNvSpPr>
                <a:spLocks noChangeArrowheads="1"/>
              </p:cNvSpPr>
              <p:nvPr/>
            </p:nvSpPr>
            <p:spPr bwMode="auto">
              <a:xfrm>
                <a:off x="8110538" y="4395788"/>
                <a:ext cx="34925" cy="288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7" name="Freeform 305">
                <a:extLst>
                  <a:ext uri="{FF2B5EF4-FFF2-40B4-BE49-F238E27FC236}">
                    <a16:creationId xmlns:a16="http://schemas.microsoft.com/office/drawing/2014/main" id="{3071E9AA-09E3-451B-B32C-9057706EA297}"/>
                  </a:ext>
                </a:extLst>
              </p:cNvPr>
              <p:cNvSpPr>
                <a:spLocks/>
              </p:cNvSpPr>
              <p:nvPr/>
            </p:nvSpPr>
            <p:spPr bwMode="auto">
              <a:xfrm>
                <a:off x="8077201" y="3802063"/>
                <a:ext cx="134938" cy="136525"/>
              </a:xfrm>
              <a:custGeom>
                <a:avLst/>
                <a:gdLst>
                  <a:gd name="T0" fmla="*/ 85 w 85"/>
                  <a:gd name="T1" fmla="*/ 86 h 86"/>
                  <a:gd name="T2" fmla="*/ 0 w 85"/>
                  <a:gd name="T3" fmla="*/ 86 h 86"/>
                  <a:gd name="T4" fmla="*/ 0 w 85"/>
                  <a:gd name="T5" fmla="*/ 0 h 86"/>
                  <a:gd name="T6" fmla="*/ 21 w 85"/>
                  <a:gd name="T7" fmla="*/ 0 h 86"/>
                  <a:gd name="T8" fmla="*/ 21 w 85"/>
                  <a:gd name="T9" fmla="*/ 64 h 86"/>
                  <a:gd name="T10" fmla="*/ 85 w 85"/>
                  <a:gd name="T11" fmla="*/ 64 h 86"/>
                  <a:gd name="T12" fmla="*/ 85 w 85"/>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85" h="86">
                    <a:moveTo>
                      <a:pt x="85" y="86"/>
                    </a:moveTo>
                    <a:lnTo>
                      <a:pt x="0" y="86"/>
                    </a:lnTo>
                    <a:lnTo>
                      <a:pt x="0" y="0"/>
                    </a:lnTo>
                    <a:lnTo>
                      <a:pt x="21" y="0"/>
                    </a:lnTo>
                    <a:lnTo>
                      <a:pt x="21" y="64"/>
                    </a:lnTo>
                    <a:lnTo>
                      <a:pt x="85" y="64"/>
                    </a:lnTo>
                    <a:lnTo>
                      <a:pt x="85"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8" name="Freeform 306">
                <a:extLst>
                  <a:ext uri="{FF2B5EF4-FFF2-40B4-BE49-F238E27FC236}">
                    <a16:creationId xmlns:a16="http://schemas.microsoft.com/office/drawing/2014/main" id="{72CD53D6-655F-40E8-ABE4-538B64763D67}"/>
                  </a:ext>
                </a:extLst>
              </p:cNvPr>
              <p:cNvSpPr>
                <a:spLocks noEditPoints="1"/>
              </p:cNvSpPr>
              <p:nvPr/>
            </p:nvSpPr>
            <p:spPr bwMode="auto">
              <a:xfrm>
                <a:off x="7467601" y="3768725"/>
                <a:ext cx="779463" cy="1017588"/>
              </a:xfrm>
              <a:custGeom>
                <a:avLst/>
                <a:gdLst>
                  <a:gd name="T0" fmla="*/ 491 w 491"/>
                  <a:gd name="T1" fmla="*/ 641 h 641"/>
                  <a:gd name="T2" fmla="*/ 0 w 491"/>
                  <a:gd name="T3" fmla="*/ 641 h 641"/>
                  <a:gd name="T4" fmla="*/ 0 w 491"/>
                  <a:gd name="T5" fmla="*/ 0 h 641"/>
                  <a:gd name="T6" fmla="*/ 400 w 491"/>
                  <a:gd name="T7" fmla="*/ 0 h 641"/>
                  <a:gd name="T8" fmla="*/ 491 w 491"/>
                  <a:gd name="T9" fmla="*/ 91 h 641"/>
                  <a:gd name="T10" fmla="*/ 491 w 491"/>
                  <a:gd name="T11" fmla="*/ 641 h 641"/>
                  <a:gd name="T12" fmla="*/ 21 w 491"/>
                  <a:gd name="T13" fmla="*/ 620 h 641"/>
                  <a:gd name="T14" fmla="*/ 469 w 491"/>
                  <a:gd name="T15" fmla="*/ 620 h 641"/>
                  <a:gd name="T16" fmla="*/ 469 w 491"/>
                  <a:gd name="T17" fmla="*/ 99 h 641"/>
                  <a:gd name="T18" fmla="*/ 392 w 491"/>
                  <a:gd name="T19" fmla="*/ 21 h 641"/>
                  <a:gd name="T20" fmla="*/ 21 w 491"/>
                  <a:gd name="T21" fmla="*/ 21 h 641"/>
                  <a:gd name="T22" fmla="*/ 21 w 491"/>
                  <a:gd name="T23" fmla="*/ 620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1" h="641">
                    <a:moveTo>
                      <a:pt x="491" y="641"/>
                    </a:moveTo>
                    <a:lnTo>
                      <a:pt x="0" y="641"/>
                    </a:lnTo>
                    <a:lnTo>
                      <a:pt x="0" y="0"/>
                    </a:lnTo>
                    <a:lnTo>
                      <a:pt x="400" y="0"/>
                    </a:lnTo>
                    <a:lnTo>
                      <a:pt x="491" y="91"/>
                    </a:lnTo>
                    <a:lnTo>
                      <a:pt x="491" y="641"/>
                    </a:lnTo>
                    <a:close/>
                    <a:moveTo>
                      <a:pt x="21" y="620"/>
                    </a:moveTo>
                    <a:lnTo>
                      <a:pt x="469" y="620"/>
                    </a:lnTo>
                    <a:lnTo>
                      <a:pt x="469" y="99"/>
                    </a:lnTo>
                    <a:lnTo>
                      <a:pt x="392" y="21"/>
                    </a:lnTo>
                    <a:lnTo>
                      <a:pt x="21" y="21"/>
                    </a:lnTo>
                    <a:lnTo>
                      <a:pt x="21" y="6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9" name="Freeform 307">
                <a:extLst>
                  <a:ext uri="{FF2B5EF4-FFF2-40B4-BE49-F238E27FC236}">
                    <a16:creationId xmlns:a16="http://schemas.microsoft.com/office/drawing/2014/main" id="{5A8BC204-0B81-465F-8162-F778D042018A}"/>
                  </a:ext>
                </a:extLst>
              </p:cNvPr>
              <p:cNvSpPr>
                <a:spLocks noEditPoints="1"/>
              </p:cNvSpPr>
              <p:nvPr/>
            </p:nvSpPr>
            <p:spPr bwMode="auto">
              <a:xfrm>
                <a:off x="7569201" y="3870325"/>
                <a:ext cx="439738" cy="134938"/>
              </a:xfrm>
              <a:custGeom>
                <a:avLst/>
                <a:gdLst>
                  <a:gd name="T0" fmla="*/ 277 w 277"/>
                  <a:gd name="T1" fmla="*/ 85 h 85"/>
                  <a:gd name="T2" fmla="*/ 0 w 277"/>
                  <a:gd name="T3" fmla="*/ 85 h 85"/>
                  <a:gd name="T4" fmla="*/ 0 w 277"/>
                  <a:gd name="T5" fmla="*/ 0 h 85"/>
                  <a:gd name="T6" fmla="*/ 277 w 277"/>
                  <a:gd name="T7" fmla="*/ 0 h 85"/>
                  <a:gd name="T8" fmla="*/ 277 w 277"/>
                  <a:gd name="T9" fmla="*/ 85 h 85"/>
                  <a:gd name="T10" fmla="*/ 21 w 277"/>
                  <a:gd name="T11" fmla="*/ 64 h 85"/>
                  <a:gd name="T12" fmla="*/ 256 w 277"/>
                  <a:gd name="T13" fmla="*/ 64 h 85"/>
                  <a:gd name="T14" fmla="*/ 256 w 277"/>
                  <a:gd name="T15" fmla="*/ 21 h 85"/>
                  <a:gd name="T16" fmla="*/ 21 w 277"/>
                  <a:gd name="T17" fmla="*/ 21 h 85"/>
                  <a:gd name="T18" fmla="*/ 21 w 277"/>
                  <a:gd name="T19" fmla="*/ 6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85">
                    <a:moveTo>
                      <a:pt x="277" y="85"/>
                    </a:moveTo>
                    <a:lnTo>
                      <a:pt x="0" y="85"/>
                    </a:lnTo>
                    <a:lnTo>
                      <a:pt x="0" y="0"/>
                    </a:lnTo>
                    <a:lnTo>
                      <a:pt x="277" y="0"/>
                    </a:lnTo>
                    <a:lnTo>
                      <a:pt x="277" y="85"/>
                    </a:lnTo>
                    <a:close/>
                    <a:moveTo>
                      <a:pt x="21" y="64"/>
                    </a:moveTo>
                    <a:lnTo>
                      <a:pt x="256" y="64"/>
                    </a:lnTo>
                    <a:lnTo>
                      <a:pt x="256" y="21"/>
                    </a:lnTo>
                    <a:lnTo>
                      <a:pt x="21" y="21"/>
                    </a:lnTo>
                    <a:lnTo>
                      <a:pt x="21"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7" name="Rectangle: Rounded Corners 1">
            <a:extLst>
              <a:ext uri="{FF2B5EF4-FFF2-40B4-BE49-F238E27FC236}">
                <a16:creationId xmlns:a16="http://schemas.microsoft.com/office/drawing/2014/main" id="{12010BE3-B499-47BD-9908-6D8C8A28C663}"/>
              </a:ext>
            </a:extLst>
          </p:cNvPr>
          <p:cNvSpPr/>
          <p:nvPr/>
        </p:nvSpPr>
        <p:spPr>
          <a:xfrm>
            <a:off x="1948518" y="569213"/>
            <a:ext cx="8792053" cy="1706880"/>
          </a:xfrm>
          <a:prstGeom prst="roundRect">
            <a:avLst>
              <a:gd name="adj" fmla="val 10028"/>
            </a:avLst>
          </a:prstGeom>
          <a:solidFill>
            <a:srgbClr val="DEEF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endParaRPr>
          </a:p>
        </p:txBody>
      </p:sp>
      <p:sp>
        <p:nvSpPr>
          <p:cNvPr id="50" name="Graphic 37">
            <a:extLst>
              <a:ext uri="{FF2B5EF4-FFF2-40B4-BE49-F238E27FC236}">
                <a16:creationId xmlns:a16="http://schemas.microsoft.com/office/drawing/2014/main" id="{FDD8FDF6-16B6-4EE5-BA1B-5BD36E590137}"/>
              </a:ext>
            </a:extLst>
          </p:cNvPr>
          <p:cNvSpPr/>
          <p:nvPr/>
        </p:nvSpPr>
        <p:spPr>
          <a:xfrm flipV="1">
            <a:off x="10304206" y="-145011"/>
            <a:ext cx="1887794" cy="7012385"/>
          </a:xfrm>
          <a:custGeom>
            <a:avLst/>
            <a:gdLst>
              <a:gd name="connsiteX0" fmla="*/ 186498 w 1914525"/>
              <a:gd name="connsiteY0" fmla="*/ 0 h 4819650"/>
              <a:gd name="connsiteX1" fmla="*/ 939640 w 1914525"/>
              <a:gd name="connsiteY1" fmla="*/ 1489901 h 4819650"/>
              <a:gd name="connsiteX2" fmla="*/ 389095 w 1914525"/>
              <a:gd name="connsiteY2" fmla="*/ 2670715 h 4819650"/>
              <a:gd name="connsiteX3" fmla="*/ 34955 w 1914525"/>
              <a:gd name="connsiteY3" fmla="*/ 4001929 h 4819650"/>
              <a:gd name="connsiteX4" fmla="*/ 273747 w 1914525"/>
              <a:gd name="connsiteY4" fmla="*/ 4823841 h 4819650"/>
              <a:gd name="connsiteX5" fmla="*/ 1915285 w 1914525"/>
              <a:gd name="connsiteY5" fmla="*/ 4823841 h 4819650"/>
              <a:gd name="connsiteX6" fmla="*/ 1915285 w 1914525"/>
              <a:gd name="connsiteY6" fmla="*/ 0 h 4819650"/>
              <a:gd name="connsiteX7" fmla="*/ 186498 w 1914525"/>
              <a:gd name="connsiteY7" fmla="*/ 0 h 481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4525" h="4819650">
                <a:moveTo>
                  <a:pt x="186498" y="0"/>
                </a:moveTo>
                <a:cubicBezTo>
                  <a:pt x="186498" y="0"/>
                  <a:pt x="1009934" y="741140"/>
                  <a:pt x="939640" y="1489901"/>
                </a:cubicBezTo>
                <a:cubicBezTo>
                  <a:pt x="939640" y="1489901"/>
                  <a:pt x="947164" y="1924431"/>
                  <a:pt x="389095" y="2670715"/>
                </a:cubicBezTo>
                <a:cubicBezTo>
                  <a:pt x="214311" y="2912745"/>
                  <a:pt x="-106205" y="3339941"/>
                  <a:pt x="34955" y="4001929"/>
                </a:cubicBezTo>
                <a:cubicBezTo>
                  <a:pt x="126871" y="4432935"/>
                  <a:pt x="276985" y="4499515"/>
                  <a:pt x="273747" y="4823841"/>
                </a:cubicBezTo>
                <a:lnTo>
                  <a:pt x="1915285" y="4823841"/>
                </a:lnTo>
                <a:lnTo>
                  <a:pt x="1915285" y="0"/>
                </a:lnTo>
                <a:lnTo>
                  <a:pt x="186498" y="0"/>
                </a:lnTo>
                <a:close/>
              </a:path>
            </a:pathLst>
          </a:custGeom>
          <a:solidFill>
            <a:srgbClr val="8DF7A6"/>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PT" sz="2500" u="none" strike="noStrike" kern="1200" cap="none" spc="0" normalizeH="0" baseline="0" noProof="0" dirty="0">
              <a:ln>
                <a:noFill/>
              </a:ln>
              <a:solidFill>
                <a:prstClr val="black"/>
              </a:solidFill>
              <a:effectLst/>
              <a:uLnTx/>
              <a:uFillTx/>
              <a:latin typeface="Verdana" pitchFamily="34" charset="0"/>
              <a:ea typeface="+mn-ea"/>
              <a:cs typeface="Calibri" panose="020F0502020204030204" pitchFamily="34" charset="0"/>
            </a:endParaRPr>
          </a:p>
        </p:txBody>
      </p:sp>
      <p:sp>
        <p:nvSpPr>
          <p:cNvPr id="56" name="Freeform: Shape 137">
            <a:extLst>
              <a:ext uri="{FF2B5EF4-FFF2-40B4-BE49-F238E27FC236}">
                <a16:creationId xmlns:a16="http://schemas.microsoft.com/office/drawing/2014/main" id="{8FDBA16B-9231-4ABB-BE7E-5B17BFDDA9D2}"/>
              </a:ext>
            </a:extLst>
          </p:cNvPr>
          <p:cNvSpPr/>
          <p:nvPr/>
        </p:nvSpPr>
        <p:spPr>
          <a:xfrm>
            <a:off x="725591" y="571228"/>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p:txBody>
      </p:sp>
      <p:pic>
        <p:nvPicPr>
          <p:cNvPr id="33" name="Imagem 32">
            <a:extLst>
              <a:ext uri="{FF2B5EF4-FFF2-40B4-BE49-F238E27FC236}">
                <a16:creationId xmlns:a16="http://schemas.microsoft.com/office/drawing/2014/main" id="{1DE5D79C-8FE2-4FCB-84EF-CF40933E788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45588" b="1718"/>
          <a:stretch/>
        </p:blipFill>
        <p:spPr>
          <a:xfrm flipH="1">
            <a:off x="9989362" y="1924650"/>
            <a:ext cx="2202638" cy="4931228"/>
          </a:xfrm>
          <a:prstGeom prst="rect">
            <a:avLst/>
          </a:prstGeom>
        </p:spPr>
      </p:pic>
      <p:sp>
        <p:nvSpPr>
          <p:cNvPr id="34" name="Freeform: Shape 85">
            <a:extLst>
              <a:ext uri="{FF2B5EF4-FFF2-40B4-BE49-F238E27FC236}">
                <a16:creationId xmlns:a16="http://schemas.microsoft.com/office/drawing/2014/main" id="{DCB42FD6-6C81-4AAD-B1C3-1FA957CDD4DF}"/>
              </a:ext>
            </a:extLst>
          </p:cNvPr>
          <p:cNvSpPr/>
          <p:nvPr/>
        </p:nvSpPr>
        <p:spPr>
          <a:xfrm rot="19362078">
            <a:off x="11071065" y="-114874"/>
            <a:ext cx="1933739" cy="3016393"/>
          </a:xfrm>
          <a:custGeom>
            <a:avLst/>
            <a:gdLst>
              <a:gd name="connsiteX0" fmla="*/ 1933739 w 1933739"/>
              <a:gd name="connsiteY0" fmla="*/ 493186 h 3016393"/>
              <a:gd name="connsiteX1" fmla="*/ 11660 w 1933739"/>
              <a:gd name="connsiteY1" fmla="*/ 3016393 h 3016393"/>
              <a:gd name="connsiteX2" fmla="*/ 3533 w 1933739"/>
              <a:gd name="connsiteY2" fmla="*/ 2932806 h 3016393"/>
              <a:gd name="connsiteX3" fmla="*/ 555511 w 1933739"/>
              <a:gd name="connsiteY3" fmla="*/ 1371077 h 3016393"/>
              <a:gd name="connsiteX4" fmla="*/ 1279173 w 1933739"/>
              <a:gd name="connsiteY4" fmla="*/ 26783 h 3016393"/>
              <a:gd name="connsiteX5" fmla="*/ 1286309 w 1933739"/>
              <a:gd name="connsiteY5" fmla="*/ 0 h 301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3739" h="3016393">
                <a:moveTo>
                  <a:pt x="1933739" y="493186"/>
                </a:moveTo>
                <a:lnTo>
                  <a:pt x="11660" y="3016393"/>
                </a:lnTo>
                <a:lnTo>
                  <a:pt x="3533" y="2932806"/>
                </a:lnTo>
                <a:cubicBezTo>
                  <a:pt x="-40479" y="2178185"/>
                  <a:pt x="337164" y="1673430"/>
                  <a:pt x="555511" y="1371077"/>
                </a:cubicBezTo>
                <a:cubicBezTo>
                  <a:pt x="1003686" y="771750"/>
                  <a:pt x="1196364" y="313253"/>
                  <a:pt x="1279173" y="26783"/>
                </a:cubicBezTo>
                <a:lnTo>
                  <a:pt x="1286309" y="0"/>
                </a:lnTo>
                <a:close/>
              </a:path>
            </a:pathLst>
          </a:custGeom>
          <a:solidFill>
            <a:srgbClr val="99E2EA"/>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Freeform: Shape 113">
            <a:extLst>
              <a:ext uri="{FF2B5EF4-FFF2-40B4-BE49-F238E27FC236}">
                <a16:creationId xmlns:a16="http://schemas.microsoft.com/office/drawing/2014/main" id="{C48B86C0-6EEA-4E71-BE39-EAF1B5670105}"/>
              </a:ext>
            </a:extLst>
          </p:cNvPr>
          <p:cNvSpPr/>
          <p:nvPr/>
        </p:nvSpPr>
        <p:spPr>
          <a:xfrm>
            <a:off x="2107718" y="2420510"/>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4EC41C03-DCFF-0E45-BECA-F8D45CDFC396}"/>
              </a:ext>
            </a:extLst>
          </p:cNvPr>
          <p:cNvSpPr/>
          <p:nvPr/>
        </p:nvSpPr>
        <p:spPr>
          <a:xfrm>
            <a:off x="2429762" y="861846"/>
            <a:ext cx="8042661" cy="1384995"/>
          </a:xfrm>
          <a:prstGeom prst="rect">
            <a:avLst/>
          </a:prstGeom>
        </p:spPr>
        <p:txBody>
          <a:bodyPr wrap="square">
            <a:spAutoFit/>
          </a:bodyPr>
          <a:lstStyle/>
          <a:p>
            <a:pPr algn="ctr" fontAlgn="base">
              <a:spcBef>
                <a:spcPct val="0"/>
              </a:spcBef>
              <a:spcAft>
                <a:spcPct val="0"/>
              </a:spcAft>
              <a:defRPr/>
            </a:pPr>
            <a:r>
              <a:rPr lang="pt-BR" sz="2800" dirty="0">
                <a:solidFill>
                  <a:srgbClr val="28A29F"/>
                </a:solidFill>
                <a:latin typeface="Calibri" panose="020F0502020204030204" pitchFamily="34" charset="0"/>
                <a:cs typeface="Calibri" panose="020F0502020204030204" pitchFamily="34" charset="0"/>
              </a:rPr>
              <a:t>LISBON PROCUREMENT PLANNING PLATFORM </a:t>
            </a:r>
          </a:p>
          <a:p>
            <a:pPr algn="ctr" fontAlgn="base">
              <a:spcBef>
                <a:spcPct val="0"/>
              </a:spcBef>
              <a:spcAft>
                <a:spcPct val="0"/>
              </a:spcAft>
              <a:defRPr/>
            </a:pPr>
            <a:r>
              <a:rPr lang="pt-BR" sz="2800" dirty="0">
                <a:solidFill>
                  <a:srgbClr val="28A29F"/>
                </a:solidFill>
                <a:latin typeface="Calibri" panose="020F0502020204030204" pitchFamily="34" charset="0"/>
                <a:cs typeface="Calibri" panose="020F0502020204030204" pitchFamily="34" charset="0"/>
              </a:rPr>
              <a:t>FOR INNOVATION AND SUSTAINABILITY</a:t>
            </a:r>
          </a:p>
          <a:p>
            <a:pPr algn="ctr" fontAlgn="base">
              <a:spcBef>
                <a:spcPct val="0"/>
              </a:spcBef>
              <a:spcAft>
                <a:spcPct val="0"/>
              </a:spcAft>
              <a:defRPr/>
            </a:pPr>
            <a:r>
              <a:rPr lang="pt-BR" sz="2800" dirty="0">
                <a:solidFill>
                  <a:srgbClr val="28A29F"/>
                </a:solidFill>
                <a:latin typeface="Calibri" panose="020F0502020204030204" pitchFamily="34" charset="0"/>
                <a:cs typeface="Calibri" panose="020F0502020204030204" pitchFamily="34" charset="0"/>
              </a:rPr>
              <a:t> </a:t>
            </a:r>
            <a:r>
              <a:rPr lang="pt-BR" sz="2800" b="1" dirty="0" err="1">
                <a:solidFill>
                  <a:srgbClr val="28A29F"/>
                </a:solidFill>
                <a:latin typeface="Calibri" panose="020F0502020204030204" pitchFamily="34" charset="0"/>
                <a:cs typeface="Calibri" panose="020F0502020204030204" pitchFamily="34" charset="0"/>
              </a:rPr>
              <a:t>Lx</a:t>
            </a:r>
            <a:r>
              <a:rPr lang="pt-BR" sz="2800" b="1" dirty="0">
                <a:solidFill>
                  <a:srgbClr val="28A29F"/>
                </a:solidFill>
                <a:latin typeface="Calibri" panose="020F0502020204030204" pitchFamily="34" charset="0"/>
                <a:cs typeface="Calibri" panose="020F0502020204030204" pitchFamily="34" charset="0"/>
              </a:rPr>
              <a:t> PPP-IS</a:t>
            </a:r>
          </a:p>
        </p:txBody>
      </p:sp>
      <p:sp>
        <p:nvSpPr>
          <p:cNvPr id="53" name="Freeform: Shape 141">
            <a:extLst>
              <a:ext uri="{FF2B5EF4-FFF2-40B4-BE49-F238E27FC236}">
                <a16:creationId xmlns:a16="http://schemas.microsoft.com/office/drawing/2014/main" id="{8E3BE9FE-7275-4D87-8958-832353781FCC}"/>
              </a:ext>
            </a:extLst>
          </p:cNvPr>
          <p:cNvSpPr/>
          <p:nvPr/>
        </p:nvSpPr>
        <p:spPr>
          <a:xfrm>
            <a:off x="10748018" y="5892226"/>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p:txBody>
      </p:sp>
      <p:grpSp>
        <p:nvGrpSpPr>
          <p:cNvPr id="370" name="Agrupar 369">
            <a:extLst>
              <a:ext uri="{FF2B5EF4-FFF2-40B4-BE49-F238E27FC236}">
                <a16:creationId xmlns:a16="http://schemas.microsoft.com/office/drawing/2014/main" id="{DDBCE67E-7CF3-4ED2-B7D3-148A9C9DD189}"/>
              </a:ext>
            </a:extLst>
          </p:cNvPr>
          <p:cNvGrpSpPr/>
          <p:nvPr/>
        </p:nvGrpSpPr>
        <p:grpSpPr>
          <a:xfrm>
            <a:off x="1654629" y="314960"/>
            <a:ext cx="3454400" cy="557530"/>
            <a:chOff x="1654629" y="314960"/>
            <a:chExt cx="3454400" cy="557530"/>
          </a:xfrm>
        </p:grpSpPr>
        <p:sp>
          <p:nvSpPr>
            <p:cNvPr id="58" name="Rectangle: Rounded Corners 138">
              <a:extLst>
                <a:ext uri="{FF2B5EF4-FFF2-40B4-BE49-F238E27FC236}">
                  <a16:creationId xmlns:a16="http://schemas.microsoft.com/office/drawing/2014/main" id="{1AF81DDF-1D84-491E-96EB-F9D083776057}"/>
                </a:ext>
              </a:extLst>
            </p:cNvPr>
            <p:cNvSpPr/>
            <p:nvPr/>
          </p:nvSpPr>
          <p:spPr>
            <a:xfrm>
              <a:off x="1654629" y="314960"/>
              <a:ext cx="3454400" cy="557530"/>
            </a:xfrm>
            <a:prstGeom prst="roundRect">
              <a:avLst>
                <a:gd name="adj" fmla="val 21795"/>
              </a:avLst>
            </a:pr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u="none" strike="noStrike" kern="1200" cap="none" spc="0" normalizeH="0" baseline="0" dirty="0">
                <a:ln>
                  <a:noFill/>
                </a:ln>
                <a:solidFill>
                  <a:prstClr val="black"/>
                </a:solidFill>
                <a:effectLst/>
                <a:uLnTx/>
                <a:uFillTx/>
                <a:latin typeface="Calibri" panose="020F0502020204030204"/>
                <a:ea typeface="+mn-ea"/>
                <a:cs typeface="Calibri" panose="020F0502020204030204" pitchFamily="34" charset="0"/>
              </a:endParaRPr>
            </a:p>
          </p:txBody>
        </p:sp>
        <p:sp>
          <p:nvSpPr>
            <p:cNvPr id="59" name="TextBox 33">
              <a:extLst>
                <a:ext uri="{FF2B5EF4-FFF2-40B4-BE49-F238E27FC236}">
                  <a16:creationId xmlns:a16="http://schemas.microsoft.com/office/drawing/2014/main" id="{AC2A1770-8EBA-4774-8FCC-FA635DBCA6DA}"/>
                </a:ext>
              </a:extLst>
            </p:cNvPr>
            <p:cNvSpPr txBox="1"/>
            <p:nvPr/>
          </p:nvSpPr>
          <p:spPr>
            <a:xfrm>
              <a:off x="2284387" y="429454"/>
              <a:ext cx="2309197" cy="353943"/>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2000" u="none" strike="noStrike" kern="1200" cap="none" spc="300" normalizeH="0" baseline="0" dirty="0">
                  <a:ln>
                    <a:noFill/>
                  </a:ln>
                  <a:solidFill>
                    <a:srgbClr val="0A424E"/>
                  </a:solidFill>
                  <a:effectLst/>
                  <a:uLnTx/>
                  <a:uFillTx/>
                  <a:latin typeface="Calibri" panose="020F0502020204030204" pitchFamily="34" charset="0"/>
                  <a:ea typeface="Verdana" panose="020B0604030504040204" pitchFamily="34" charset="0"/>
                  <a:cs typeface="Calibri" panose="020F0502020204030204" pitchFamily="34" charset="0"/>
                </a:rPr>
                <a:t>Contents</a:t>
              </a:r>
            </a:p>
          </p:txBody>
        </p:sp>
      </p:grpSp>
      <p:sp>
        <p:nvSpPr>
          <p:cNvPr id="65" name="Freeform: Shape 141">
            <a:extLst>
              <a:ext uri="{FF2B5EF4-FFF2-40B4-BE49-F238E27FC236}">
                <a16:creationId xmlns:a16="http://schemas.microsoft.com/office/drawing/2014/main" id="{D6F4DCA0-DDC8-4369-AB31-88D433758FD2}"/>
              </a:ext>
            </a:extLst>
          </p:cNvPr>
          <p:cNvSpPr/>
          <p:nvPr/>
        </p:nvSpPr>
        <p:spPr>
          <a:xfrm>
            <a:off x="736873" y="5892226"/>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p:txBody>
      </p:sp>
      <p:sp>
        <p:nvSpPr>
          <p:cNvPr id="8" name="Rectangle 131">
            <a:extLst>
              <a:ext uri="{FF2B5EF4-FFF2-40B4-BE49-F238E27FC236}">
                <a16:creationId xmlns:a16="http://schemas.microsoft.com/office/drawing/2014/main" id="{399F0F30-86CC-4D91-9A8B-E10BBAFB5A70}"/>
              </a:ext>
            </a:extLst>
          </p:cNvPr>
          <p:cNvSpPr/>
          <p:nvPr/>
        </p:nvSpPr>
        <p:spPr>
          <a:xfrm>
            <a:off x="2698357" y="4025932"/>
            <a:ext cx="1675519" cy="466281"/>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lang="en-GB" sz="1500" spc="-1" dirty="0">
                <a:solidFill>
                  <a:srgbClr val="404040"/>
                </a:solidFill>
                <a:latin typeface="Calibri" panose="020F0502020204030204" pitchFamily="34" charset="0"/>
              </a:rPr>
              <a:t>Procurement Strategy</a:t>
            </a:r>
            <a:endParaRPr kumimoji="0" lang="en-GB" sz="1500" u="none" strike="noStrike" kern="1200" cap="none" spc="-1" normalizeH="0" baseline="0" dirty="0">
              <a:ln>
                <a:noFill/>
              </a:ln>
              <a:solidFill>
                <a:srgbClr val="404040"/>
              </a:solidFill>
              <a:effectLst/>
              <a:uLnTx/>
              <a:uFillTx/>
              <a:latin typeface="Calibri" panose="020F0502020204030204" pitchFamily="34" charset="0"/>
            </a:endParaRPr>
          </a:p>
        </p:txBody>
      </p:sp>
      <p:grpSp>
        <p:nvGrpSpPr>
          <p:cNvPr id="198" name="Agrupar 197">
            <a:extLst>
              <a:ext uri="{FF2B5EF4-FFF2-40B4-BE49-F238E27FC236}">
                <a16:creationId xmlns:a16="http://schemas.microsoft.com/office/drawing/2014/main" id="{804015C7-AC03-4C57-926E-B7C46035FA34}"/>
              </a:ext>
            </a:extLst>
          </p:cNvPr>
          <p:cNvGrpSpPr/>
          <p:nvPr/>
        </p:nvGrpSpPr>
        <p:grpSpPr>
          <a:xfrm>
            <a:off x="7184421" y="3820948"/>
            <a:ext cx="1779470" cy="0"/>
            <a:chOff x="2800324" y="4188355"/>
            <a:chExt cx="2368475" cy="0"/>
          </a:xfrm>
        </p:grpSpPr>
        <p:cxnSp>
          <p:nvCxnSpPr>
            <p:cNvPr id="222" name="Straight Connector 22">
              <a:extLst>
                <a:ext uri="{FF2B5EF4-FFF2-40B4-BE49-F238E27FC236}">
                  <a16:creationId xmlns:a16="http://schemas.microsoft.com/office/drawing/2014/main" id="{E15E3A03-2779-4803-AA14-8B29010D08DA}"/>
                </a:ext>
              </a:extLst>
            </p:cNvPr>
            <p:cNvCxnSpPr>
              <a:cxnSpLocks/>
            </p:cNvCxnSpPr>
            <p:nvPr/>
          </p:nvCxnSpPr>
          <p:spPr>
            <a:xfrm>
              <a:off x="4778680" y="4188355"/>
              <a:ext cx="390119" cy="0"/>
            </a:xfrm>
            <a:prstGeom prst="line">
              <a:avLst/>
            </a:prstGeom>
            <a:ln w="57150" cap="rnd">
              <a:solidFill>
                <a:srgbClr val="8DF7A6"/>
              </a:solidFill>
              <a:prstDash val="solid"/>
              <a:round/>
            </a:ln>
          </p:spPr>
          <p:style>
            <a:lnRef idx="1">
              <a:schemeClr val="accent1"/>
            </a:lnRef>
            <a:fillRef idx="0">
              <a:schemeClr val="accent1"/>
            </a:fillRef>
            <a:effectRef idx="0">
              <a:schemeClr val="accent1"/>
            </a:effectRef>
            <a:fontRef idx="minor">
              <a:schemeClr val="tx1"/>
            </a:fontRef>
          </p:style>
        </p:cxnSp>
        <p:cxnSp>
          <p:nvCxnSpPr>
            <p:cNvPr id="223" name="Straight Connector 22">
              <a:extLst>
                <a:ext uri="{FF2B5EF4-FFF2-40B4-BE49-F238E27FC236}">
                  <a16:creationId xmlns:a16="http://schemas.microsoft.com/office/drawing/2014/main" id="{076AD686-C2FC-4BCC-8F5D-22FA1DC54803}"/>
                </a:ext>
              </a:extLst>
            </p:cNvPr>
            <p:cNvCxnSpPr>
              <a:cxnSpLocks/>
            </p:cNvCxnSpPr>
            <p:nvPr/>
          </p:nvCxnSpPr>
          <p:spPr>
            <a:xfrm>
              <a:off x="2800324" y="4188355"/>
              <a:ext cx="390119" cy="0"/>
            </a:xfrm>
            <a:prstGeom prst="line">
              <a:avLst/>
            </a:prstGeom>
            <a:ln w="57150" cap="rnd">
              <a:solidFill>
                <a:srgbClr val="8DF7A6"/>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199" name="Agrupar 198">
            <a:extLst>
              <a:ext uri="{FF2B5EF4-FFF2-40B4-BE49-F238E27FC236}">
                <a16:creationId xmlns:a16="http://schemas.microsoft.com/office/drawing/2014/main" id="{833E8C92-B2CE-42F2-84C7-32C3DC0FFD1A}"/>
              </a:ext>
            </a:extLst>
          </p:cNvPr>
          <p:cNvGrpSpPr/>
          <p:nvPr/>
        </p:nvGrpSpPr>
        <p:grpSpPr>
          <a:xfrm>
            <a:off x="7123893" y="2706442"/>
            <a:ext cx="647700" cy="647700"/>
            <a:chOff x="2809875" y="3000375"/>
            <a:chExt cx="647700" cy="647700"/>
          </a:xfrm>
        </p:grpSpPr>
        <p:sp>
          <p:nvSpPr>
            <p:cNvPr id="220" name="Elipse 219">
              <a:extLst>
                <a:ext uri="{FF2B5EF4-FFF2-40B4-BE49-F238E27FC236}">
                  <a16:creationId xmlns:a16="http://schemas.microsoft.com/office/drawing/2014/main" id="{0FB4879F-0A56-4058-90E2-D6EFB7E06733}"/>
                </a:ext>
              </a:extLst>
            </p:cNvPr>
            <p:cNvSpPr/>
            <p:nvPr/>
          </p:nvSpPr>
          <p:spPr>
            <a:xfrm>
              <a:off x="2809875" y="3000375"/>
              <a:ext cx="647700" cy="647700"/>
            </a:xfrm>
            <a:prstGeom prst="ellipse">
              <a:avLst/>
            </a:pr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1" name="Rectangle 131">
              <a:extLst>
                <a:ext uri="{FF2B5EF4-FFF2-40B4-BE49-F238E27FC236}">
                  <a16:creationId xmlns:a16="http://schemas.microsoft.com/office/drawing/2014/main" id="{F35F8D5F-2795-4DB7-B5A2-AAD03A78DB74}"/>
                </a:ext>
              </a:extLst>
            </p:cNvPr>
            <p:cNvSpPr/>
            <p:nvPr/>
          </p:nvSpPr>
          <p:spPr>
            <a:xfrm>
              <a:off x="2888883" y="3126427"/>
              <a:ext cx="458615" cy="496098"/>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pt-PT" sz="3200" u="none" strike="noStrike" kern="1200" cap="none" spc="-1" normalizeH="0" baseline="0" noProof="0" dirty="0">
                  <a:ln>
                    <a:noFill/>
                  </a:ln>
                  <a:solidFill>
                    <a:prstClr val="white"/>
                  </a:solidFill>
                  <a:effectLst/>
                  <a:uLnTx/>
                  <a:uFillTx/>
                  <a:latin typeface="Calibri" panose="020F0502020204030204" pitchFamily="34" charset="0"/>
                  <a:ea typeface="+mn-ea"/>
                  <a:cs typeface="+mn-cs"/>
                </a:rPr>
                <a:t>2</a:t>
              </a:r>
            </a:p>
          </p:txBody>
        </p:sp>
      </p:grpSp>
      <p:grpSp>
        <p:nvGrpSpPr>
          <p:cNvPr id="371" name="Agrupar 370">
            <a:extLst>
              <a:ext uri="{FF2B5EF4-FFF2-40B4-BE49-F238E27FC236}">
                <a16:creationId xmlns:a16="http://schemas.microsoft.com/office/drawing/2014/main" id="{D4714236-168A-492D-B69B-51F5F75AEA88}"/>
              </a:ext>
            </a:extLst>
          </p:cNvPr>
          <p:cNvGrpSpPr/>
          <p:nvPr/>
        </p:nvGrpSpPr>
        <p:grpSpPr>
          <a:xfrm>
            <a:off x="7464536" y="2844015"/>
            <a:ext cx="1499355" cy="1396511"/>
            <a:chOff x="5679865" y="3211422"/>
            <a:chExt cx="1499355" cy="1396511"/>
          </a:xfrm>
        </p:grpSpPr>
        <p:pic>
          <p:nvPicPr>
            <p:cNvPr id="201" name="Picture 81">
              <a:extLst>
                <a:ext uri="{FF2B5EF4-FFF2-40B4-BE49-F238E27FC236}">
                  <a16:creationId xmlns:a16="http://schemas.microsoft.com/office/drawing/2014/main" id="{8BF2B578-D8C7-4A45-9DA4-1E0AA9DA607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679865" y="3211422"/>
              <a:ext cx="1499355" cy="1396511"/>
            </a:xfrm>
            <a:prstGeom prst="rect">
              <a:avLst/>
            </a:prstGeom>
          </p:spPr>
        </p:pic>
        <p:grpSp>
          <p:nvGrpSpPr>
            <p:cNvPr id="264" name="Group 2764">
              <a:extLst>
                <a:ext uri="{FF2B5EF4-FFF2-40B4-BE49-F238E27FC236}">
                  <a16:creationId xmlns:a16="http://schemas.microsoft.com/office/drawing/2014/main" id="{DC5BC694-1CA0-410B-9928-8337D84192C8}"/>
                </a:ext>
              </a:extLst>
            </p:cNvPr>
            <p:cNvGrpSpPr/>
            <p:nvPr/>
          </p:nvGrpSpPr>
          <p:grpSpPr>
            <a:xfrm>
              <a:off x="5968597" y="3482733"/>
              <a:ext cx="658007" cy="656089"/>
              <a:chOff x="1955801" y="190500"/>
              <a:chExt cx="1089025" cy="1085851"/>
            </a:xfrm>
            <a:solidFill>
              <a:srgbClr val="0A424E"/>
            </a:solidFill>
          </p:grpSpPr>
          <p:sp>
            <p:nvSpPr>
              <p:cNvPr id="265" name="Freeform 348">
                <a:extLst>
                  <a:ext uri="{FF2B5EF4-FFF2-40B4-BE49-F238E27FC236}">
                    <a16:creationId xmlns:a16="http://schemas.microsoft.com/office/drawing/2014/main" id="{87AD150A-B209-407F-9CC1-E2F9F14CC1C7}"/>
                  </a:ext>
                </a:extLst>
              </p:cNvPr>
              <p:cNvSpPr>
                <a:spLocks/>
              </p:cNvSpPr>
              <p:nvPr/>
            </p:nvSpPr>
            <p:spPr bwMode="auto">
              <a:xfrm>
                <a:off x="1997076" y="190500"/>
                <a:ext cx="1004888" cy="352425"/>
              </a:xfrm>
              <a:custGeom>
                <a:avLst/>
                <a:gdLst>
                  <a:gd name="T0" fmla="*/ 230 w 237"/>
                  <a:gd name="T1" fmla="*/ 83 h 83"/>
                  <a:gd name="T2" fmla="*/ 216 w 237"/>
                  <a:gd name="T3" fmla="*/ 58 h 83"/>
                  <a:gd name="T4" fmla="*/ 207 w 237"/>
                  <a:gd name="T5" fmla="*/ 60 h 83"/>
                  <a:gd name="T6" fmla="*/ 187 w 237"/>
                  <a:gd name="T7" fmla="*/ 40 h 83"/>
                  <a:gd name="T8" fmla="*/ 189 w 237"/>
                  <a:gd name="T9" fmla="*/ 31 h 83"/>
                  <a:gd name="T10" fmla="*/ 168 w 237"/>
                  <a:gd name="T11" fmla="*/ 19 h 83"/>
                  <a:gd name="T12" fmla="*/ 151 w 237"/>
                  <a:gd name="T13" fmla="*/ 28 h 83"/>
                  <a:gd name="T14" fmla="*/ 131 w 237"/>
                  <a:gd name="T15" fmla="*/ 9 h 83"/>
                  <a:gd name="T16" fmla="*/ 107 w 237"/>
                  <a:gd name="T17" fmla="*/ 9 h 83"/>
                  <a:gd name="T18" fmla="*/ 87 w 237"/>
                  <a:gd name="T19" fmla="*/ 28 h 83"/>
                  <a:gd name="T20" fmla="*/ 70 w 237"/>
                  <a:gd name="T21" fmla="*/ 19 h 83"/>
                  <a:gd name="T22" fmla="*/ 48 w 237"/>
                  <a:gd name="T23" fmla="*/ 31 h 83"/>
                  <a:gd name="T24" fmla="*/ 51 w 237"/>
                  <a:gd name="T25" fmla="*/ 40 h 83"/>
                  <a:gd name="T26" fmla="*/ 31 w 237"/>
                  <a:gd name="T27" fmla="*/ 60 h 83"/>
                  <a:gd name="T28" fmla="*/ 21 w 237"/>
                  <a:gd name="T29" fmla="*/ 58 h 83"/>
                  <a:gd name="T30" fmla="*/ 8 w 237"/>
                  <a:gd name="T31" fmla="*/ 83 h 83"/>
                  <a:gd name="T32" fmla="*/ 0 w 237"/>
                  <a:gd name="T33" fmla="*/ 80 h 83"/>
                  <a:gd name="T34" fmla="*/ 17 w 237"/>
                  <a:gd name="T35" fmla="*/ 50 h 83"/>
                  <a:gd name="T36" fmla="*/ 20 w 237"/>
                  <a:gd name="T37" fmla="*/ 47 h 83"/>
                  <a:gd name="T38" fmla="*/ 23 w 237"/>
                  <a:gd name="T39" fmla="*/ 49 h 83"/>
                  <a:gd name="T40" fmla="*/ 31 w 237"/>
                  <a:gd name="T41" fmla="*/ 52 h 83"/>
                  <a:gd name="T42" fmla="*/ 43 w 237"/>
                  <a:gd name="T43" fmla="*/ 40 h 83"/>
                  <a:gd name="T44" fmla="*/ 40 w 237"/>
                  <a:gd name="T45" fmla="*/ 33 h 83"/>
                  <a:gd name="T46" fmla="*/ 37 w 237"/>
                  <a:gd name="T47" fmla="*/ 29 h 83"/>
                  <a:gd name="T48" fmla="*/ 40 w 237"/>
                  <a:gd name="T49" fmla="*/ 27 h 83"/>
                  <a:gd name="T50" fmla="*/ 70 w 237"/>
                  <a:gd name="T51" fmla="*/ 10 h 83"/>
                  <a:gd name="T52" fmla="*/ 74 w 237"/>
                  <a:gd name="T53" fmla="*/ 8 h 83"/>
                  <a:gd name="T54" fmla="*/ 75 w 237"/>
                  <a:gd name="T55" fmla="*/ 12 h 83"/>
                  <a:gd name="T56" fmla="*/ 87 w 237"/>
                  <a:gd name="T57" fmla="*/ 20 h 83"/>
                  <a:gd name="T58" fmla="*/ 99 w 237"/>
                  <a:gd name="T59" fmla="*/ 8 h 83"/>
                  <a:gd name="T60" fmla="*/ 98 w 237"/>
                  <a:gd name="T61" fmla="*/ 6 h 83"/>
                  <a:gd name="T62" fmla="*/ 98 w 237"/>
                  <a:gd name="T63" fmla="*/ 2 h 83"/>
                  <a:gd name="T64" fmla="*/ 102 w 237"/>
                  <a:gd name="T65" fmla="*/ 1 h 83"/>
                  <a:gd name="T66" fmla="*/ 135 w 237"/>
                  <a:gd name="T67" fmla="*/ 1 h 83"/>
                  <a:gd name="T68" fmla="*/ 140 w 237"/>
                  <a:gd name="T69" fmla="*/ 2 h 83"/>
                  <a:gd name="T70" fmla="*/ 139 w 237"/>
                  <a:gd name="T71" fmla="*/ 6 h 83"/>
                  <a:gd name="T72" fmla="*/ 139 w 237"/>
                  <a:gd name="T73" fmla="*/ 8 h 83"/>
                  <a:gd name="T74" fmla="*/ 151 w 237"/>
                  <a:gd name="T75" fmla="*/ 20 h 83"/>
                  <a:gd name="T76" fmla="*/ 162 w 237"/>
                  <a:gd name="T77" fmla="*/ 12 h 83"/>
                  <a:gd name="T78" fmla="*/ 163 w 237"/>
                  <a:gd name="T79" fmla="*/ 8 h 83"/>
                  <a:gd name="T80" fmla="*/ 167 w 237"/>
                  <a:gd name="T81" fmla="*/ 10 h 83"/>
                  <a:gd name="T82" fmla="*/ 197 w 237"/>
                  <a:gd name="T83" fmla="*/ 27 h 83"/>
                  <a:gd name="T84" fmla="*/ 200 w 237"/>
                  <a:gd name="T85" fmla="*/ 29 h 83"/>
                  <a:gd name="T86" fmla="*/ 197 w 237"/>
                  <a:gd name="T87" fmla="*/ 33 h 83"/>
                  <a:gd name="T88" fmla="*/ 195 w 237"/>
                  <a:gd name="T89" fmla="*/ 40 h 83"/>
                  <a:gd name="T90" fmla="*/ 207 w 237"/>
                  <a:gd name="T91" fmla="*/ 52 h 83"/>
                  <a:gd name="T92" fmla="*/ 214 w 237"/>
                  <a:gd name="T93" fmla="*/ 49 h 83"/>
                  <a:gd name="T94" fmla="*/ 217 w 237"/>
                  <a:gd name="T95" fmla="*/ 47 h 83"/>
                  <a:gd name="T96" fmla="*/ 220 w 237"/>
                  <a:gd name="T97" fmla="*/ 50 h 83"/>
                  <a:gd name="T98" fmla="*/ 237 w 237"/>
                  <a:gd name="T99" fmla="*/ 80 h 83"/>
                  <a:gd name="T100" fmla="*/ 230 w 237"/>
                  <a:gd name="T101"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37" h="83">
                    <a:moveTo>
                      <a:pt x="230" y="83"/>
                    </a:moveTo>
                    <a:cubicBezTo>
                      <a:pt x="226" y="74"/>
                      <a:pt x="221" y="66"/>
                      <a:pt x="216" y="58"/>
                    </a:cubicBezTo>
                    <a:cubicBezTo>
                      <a:pt x="213" y="59"/>
                      <a:pt x="210" y="60"/>
                      <a:pt x="207" y="60"/>
                    </a:cubicBezTo>
                    <a:cubicBezTo>
                      <a:pt x="196" y="60"/>
                      <a:pt x="187" y="51"/>
                      <a:pt x="187" y="40"/>
                    </a:cubicBezTo>
                    <a:cubicBezTo>
                      <a:pt x="187" y="37"/>
                      <a:pt x="187" y="34"/>
                      <a:pt x="189" y="31"/>
                    </a:cubicBezTo>
                    <a:cubicBezTo>
                      <a:pt x="182" y="26"/>
                      <a:pt x="175" y="22"/>
                      <a:pt x="168" y="19"/>
                    </a:cubicBezTo>
                    <a:cubicBezTo>
                      <a:pt x="164" y="25"/>
                      <a:pt x="158" y="28"/>
                      <a:pt x="151" y="28"/>
                    </a:cubicBezTo>
                    <a:cubicBezTo>
                      <a:pt x="140" y="28"/>
                      <a:pt x="131" y="20"/>
                      <a:pt x="131" y="9"/>
                    </a:cubicBezTo>
                    <a:cubicBezTo>
                      <a:pt x="122" y="8"/>
                      <a:pt x="115" y="8"/>
                      <a:pt x="107" y="9"/>
                    </a:cubicBezTo>
                    <a:cubicBezTo>
                      <a:pt x="106" y="20"/>
                      <a:pt x="97" y="28"/>
                      <a:pt x="87" y="28"/>
                    </a:cubicBezTo>
                    <a:cubicBezTo>
                      <a:pt x="80" y="28"/>
                      <a:pt x="73" y="25"/>
                      <a:pt x="70" y="19"/>
                    </a:cubicBezTo>
                    <a:cubicBezTo>
                      <a:pt x="62" y="22"/>
                      <a:pt x="55" y="26"/>
                      <a:pt x="48" y="31"/>
                    </a:cubicBezTo>
                    <a:cubicBezTo>
                      <a:pt x="50" y="34"/>
                      <a:pt x="51" y="37"/>
                      <a:pt x="51" y="40"/>
                    </a:cubicBezTo>
                    <a:cubicBezTo>
                      <a:pt x="51" y="51"/>
                      <a:pt x="42" y="60"/>
                      <a:pt x="31" y="60"/>
                    </a:cubicBezTo>
                    <a:cubicBezTo>
                      <a:pt x="27" y="60"/>
                      <a:pt x="24" y="59"/>
                      <a:pt x="21" y="58"/>
                    </a:cubicBezTo>
                    <a:cubicBezTo>
                      <a:pt x="16" y="66"/>
                      <a:pt x="11" y="74"/>
                      <a:pt x="8" y="83"/>
                    </a:cubicBezTo>
                    <a:cubicBezTo>
                      <a:pt x="0" y="80"/>
                      <a:pt x="0" y="80"/>
                      <a:pt x="0" y="80"/>
                    </a:cubicBezTo>
                    <a:cubicBezTo>
                      <a:pt x="4" y="69"/>
                      <a:pt x="10" y="59"/>
                      <a:pt x="17" y="50"/>
                    </a:cubicBezTo>
                    <a:cubicBezTo>
                      <a:pt x="20" y="47"/>
                      <a:pt x="20" y="47"/>
                      <a:pt x="20" y="47"/>
                    </a:cubicBezTo>
                    <a:cubicBezTo>
                      <a:pt x="23" y="49"/>
                      <a:pt x="23" y="49"/>
                      <a:pt x="23" y="49"/>
                    </a:cubicBezTo>
                    <a:cubicBezTo>
                      <a:pt x="24" y="51"/>
                      <a:pt x="27" y="52"/>
                      <a:pt x="31" y="52"/>
                    </a:cubicBezTo>
                    <a:cubicBezTo>
                      <a:pt x="37" y="52"/>
                      <a:pt x="43" y="47"/>
                      <a:pt x="43" y="40"/>
                    </a:cubicBezTo>
                    <a:cubicBezTo>
                      <a:pt x="43" y="37"/>
                      <a:pt x="41" y="34"/>
                      <a:pt x="40" y="33"/>
                    </a:cubicBezTo>
                    <a:cubicBezTo>
                      <a:pt x="37" y="29"/>
                      <a:pt x="37" y="29"/>
                      <a:pt x="37" y="29"/>
                    </a:cubicBezTo>
                    <a:cubicBezTo>
                      <a:pt x="40" y="27"/>
                      <a:pt x="40" y="27"/>
                      <a:pt x="40" y="27"/>
                    </a:cubicBezTo>
                    <a:cubicBezTo>
                      <a:pt x="49" y="20"/>
                      <a:pt x="59" y="14"/>
                      <a:pt x="70" y="10"/>
                    </a:cubicBezTo>
                    <a:cubicBezTo>
                      <a:pt x="74" y="8"/>
                      <a:pt x="74" y="8"/>
                      <a:pt x="74" y="8"/>
                    </a:cubicBezTo>
                    <a:cubicBezTo>
                      <a:pt x="75" y="12"/>
                      <a:pt x="75" y="12"/>
                      <a:pt x="75" y="12"/>
                    </a:cubicBezTo>
                    <a:cubicBezTo>
                      <a:pt x="77" y="17"/>
                      <a:pt x="81" y="20"/>
                      <a:pt x="87" y="20"/>
                    </a:cubicBezTo>
                    <a:cubicBezTo>
                      <a:pt x="93" y="20"/>
                      <a:pt x="99" y="15"/>
                      <a:pt x="99" y="8"/>
                    </a:cubicBezTo>
                    <a:cubicBezTo>
                      <a:pt x="99" y="8"/>
                      <a:pt x="98" y="7"/>
                      <a:pt x="98" y="6"/>
                    </a:cubicBezTo>
                    <a:cubicBezTo>
                      <a:pt x="98" y="2"/>
                      <a:pt x="98" y="2"/>
                      <a:pt x="98" y="2"/>
                    </a:cubicBezTo>
                    <a:cubicBezTo>
                      <a:pt x="102" y="1"/>
                      <a:pt x="102" y="1"/>
                      <a:pt x="102" y="1"/>
                    </a:cubicBezTo>
                    <a:cubicBezTo>
                      <a:pt x="113" y="0"/>
                      <a:pt x="124" y="0"/>
                      <a:pt x="135" y="1"/>
                    </a:cubicBezTo>
                    <a:cubicBezTo>
                      <a:pt x="140" y="2"/>
                      <a:pt x="140" y="2"/>
                      <a:pt x="140" y="2"/>
                    </a:cubicBezTo>
                    <a:cubicBezTo>
                      <a:pt x="139" y="6"/>
                      <a:pt x="139" y="6"/>
                      <a:pt x="139" y="6"/>
                    </a:cubicBezTo>
                    <a:cubicBezTo>
                      <a:pt x="139" y="7"/>
                      <a:pt x="139" y="8"/>
                      <a:pt x="139" y="8"/>
                    </a:cubicBezTo>
                    <a:cubicBezTo>
                      <a:pt x="139" y="15"/>
                      <a:pt x="144" y="20"/>
                      <a:pt x="151" y="20"/>
                    </a:cubicBezTo>
                    <a:cubicBezTo>
                      <a:pt x="156" y="20"/>
                      <a:pt x="160" y="17"/>
                      <a:pt x="162" y="12"/>
                    </a:cubicBezTo>
                    <a:cubicBezTo>
                      <a:pt x="163" y="8"/>
                      <a:pt x="163" y="8"/>
                      <a:pt x="163" y="8"/>
                    </a:cubicBezTo>
                    <a:cubicBezTo>
                      <a:pt x="167" y="10"/>
                      <a:pt x="167" y="10"/>
                      <a:pt x="167" y="10"/>
                    </a:cubicBezTo>
                    <a:cubicBezTo>
                      <a:pt x="178" y="14"/>
                      <a:pt x="188" y="20"/>
                      <a:pt x="197" y="27"/>
                    </a:cubicBezTo>
                    <a:cubicBezTo>
                      <a:pt x="200" y="29"/>
                      <a:pt x="200" y="29"/>
                      <a:pt x="200" y="29"/>
                    </a:cubicBezTo>
                    <a:cubicBezTo>
                      <a:pt x="197" y="33"/>
                      <a:pt x="197" y="33"/>
                      <a:pt x="197" y="33"/>
                    </a:cubicBezTo>
                    <a:cubicBezTo>
                      <a:pt x="196" y="34"/>
                      <a:pt x="195" y="37"/>
                      <a:pt x="195" y="40"/>
                    </a:cubicBezTo>
                    <a:cubicBezTo>
                      <a:pt x="195" y="47"/>
                      <a:pt x="200" y="52"/>
                      <a:pt x="207" y="52"/>
                    </a:cubicBezTo>
                    <a:cubicBezTo>
                      <a:pt x="210" y="52"/>
                      <a:pt x="213" y="51"/>
                      <a:pt x="214" y="49"/>
                    </a:cubicBezTo>
                    <a:cubicBezTo>
                      <a:pt x="217" y="47"/>
                      <a:pt x="217" y="47"/>
                      <a:pt x="217" y="47"/>
                    </a:cubicBezTo>
                    <a:cubicBezTo>
                      <a:pt x="220" y="50"/>
                      <a:pt x="220" y="50"/>
                      <a:pt x="220" y="50"/>
                    </a:cubicBezTo>
                    <a:cubicBezTo>
                      <a:pt x="227" y="59"/>
                      <a:pt x="233" y="69"/>
                      <a:pt x="237" y="80"/>
                    </a:cubicBezTo>
                    <a:lnTo>
                      <a:pt x="230"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6" name="Freeform 349">
                <a:extLst>
                  <a:ext uri="{FF2B5EF4-FFF2-40B4-BE49-F238E27FC236}">
                    <a16:creationId xmlns:a16="http://schemas.microsoft.com/office/drawing/2014/main" id="{DBD04B41-08A7-4407-A8F7-1D387470184A}"/>
                  </a:ext>
                </a:extLst>
              </p:cNvPr>
              <p:cNvSpPr>
                <a:spLocks/>
              </p:cNvSpPr>
              <p:nvPr/>
            </p:nvSpPr>
            <p:spPr bwMode="auto">
              <a:xfrm>
                <a:off x="1997076" y="928688"/>
                <a:ext cx="1004888" cy="347663"/>
              </a:xfrm>
              <a:custGeom>
                <a:avLst/>
                <a:gdLst>
                  <a:gd name="T0" fmla="*/ 119 w 237"/>
                  <a:gd name="T1" fmla="*/ 82 h 82"/>
                  <a:gd name="T2" fmla="*/ 102 w 237"/>
                  <a:gd name="T3" fmla="*/ 81 h 82"/>
                  <a:gd name="T4" fmla="*/ 98 w 237"/>
                  <a:gd name="T5" fmla="*/ 81 h 82"/>
                  <a:gd name="T6" fmla="*/ 98 w 237"/>
                  <a:gd name="T7" fmla="*/ 76 h 82"/>
                  <a:gd name="T8" fmla="*/ 99 w 237"/>
                  <a:gd name="T9" fmla="*/ 74 h 82"/>
                  <a:gd name="T10" fmla="*/ 87 w 237"/>
                  <a:gd name="T11" fmla="*/ 62 h 82"/>
                  <a:gd name="T12" fmla="*/ 75 w 237"/>
                  <a:gd name="T13" fmla="*/ 70 h 82"/>
                  <a:gd name="T14" fmla="*/ 74 w 237"/>
                  <a:gd name="T15" fmla="*/ 74 h 82"/>
                  <a:gd name="T16" fmla="*/ 70 w 237"/>
                  <a:gd name="T17" fmla="*/ 73 h 82"/>
                  <a:gd name="T18" fmla="*/ 40 w 237"/>
                  <a:gd name="T19" fmla="*/ 56 h 82"/>
                  <a:gd name="T20" fmla="*/ 37 w 237"/>
                  <a:gd name="T21" fmla="*/ 53 h 82"/>
                  <a:gd name="T22" fmla="*/ 40 w 237"/>
                  <a:gd name="T23" fmla="*/ 50 h 82"/>
                  <a:gd name="T24" fmla="*/ 43 w 237"/>
                  <a:gd name="T25" fmla="*/ 42 h 82"/>
                  <a:gd name="T26" fmla="*/ 31 w 237"/>
                  <a:gd name="T27" fmla="*/ 30 h 82"/>
                  <a:gd name="T28" fmla="*/ 23 w 237"/>
                  <a:gd name="T29" fmla="*/ 33 h 82"/>
                  <a:gd name="T30" fmla="*/ 20 w 237"/>
                  <a:gd name="T31" fmla="*/ 36 h 82"/>
                  <a:gd name="T32" fmla="*/ 17 w 237"/>
                  <a:gd name="T33" fmla="*/ 32 h 82"/>
                  <a:gd name="T34" fmla="*/ 0 w 237"/>
                  <a:gd name="T35" fmla="*/ 3 h 82"/>
                  <a:gd name="T36" fmla="*/ 8 w 237"/>
                  <a:gd name="T37" fmla="*/ 0 h 82"/>
                  <a:gd name="T38" fmla="*/ 21 w 237"/>
                  <a:gd name="T39" fmla="*/ 25 h 82"/>
                  <a:gd name="T40" fmla="*/ 31 w 237"/>
                  <a:gd name="T41" fmla="*/ 22 h 82"/>
                  <a:gd name="T42" fmla="*/ 51 w 237"/>
                  <a:gd name="T43" fmla="*/ 42 h 82"/>
                  <a:gd name="T44" fmla="*/ 48 w 237"/>
                  <a:gd name="T45" fmla="*/ 51 h 82"/>
                  <a:gd name="T46" fmla="*/ 70 w 237"/>
                  <a:gd name="T47" fmla="*/ 64 h 82"/>
                  <a:gd name="T48" fmla="*/ 87 w 237"/>
                  <a:gd name="T49" fmla="*/ 54 h 82"/>
                  <a:gd name="T50" fmla="*/ 107 w 237"/>
                  <a:gd name="T51" fmla="*/ 74 h 82"/>
                  <a:gd name="T52" fmla="*/ 131 w 237"/>
                  <a:gd name="T53" fmla="*/ 74 h 82"/>
                  <a:gd name="T54" fmla="*/ 151 w 237"/>
                  <a:gd name="T55" fmla="*/ 54 h 82"/>
                  <a:gd name="T56" fmla="*/ 168 w 237"/>
                  <a:gd name="T57" fmla="*/ 64 h 82"/>
                  <a:gd name="T58" fmla="*/ 189 w 237"/>
                  <a:gd name="T59" fmla="*/ 51 h 82"/>
                  <a:gd name="T60" fmla="*/ 187 w 237"/>
                  <a:gd name="T61" fmla="*/ 42 h 82"/>
                  <a:gd name="T62" fmla="*/ 207 w 237"/>
                  <a:gd name="T63" fmla="*/ 22 h 82"/>
                  <a:gd name="T64" fmla="*/ 216 w 237"/>
                  <a:gd name="T65" fmla="*/ 25 h 82"/>
                  <a:gd name="T66" fmla="*/ 230 w 237"/>
                  <a:gd name="T67" fmla="*/ 0 h 82"/>
                  <a:gd name="T68" fmla="*/ 237 w 237"/>
                  <a:gd name="T69" fmla="*/ 3 h 82"/>
                  <a:gd name="T70" fmla="*/ 220 w 237"/>
                  <a:gd name="T71" fmla="*/ 32 h 82"/>
                  <a:gd name="T72" fmla="*/ 217 w 237"/>
                  <a:gd name="T73" fmla="*/ 36 h 82"/>
                  <a:gd name="T74" fmla="*/ 214 w 237"/>
                  <a:gd name="T75" fmla="*/ 33 h 82"/>
                  <a:gd name="T76" fmla="*/ 207 w 237"/>
                  <a:gd name="T77" fmla="*/ 30 h 82"/>
                  <a:gd name="T78" fmla="*/ 195 w 237"/>
                  <a:gd name="T79" fmla="*/ 42 h 82"/>
                  <a:gd name="T80" fmla="*/ 197 w 237"/>
                  <a:gd name="T81" fmla="*/ 50 h 82"/>
                  <a:gd name="T82" fmla="*/ 200 w 237"/>
                  <a:gd name="T83" fmla="*/ 53 h 82"/>
                  <a:gd name="T84" fmla="*/ 197 w 237"/>
                  <a:gd name="T85" fmla="*/ 56 h 82"/>
                  <a:gd name="T86" fmla="*/ 167 w 237"/>
                  <a:gd name="T87" fmla="*/ 73 h 82"/>
                  <a:gd name="T88" fmla="*/ 163 w 237"/>
                  <a:gd name="T89" fmla="*/ 74 h 82"/>
                  <a:gd name="T90" fmla="*/ 162 w 237"/>
                  <a:gd name="T91" fmla="*/ 70 h 82"/>
                  <a:gd name="T92" fmla="*/ 151 w 237"/>
                  <a:gd name="T93" fmla="*/ 62 h 82"/>
                  <a:gd name="T94" fmla="*/ 139 w 237"/>
                  <a:gd name="T95" fmla="*/ 74 h 82"/>
                  <a:gd name="T96" fmla="*/ 139 w 237"/>
                  <a:gd name="T97" fmla="*/ 76 h 82"/>
                  <a:gd name="T98" fmla="*/ 140 w 237"/>
                  <a:gd name="T99" fmla="*/ 81 h 82"/>
                  <a:gd name="T100" fmla="*/ 135 w 237"/>
                  <a:gd name="T101" fmla="*/ 81 h 82"/>
                  <a:gd name="T102" fmla="*/ 119 w 237"/>
                  <a:gd name="T103"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7" h="82">
                    <a:moveTo>
                      <a:pt x="119" y="82"/>
                    </a:moveTo>
                    <a:cubicBezTo>
                      <a:pt x="113" y="82"/>
                      <a:pt x="107" y="82"/>
                      <a:pt x="102" y="81"/>
                    </a:cubicBezTo>
                    <a:cubicBezTo>
                      <a:pt x="98" y="81"/>
                      <a:pt x="98" y="81"/>
                      <a:pt x="98" y="81"/>
                    </a:cubicBezTo>
                    <a:cubicBezTo>
                      <a:pt x="98" y="76"/>
                      <a:pt x="98" y="76"/>
                      <a:pt x="98" y="76"/>
                    </a:cubicBezTo>
                    <a:cubicBezTo>
                      <a:pt x="98" y="76"/>
                      <a:pt x="99" y="75"/>
                      <a:pt x="99" y="74"/>
                    </a:cubicBezTo>
                    <a:cubicBezTo>
                      <a:pt x="99" y="68"/>
                      <a:pt x="93" y="62"/>
                      <a:pt x="87" y="62"/>
                    </a:cubicBezTo>
                    <a:cubicBezTo>
                      <a:pt x="81" y="62"/>
                      <a:pt x="77" y="65"/>
                      <a:pt x="75" y="70"/>
                    </a:cubicBezTo>
                    <a:cubicBezTo>
                      <a:pt x="74" y="74"/>
                      <a:pt x="74" y="74"/>
                      <a:pt x="74" y="74"/>
                    </a:cubicBezTo>
                    <a:cubicBezTo>
                      <a:pt x="70" y="73"/>
                      <a:pt x="70" y="73"/>
                      <a:pt x="70" y="73"/>
                    </a:cubicBezTo>
                    <a:cubicBezTo>
                      <a:pt x="59" y="68"/>
                      <a:pt x="49" y="63"/>
                      <a:pt x="40" y="56"/>
                    </a:cubicBezTo>
                    <a:cubicBezTo>
                      <a:pt x="37" y="53"/>
                      <a:pt x="37" y="53"/>
                      <a:pt x="37" y="53"/>
                    </a:cubicBezTo>
                    <a:cubicBezTo>
                      <a:pt x="40" y="50"/>
                      <a:pt x="40" y="50"/>
                      <a:pt x="40" y="50"/>
                    </a:cubicBezTo>
                    <a:cubicBezTo>
                      <a:pt x="41" y="48"/>
                      <a:pt x="43" y="46"/>
                      <a:pt x="43" y="42"/>
                    </a:cubicBezTo>
                    <a:cubicBezTo>
                      <a:pt x="43" y="36"/>
                      <a:pt x="37" y="30"/>
                      <a:pt x="31" y="30"/>
                    </a:cubicBezTo>
                    <a:cubicBezTo>
                      <a:pt x="27" y="30"/>
                      <a:pt x="24" y="32"/>
                      <a:pt x="23" y="33"/>
                    </a:cubicBezTo>
                    <a:cubicBezTo>
                      <a:pt x="20" y="36"/>
                      <a:pt x="20" y="36"/>
                      <a:pt x="20" y="36"/>
                    </a:cubicBezTo>
                    <a:cubicBezTo>
                      <a:pt x="17" y="32"/>
                      <a:pt x="17" y="32"/>
                      <a:pt x="17" y="32"/>
                    </a:cubicBezTo>
                    <a:cubicBezTo>
                      <a:pt x="10" y="23"/>
                      <a:pt x="4" y="13"/>
                      <a:pt x="0" y="3"/>
                    </a:cubicBezTo>
                    <a:cubicBezTo>
                      <a:pt x="8" y="0"/>
                      <a:pt x="8" y="0"/>
                      <a:pt x="8" y="0"/>
                    </a:cubicBezTo>
                    <a:cubicBezTo>
                      <a:pt x="11" y="9"/>
                      <a:pt x="16" y="17"/>
                      <a:pt x="21" y="25"/>
                    </a:cubicBezTo>
                    <a:cubicBezTo>
                      <a:pt x="24" y="23"/>
                      <a:pt x="27" y="22"/>
                      <a:pt x="31" y="22"/>
                    </a:cubicBezTo>
                    <a:cubicBezTo>
                      <a:pt x="42" y="22"/>
                      <a:pt x="51" y="31"/>
                      <a:pt x="51" y="42"/>
                    </a:cubicBezTo>
                    <a:cubicBezTo>
                      <a:pt x="51" y="45"/>
                      <a:pt x="50" y="49"/>
                      <a:pt x="48" y="51"/>
                    </a:cubicBezTo>
                    <a:cubicBezTo>
                      <a:pt x="55" y="56"/>
                      <a:pt x="62" y="60"/>
                      <a:pt x="70" y="64"/>
                    </a:cubicBezTo>
                    <a:cubicBezTo>
                      <a:pt x="73" y="58"/>
                      <a:pt x="80" y="54"/>
                      <a:pt x="87" y="54"/>
                    </a:cubicBezTo>
                    <a:cubicBezTo>
                      <a:pt x="97" y="54"/>
                      <a:pt x="106" y="63"/>
                      <a:pt x="107" y="74"/>
                    </a:cubicBezTo>
                    <a:cubicBezTo>
                      <a:pt x="115" y="74"/>
                      <a:pt x="122" y="74"/>
                      <a:pt x="131" y="74"/>
                    </a:cubicBezTo>
                    <a:cubicBezTo>
                      <a:pt x="131" y="63"/>
                      <a:pt x="140" y="54"/>
                      <a:pt x="151" y="54"/>
                    </a:cubicBezTo>
                    <a:cubicBezTo>
                      <a:pt x="158" y="54"/>
                      <a:pt x="164" y="58"/>
                      <a:pt x="168" y="64"/>
                    </a:cubicBezTo>
                    <a:cubicBezTo>
                      <a:pt x="175" y="60"/>
                      <a:pt x="182" y="56"/>
                      <a:pt x="189" y="51"/>
                    </a:cubicBezTo>
                    <a:cubicBezTo>
                      <a:pt x="187" y="49"/>
                      <a:pt x="187" y="45"/>
                      <a:pt x="187" y="42"/>
                    </a:cubicBezTo>
                    <a:cubicBezTo>
                      <a:pt x="187" y="31"/>
                      <a:pt x="196" y="22"/>
                      <a:pt x="207" y="22"/>
                    </a:cubicBezTo>
                    <a:cubicBezTo>
                      <a:pt x="210" y="22"/>
                      <a:pt x="213" y="23"/>
                      <a:pt x="216" y="25"/>
                    </a:cubicBezTo>
                    <a:cubicBezTo>
                      <a:pt x="221" y="17"/>
                      <a:pt x="226" y="9"/>
                      <a:pt x="230" y="0"/>
                    </a:cubicBezTo>
                    <a:cubicBezTo>
                      <a:pt x="237" y="3"/>
                      <a:pt x="237" y="3"/>
                      <a:pt x="237" y="3"/>
                    </a:cubicBezTo>
                    <a:cubicBezTo>
                      <a:pt x="233" y="13"/>
                      <a:pt x="227" y="23"/>
                      <a:pt x="220" y="32"/>
                    </a:cubicBezTo>
                    <a:cubicBezTo>
                      <a:pt x="217" y="36"/>
                      <a:pt x="217" y="36"/>
                      <a:pt x="217" y="36"/>
                    </a:cubicBezTo>
                    <a:cubicBezTo>
                      <a:pt x="214" y="33"/>
                      <a:pt x="214" y="33"/>
                      <a:pt x="214" y="33"/>
                    </a:cubicBezTo>
                    <a:cubicBezTo>
                      <a:pt x="213" y="32"/>
                      <a:pt x="210" y="30"/>
                      <a:pt x="207" y="30"/>
                    </a:cubicBezTo>
                    <a:cubicBezTo>
                      <a:pt x="200" y="30"/>
                      <a:pt x="195" y="36"/>
                      <a:pt x="195" y="42"/>
                    </a:cubicBezTo>
                    <a:cubicBezTo>
                      <a:pt x="195" y="46"/>
                      <a:pt x="196" y="48"/>
                      <a:pt x="197" y="50"/>
                    </a:cubicBezTo>
                    <a:cubicBezTo>
                      <a:pt x="200" y="53"/>
                      <a:pt x="200" y="53"/>
                      <a:pt x="200" y="53"/>
                    </a:cubicBezTo>
                    <a:cubicBezTo>
                      <a:pt x="197" y="56"/>
                      <a:pt x="197" y="56"/>
                      <a:pt x="197" y="56"/>
                    </a:cubicBezTo>
                    <a:cubicBezTo>
                      <a:pt x="188" y="63"/>
                      <a:pt x="178" y="68"/>
                      <a:pt x="167" y="73"/>
                    </a:cubicBezTo>
                    <a:cubicBezTo>
                      <a:pt x="163" y="74"/>
                      <a:pt x="163" y="74"/>
                      <a:pt x="163" y="74"/>
                    </a:cubicBezTo>
                    <a:cubicBezTo>
                      <a:pt x="162" y="70"/>
                      <a:pt x="162" y="70"/>
                      <a:pt x="162" y="70"/>
                    </a:cubicBezTo>
                    <a:cubicBezTo>
                      <a:pt x="160" y="65"/>
                      <a:pt x="156" y="62"/>
                      <a:pt x="151" y="62"/>
                    </a:cubicBezTo>
                    <a:cubicBezTo>
                      <a:pt x="144" y="62"/>
                      <a:pt x="139" y="68"/>
                      <a:pt x="139" y="74"/>
                    </a:cubicBezTo>
                    <a:cubicBezTo>
                      <a:pt x="139" y="75"/>
                      <a:pt x="139" y="76"/>
                      <a:pt x="139" y="76"/>
                    </a:cubicBezTo>
                    <a:cubicBezTo>
                      <a:pt x="140" y="81"/>
                      <a:pt x="140" y="81"/>
                      <a:pt x="140" y="81"/>
                    </a:cubicBezTo>
                    <a:cubicBezTo>
                      <a:pt x="135" y="81"/>
                      <a:pt x="135" y="81"/>
                      <a:pt x="135" y="81"/>
                    </a:cubicBezTo>
                    <a:cubicBezTo>
                      <a:pt x="130" y="82"/>
                      <a:pt x="124" y="82"/>
                      <a:pt x="119"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7" name="Freeform 350">
                <a:extLst>
                  <a:ext uri="{FF2B5EF4-FFF2-40B4-BE49-F238E27FC236}">
                    <a16:creationId xmlns:a16="http://schemas.microsoft.com/office/drawing/2014/main" id="{34FAE7BC-9E5F-4E9A-959B-55B2E80886D0}"/>
                  </a:ext>
                </a:extLst>
              </p:cNvPr>
              <p:cNvSpPr>
                <a:spLocks noEditPoints="1"/>
              </p:cNvSpPr>
              <p:nvPr/>
            </p:nvSpPr>
            <p:spPr bwMode="auto">
              <a:xfrm>
                <a:off x="1955801" y="428625"/>
                <a:ext cx="1089025" cy="609600"/>
              </a:xfrm>
              <a:custGeom>
                <a:avLst/>
                <a:gdLst>
                  <a:gd name="T0" fmla="*/ 129 w 257"/>
                  <a:gd name="T1" fmla="*/ 144 h 144"/>
                  <a:gd name="T2" fmla="*/ 1 w 257"/>
                  <a:gd name="T3" fmla="*/ 75 h 144"/>
                  <a:gd name="T4" fmla="*/ 1 w 257"/>
                  <a:gd name="T5" fmla="*/ 70 h 144"/>
                  <a:gd name="T6" fmla="*/ 129 w 257"/>
                  <a:gd name="T7" fmla="*/ 0 h 144"/>
                  <a:gd name="T8" fmla="*/ 256 w 257"/>
                  <a:gd name="T9" fmla="*/ 70 h 144"/>
                  <a:gd name="T10" fmla="*/ 256 w 257"/>
                  <a:gd name="T11" fmla="*/ 75 h 144"/>
                  <a:gd name="T12" fmla="*/ 129 w 257"/>
                  <a:gd name="T13" fmla="*/ 144 h 144"/>
                  <a:gd name="T14" fmla="*/ 10 w 257"/>
                  <a:gd name="T15" fmla="*/ 72 h 144"/>
                  <a:gd name="T16" fmla="*/ 129 w 257"/>
                  <a:gd name="T17" fmla="*/ 136 h 144"/>
                  <a:gd name="T18" fmla="*/ 247 w 257"/>
                  <a:gd name="T19" fmla="*/ 72 h 144"/>
                  <a:gd name="T20" fmla="*/ 129 w 257"/>
                  <a:gd name="T21" fmla="*/ 8 h 144"/>
                  <a:gd name="T22" fmla="*/ 10 w 257"/>
                  <a:gd name="T23"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7" h="144">
                    <a:moveTo>
                      <a:pt x="129" y="144"/>
                    </a:moveTo>
                    <a:cubicBezTo>
                      <a:pt x="59" y="144"/>
                      <a:pt x="4" y="78"/>
                      <a:pt x="1" y="75"/>
                    </a:cubicBezTo>
                    <a:cubicBezTo>
                      <a:pt x="0" y="73"/>
                      <a:pt x="0" y="71"/>
                      <a:pt x="1" y="70"/>
                    </a:cubicBezTo>
                    <a:cubicBezTo>
                      <a:pt x="4" y="67"/>
                      <a:pt x="59" y="0"/>
                      <a:pt x="129" y="0"/>
                    </a:cubicBezTo>
                    <a:cubicBezTo>
                      <a:pt x="198" y="0"/>
                      <a:pt x="253" y="67"/>
                      <a:pt x="256" y="70"/>
                    </a:cubicBezTo>
                    <a:cubicBezTo>
                      <a:pt x="257" y="71"/>
                      <a:pt x="257" y="73"/>
                      <a:pt x="256" y="75"/>
                    </a:cubicBezTo>
                    <a:cubicBezTo>
                      <a:pt x="253" y="78"/>
                      <a:pt x="198" y="144"/>
                      <a:pt x="129" y="144"/>
                    </a:cubicBezTo>
                    <a:close/>
                    <a:moveTo>
                      <a:pt x="10" y="72"/>
                    </a:moveTo>
                    <a:cubicBezTo>
                      <a:pt x="21" y="84"/>
                      <a:pt x="70" y="136"/>
                      <a:pt x="129" y="136"/>
                    </a:cubicBezTo>
                    <a:cubicBezTo>
                      <a:pt x="187" y="136"/>
                      <a:pt x="236" y="84"/>
                      <a:pt x="247" y="72"/>
                    </a:cubicBezTo>
                    <a:cubicBezTo>
                      <a:pt x="236" y="60"/>
                      <a:pt x="187" y="8"/>
                      <a:pt x="129" y="8"/>
                    </a:cubicBezTo>
                    <a:cubicBezTo>
                      <a:pt x="70" y="8"/>
                      <a:pt x="21" y="60"/>
                      <a:pt x="10"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8" name="Freeform 351">
                <a:extLst>
                  <a:ext uri="{FF2B5EF4-FFF2-40B4-BE49-F238E27FC236}">
                    <a16:creationId xmlns:a16="http://schemas.microsoft.com/office/drawing/2014/main" id="{44906699-46CD-47F0-9D34-7FB85014136B}"/>
                  </a:ext>
                </a:extLst>
              </p:cNvPr>
              <p:cNvSpPr>
                <a:spLocks noEditPoints="1"/>
              </p:cNvSpPr>
              <p:nvPr/>
            </p:nvSpPr>
            <p:spPr bwMode="auto">
              <a:xfrm>
                <a:off x="2197101" y="428625"/>
                <a:ext cx="609600" cy="609600"/>
              </a:xfrm>
              <a:custGeom>
                <a:avLst/>
                <a:gdLst>
                  <a:gd name="T0" fmla="*/ 72 w 144"/>
                  <a:gd name="T1" fmla="*/ 144 h 144"/>
                  <a:gd name="T2" fmla="*/ 0 w 144"/>
                  <a:gd name="T3" fmla="*/ 72 h 144"/>
                  <a:gd name="T4" fmla="*/ 72 w 144"/>
                  <a:gd name="T5" fmla="*/ 0 h 144"/>
                  <a:gd name="T6" fmla="*/ 144 w 144"/>
                  <a:gd name="T7" fmla="*/ 72 h 144"/>
                  <a:gd name="T8" fmla="*/ 72 w 144"/>
                  <a:gd name="T9" fmla="*/ 144 h 144"/>
                  <a:gd name="T10" fmla="*/ 72 w 144"/>
                  <a:gd name="T11" fmla="*/ 8 h 144"/>
                  <a:gd name="T12" fmla="*/ 8 w 144"/>
                  <a:gd name="T13" fmla="*/ 72 h 144"/>
                  <a:gd name="T14" fmla="*/ 72 w 144"/>
                  <a:gd name="T15" fmla="*/ 136 h 144"/>
                  <a:gd name="T16" fmla="*/ 136 w 144"/>
                  <a:gd name="T17" fmla="*/ 72 h 144"/>
                  <a:gd name="T18" fmla="*/ 72 w 144"/>
                  <a:gd name="T19"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72" y="144"/>
                    </a:moveTo>
                    <a:cubicBezTo>
                      <a:pt x="32" y="144"/>
                      <a:pt x="0" y="112"/>
                      <a:pt x="0" y="72"/>
                    </a:cubicBezTo>
                    <a:cubicBezTo>
                      <a:pt x="0" y="33"/>
                      <a:pt x="32" y="0"/>
                      <a:pt x="72" y="0"/>
                    </a:cubicBezTo>
                    <a:cubicBezTo>
                      <a:pt x="111" y="0"/>
                      <a:pt x="144" y="33"/>
                      <a:pt x="144" y="72"/>
                    </a:cubicBezTo>
                    <a:cubicBezTo>
                      <a:pt x="144" y="112"/>
                      <a:pt x="111" y="144"/>
                      <a:pt x="72" y="144"/>
                    </a:cubicBezTo>
                    <a:close/>
                    <a:moveTo>
                      <a:pt x="72" y="8"/>
                    </a:moveTo>
                    <a:cubicBezTo>
                      <a:pt x="36" y="8"/>
                      <a:pt x="8" y="37"/>
                      <a:pt x="8" y="72"/>
                    </a:cubicBezTo>
                    <a:cubicBezTo>
                      <a:pt x="8" y="108"/>
                      <a:pt x="36" y="136"/>
                      <a:pt x="72" y="136"/>
                    </a:cubicBezTo>
                    <a:cubicBezTo>
                      <a:pt x="107" y="136"/>
                      <a:pt x="136" y="108"/>
                      <a:pt x="136" y="72"/>
                    </a:cubicBezTo>
                    <a:cubicBezTo>
                      <a:pt x="136" y="37"/>
                      <a:pt x="107" y="8"/>
                      <a:pt x="7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9" name="Freeform 352">
                <a:extLst>
                  <a:ext uri="{FF2B5EF4-FFF2-40B4-BE49-F238E27FC236}">
                    <a16:creationId xmlns:a16="http://schemas.microsoft.com/office/drawing/2014/main" id="{CF71016A-48FD-49B1-B903-CDDD7BAFC6C8}"/>
                  </a:ext>
                </a:extLst>
              </p:cNvPr>
              <p:cNvSpPr>
                <a:spLocks noEditPoints="1"/>
              </p:cNvSpPr>
              <p:nvPr/>
            </p:nvSpPr>
            <p:spPr bwMode="auto">
              <a:xfrm>
                <a:off x="2298701" y="530225"/>
                <a:ext cx="406400" cy="406400"/>
              </a:xfrm>
              <a:custGeom>
                <a:avLst/>
                <a:gdLst>
                  <a:gd name="T0" fmla="*/ 48 w 96"/>
                  <a:gd name="T1" fmla="*/ 96 h 96"/>
                  <a:gd name="T2" fmla="*/ 0 w 96"/>
                  <a:gd name="T3" fmla="*/ 48 h 96"/>
                  <a:gd name="T4" fmla="*/ 48 w 96"/>
                  <a:gd name="T5" fmla="*/ 0 h 96"/>
                  <a:gd name="T6" fmla="*/ 96 w 96"/>
                  <a:gd name="T7" fmla="*/ 48 h 96"/>
                  <a:gd name="T8" fmla="*/ 48 w 96"/>
                  <a:gd name="T9" fmla="*/ 96 h 96"/>
                  <a:gd name="T10" fmla="*/ 48 w 96"/>
                  <a:gd name="T11" fmla="*/ 8 h 96"/>
                  <a:gd name="T12" fmla="*/ 8 w 96"/>
                  <a:gd name="T13" fmla="*/ 48 h 96"/>
                  <a:gd name="T14" fmla="*/ 48 w 96"/>
                  <a:gd name="T15" fmla="*/ 88 h 96"/>
                  <a:gd name="T16" fmla="*/ 88 w 96"/>
                  <a:gd name="T17" fmla="*/ 48 h 96"/>
                  <a:gd name="T18" fmla="*/ 48 w 96"/>
                  <a:gd name="T19"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96"/>
                    </a:moveTo>
                    <a:cubicBezTo>
                      <a:pt x="21" y="96"/>
                      <a:pt x="0" y="75"/>
                      <a:pt x="0" y="48"/>
                    </a:cubicBezTo>
                    <a:cubicBezTo>
                      <a:pt x="0" y="22"/>
                      <a:pt x="21" y="0"/>
                      <a:pt x="48" y="0"/>
                    </a:cubicBezTo>
                    <a:cubicBezTo>
                      <a:pt x="74" y="0"/>
                      <a:pt x="96" y="22"/>
                      <a:pt x="96" y="48"/>
                    </a:cubicBezTo>
                    <a:cubicBezTo>
                      <a:pt x="96" y="75"/>
                      <a:pt x="74" y="96"/>
                      <a:pt x="48" y="96"/>
                    </a:cubicBezTo>
                    <a:close/>
                    <a:moveTo>
                      <a:pt x="48" y="8"/>
                    </a:moveTo>
                    <a:cubicBezTo>
                      <a:pt x="25" y="8"/>
                      <a:pt x="8" y="26"/>
                      <a:pt x="8" y="48"/>
                    </a:cubicBezTo>
                    <a:cubicBezTo>
                      <a:pt x="8" y="70"/>
                      <a:pt x="25" y="88"/>
                      <a:pt x="48" y="88"/>
                    </a:cubicBezTo>
                    <a:cubicBezTo>
                      <a:pt x="70" y="88"/>
                      <a:pt x="88" y="70"/>
                      <a:pt x="88" y="48"/>
                    </a:cubicBezTo>
                    <a:cubicBezTo>
                      <a:pt x="88" y="26"/>
                      <a:pt x="70" y="8"/>
                      <a:pt x="4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0" name="Freeform 353">
                <a:extLst>
                  <a:ext uri="{FF2B5EF4-FFF2-40B4-BE49-F238E27FC236}">
                    <a16:creationId xmlns:a16="http://schemas.microsoft.com/office/drawing/2014/main" id="{A7D679C7-D974-4BB0-8BF1-ECCE503ED2BA}"/>
                  </a:ext>
                </a:extLst>
              </p:cNvPr>
              <p:cNvSpPr>
                <a:spLocks/>
              </p:cNvSpPr>
              <p:nvPr/>
            </p:nvSpPr>
            <p:spPr bwMode="auto">
              <a:xfrm>
                <a:off x="2382839" y="614363"/>
                <a:ext cx="119063" cy="119063"/>
              </a:xfrm>
              <a:custGeom>
                <a:avLst/>
                <a:gdLst>
                  <a:gd name="T0" fmla="*/ 8 w 28"/>
                  <a:gd name="T1" fmla="*/ 28 h 28"/>
                  <a:gd name="T2" fmla="*/ 0 w 28"/>
                  <a:gd name="T3" fmla="*/ 28 h 28"/>
                  <a:gd name="T4" fmla="*/ 28 w 28"/>
                  <a:gd name="T5" fmla="*/ 0 h 28"/>
                  <a:gd name="T6" fmla="*/ 28 w 28"/>
                  <a:gd name="T7" fmla="*/ 8 h 28"/>
                  <a:gd name="T8" fmla="*/ 8 w 28"/>
                  <a:gd name="T9" fmla="*/ 28 h 28"/>
                </a:gdLst>
                <a:ahLst/>
                <a:cxnLst>
                  <a:cxn ang="0">
                    <a:pos x="T0" y="T1"/>
                  </a:cxn>
                  <a:cxn ang="0">
                    <a:pos x="T2" y="T3"/>
                  </a:cxn>
                  <a:cxn ang="0">
                    <a:pos x="T4" y="T5"/>
                  </a:cxn>
                  <a:cxn ang="0">
                    <a:pos x="T6" y="T7"/>
                  </a:cxn>
                  <a:cxn ang="0">
                    <a:pos x="T8" y="T9"/>
                  </a:cxn>
                </a:cxnLst>
                <a:rect l="0" t="0" r="r" b="b"/>
                <a:pathLst>
                  <a:path w="28" h="28">
                    <a:moveTo>
                      <a:pt x="8" y="28"/>
                    </a:moveTo>
                    <a:cubicBezTo>
                      <a:pt x="0" y="28"/>
                      <a:pt x="0" y="28"/>
                      <a:pt x="0" y="28"/>
                    </a:cubicBezTo>
                    <a:cubicBezTo>
                      <a:pt x="0" y="13"/>
                      <a:pt x="12" y="0"/>
                      <a:pt x="28" y="0"/>
                    </a:cubicBezTo>
                    <a:cubicBezTo>
                      <a:pt x="28" y="8"/>
                      <a:pt x="28" y="8"/>
                      <a:pt x="28" y="8"/>
                    </a:cubicBezTo>
                    <a:cubicBezTo>
                      <a:pt x="17" y="8"/>
                      <a:pt x="8" y="17"/>
                      <a:pt x="8"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1" name="Rectangle 354">
                <a:extLst>
                  <a:ext uri="{FF2B5EF4-FFF2-40B4-BE49-F238E27FC236}">
                    <a16:creationId xmlns:a16="http://schemas.microsoft.com/office/drawing/2014/main" id="{AD28AE74-475D-44C3-80C4-8F982309EBEA}"/>
                  </a:ext>
                </a:extLst>
              </p:cNvPr>
              <p:cNvSpPr>
                <a:spLocks noChangeArrowheads="1"/>
              </p:cNvSpPr>
              <p:nvPr/>
            </p:nvSpPr>
            <p:spPr bwMode="auto">
              <a:xfrm>
                <a:off x="2484439" y="309563"/>
                <a:ext cx="349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2" name="Rectangle 355">
                <a:extLst>
                  <a:ext uri="{FF2B5EF4-FFF2-40B4-BE49-F238E27FC236}">
                    <a16:creationId xmlns:a16="http://schemas.microsoft.com/office/drawing/2014/main" id="{6066AF68-1386-49E7-9807-47B99E28FF35}"/>
                  </a:ext>
                </a:extLst>
              </p:cNvPr>
              <p:cNvSpPr>
                <a:spLocks noChangeArrowheads="1"/>
              </p:cNvSpPr>
              <p:nvPr/>
            </p:nvSpPr>
            <p:spPr bwMode="auto">
              <a:xfrm>
                <a:off x="2687639" y="360363"/>
                <a:ext cx="349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3" name="Rectangle 356">
                <a:extLst>
                  <a:ext uri="{FF2B5EF4-FFF2-40B4-BE49-F238E27FC236}">
                    <a16:creationId xmlns:a16="http://schemas.microsoft.com/office/drawing/2014/main" id="{16AD6FC9-7FCE-4DFD-9F7A-D13B0DA3B545}"/>
                  </a:ext>
                </a:extLst>
              </p:cNvPr>
              <p:cNvSpPr>
                <a:spLocks noChangeArrowheads="1"/>
              </p:cNvSpPr>
              <p:nvPr/>
            </p:nvSpPr>
            <p:spPr bwMode="auto">
              <a:xfrm>
                <a:off x="2281239" y="360363"/>
                <a:ext cx="33338"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4" name="Rectangle 357">
                <a:extLst>
                  <a:ext uri="{FF2B5EF4-FFF2-40B4-BE49-F238E27FC236}">
                    <a16:creationId xmlns:a16="http://schemas.microsoft.com/office/drawing/2014/main" id="{C3B2DDDC-30FE-4305-8448-DCB19D915C0A}"/>
                  </a:ext>
                </a:extLst>
              </p:cNvPr>
              <p:cNvSpPr>
                <a:spLocks noChangeArrowheads="1"/>
              </p:cNvSpPr>
              <p:nvPr/>
            </p:nvSpPr>
            <p:spPr bwMode="auto">
              <a:xfrm>
                <a:off x="2484439" y="1123950"/>
                <a:ext cx="349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5" name="Rectangle 358">
                <a:extLst>
                  <a:ext uri="{FF2B5EF4-FFF2-40B4-BE49-F238E27FC236}">
                    <a16:creationId xmlns:a16="http://schemas.microsoft.com/office/drawing/2014/main" id="{158BB850-743B-4E6B-889E-906C34E68091}"/>
                  </a:ext>
                </a:extLst>
              </p:cNvPr>
              <p:cNvSpPr>
                <a:spLocks noChangeArrowheads="1"/>
              </p:cNvSpPr>
              <p:nvPr/>
            </p:nvSpPr>
            <p:spPr bwMode="auto">
              <a:xfrm>
                <a:off x="2687639" y="1073150"/>
                <a:ext cx="349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6" name="Rectangle 359">
                <a:extLst>
                  <a:ext uri="{FF2B5EF4-FFF2-40B4-BE49-F238E27FC236}">
                    <a16:creationId xmlns:a16="http://schemas.microsoft.com/office/drawing/2014/main" id="{350FA8FA-620A-4E76-B4C3-7855370E9DC6}"/>
                  </a:ext>
                </a:extLst>
              </p:cNvPr>
              <p:cNvSpPr>
                <a:spLocks noChangeArrowheads="1"/>
              </p:cNvSpPr>
              <p:nvPr/>
            </p:nvSpPr>
            <p:spPr bwMode="auto">
              <a:xfrm>
                <a:off x="2281239" y="1073150"/>
                <a:ext cx="33338"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35" name="Graphic 4">
            <a:extLst>
              <a:ext uri="{FF2B5EF4-FFF2-40B4-BE49-F238E27FC236}">
                <a16:creationId xmlns:a16="http://schemas.microsoft.com/office/drawing/2014/main" id="{5BB73C5E-F6F6-406E-90A2-04124AA92CD6}"/>
              </a:ext>
            </a:extLst>
          </p:cNvPr>
          <p:cNvGrpSpPr/>
          <p:nvPr/>
        </p:nvGrpSpPr>
        <p:grpSpPr>
          <a:xfrm>
            <a:off x="10863377" y="6346952"/>
            <a:ext cx="1067000" cy="288788"/>
            <a:chOff x="4449749" y="2980715"/>
            <a:chExt cx="3286381" cy="889473"/>
          </a:xfrm>
          <a:solidFill>
            <a:srgbClr val="212121"/>
          </a:solidFill>
        </p:grpSpPr>
        <p:sp>
          <p:nvSpPr>
            <p:cNvPr id="42" name="Freeform: Shape 66">
              <a:extLst>
                <a:ext uri="{FF2B5EF4-FFF2-40B4-BE49-F238E27FC236}">
                  <a16:creationId xmlns:a16="http://schemas.microsoft.com/office/drawing/2014/main" id="{28A86C7D-4519-4812-B18B-2DC0C5FEE731}"/>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Freeform: Shape 67">
              <a:extLst>
                <a:ext uri="{FF2B5EF4-FFF2-40B4-BE49-F238E27FC236}">
                  <a16:creationId xmlns:a16="http://schemas.microsoft.com/office/drawing/2014/main" id="{E194FDF9-71F9-4C56-A129-A5A305203783}"/>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Freeform: Shape 68">
              <a:extLst>
                <a:ext uri="{FF2B5EF4-FFF2-40B4-BE49-F238E27FC236}">
                  <a16:creationId xmlns:a16="http://schemas.microsoft.com/office/drawing/2014/main" id="{0E8CDCB5-72FC-45B8-860E-F48AB810E3E2}"/>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Freeform: Shape 69">
              <a:extLst>
                <a:ext uri="{FF2B5EF4-FFF2-40B4-BE49-F238E27FC236}">
                  <a16:creationId xmlns:a16="http://schemas.microsoft.com/office/drawing/2014/main" id="{C643921C-B7DC-4AA1-BF5A-5A4754FD5F02}"/>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Freeform: Shape 70">
              <a:extLst>
                <a:ext uri="{FF2B5EF4-FFF2-40B4-BE49-F238E27FC236}">
                  <a16:creationId xmlns:a16="http://schemas.microsoft.com/office/drawing/2014/main" id="{C538D254-C178-42E2-B8DB-3E8EEA0A4F7B}"/>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Freeform: Shape 71">
              <a:extLst>
                <a:ext uri="{FF2B5EF4-FFF2-40B4-BE49-F238E27FC236}">
                  <a16:creationId xmlns:a16="http://schemas.microsoft.com/office/drawing/2014/main" id="{E5648936-3334-4D5F-BBA6-F31807BD8C56}"/>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Freeform: Shape 72">
              <a:extLst>
                <a:ext uri="{FF2B5EF4-FFF2-40B4-BE49-F238E27FC236}">
                  <a16:creationId xmlns:a16="http://schemas.microsoft.com/office/drawing/2014/main" id="{919513F6-C0BF-490A-99C2-7A5664F71DEF}"/>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99" name="Freeform: Shape 113">
            <a:extLst>
              <a:ext uri="{FF2B5EF4-FFF2-40B4-BE49-F238E27FC236}">
                <a16:creationId xmlns:a16="http://schemas.microsoft.com/office/drawing/2014/main" id="{3A5120AE-8A09-47AE-A248-8E38133340ED}"/>
              </a:ext>
            </a:extLst>
          </p:cNvPr>
          <p:cNvSpPr/>
          <p:nvPr/>
        </p:nvSpPr>
        <p:spPr>
          <a:xfrm>
            <a:off x="9539032" y="2420510"/>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EB96475-A29C-3B44-B555-DA9573885F67}"/>
              </a:ext>
            </a:extLst>
          </p:cNvPr>
          <p:cNvGrpSpPr/>
          <p:nvPr/>
        </p:nvGrpSpPr>
        <p:grpSpPr>
          <a:xfrm>
            <a:off x="4435545" y="4785181"/>
            <a:ext cx="1499355" cy="1396511"/>
            <a:chOff x="5380416" y="4655716"/>
            <a:chExt cx="1499355" cy="1396511"/>
          </a:xfrm>
        </p:grpSpPr>
        <p:pic>
          <p:nvPicPr>
            <p:cNvPr id="228" name="Picture 81">
              <a:extLst>
                <a:ext uri="{FF2B5EF4-FFF2-40B4-BE49-F238E27FC236}">
                  <a16:creationId xmlns:a16="http://schemas.microsoft.com/office/drawing/2014/main" id="{CFC2F891-B57C-472C-B0FD-6FC81615055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80416" y="4655716"/>
              <a:ext cx="1499355" cy="1396511"/>
            </a:xfrm>
            <a:prstGeom prst="rect">
              <a:avLst/>
            </a:prstGeom>
          </p:spPr>
        </p:pic>
        <p:pic>
          <p:nvPicPr>
            <p:cNvPr id="121" name="Graphic 120" descr="Gantt Chart outline">
              <a:extLst>
                <a:ext uri="{FF2B5EF4-FFF2-40B4-BE49-F238E27FC236}">
                  <a16:creationId xmlns:a16="http://schemas.microsoft.com/office/drawing/2014/main" id="{52AE49A3-ED61-844F-93C9-01F308482C52}"/>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614481" y="4797033"/>
              <a:ext cx="856538" cy="856538"/>
            </a:xfrm>
            <a:prstGeom prst="rect">
              <a:avLst/>
            </a:prstGeom>
          </p:spPr>
        </p:pic>
      </p:grpSp>
      <p:grpSp>
        <p:nvGrpSpPr>
          <p:cNvPr id="87" name="Agrupar 86">
            <a:extLst>
              <a:ext uri="{FF2B5EF4-FFF2-40B4-BE49-F238E27FC236}">
                <a16:creationId xmlns:a16="http://schemas.microsoft.com/office/drawing/2014/main" id="{7CF337D6-4DD8-4DEF-B0B4-62B1A755F3D5}"/>
              </a:ext>
            </a:extLst>
          </p:cNvPr>
          <p:cNvGrpSpPr/>
          <p:nvPr/>
        </p:nvGrpSpPr>
        <p:grpSpPr>
          <a:xfrm>
            <a:off x="6648238" y="5142903"/>
            <a:ext cx="647700" cy="647700"/>
            <a:chOff x="2809875" y="3000375"/>
            <a:chExt cx="647700" cy="647700"/>
          </a:xfrm>
        </p:grpSpPr>
        <p:sp>
          <p:nvSpPr>
            <p:cNvPr id="88" name="Elipse 246">
              <a:extLst>
                <a:ext uri="{FF2B5EF4-FFF2-40B4-BE49-F238E27FC236}">
                  <a16:creationId xmlns:a16="http://schemas.microsoft.com/office/drawing/2014/main" id="{0E81CFE0-3E75-46C3-81B1-C3D24E0A19BE}"/>
                </a:ext>
              </a:extLst>
            </p:cNvPr>
            <p:cNvSpPr/>
            <p:nvPr/>
          </p:nvSpPr>
          <p:spPr>
            <a:xfrm>
              <a:off x="2809875" y="3000375"/>
              <a:ext cx="647700" cy="647700"/>
            </a:xfrm>
            <a:prstGeom prst="ellipse">
              <a:avLst/>
            </a:pr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9" name="Rectangle 131">
              <a:extLst>
                <a:ext uri="{FF2B5EF4-FFF2-40B4-BE49-F238E27FC236}">
                  <a16:creationId xmlns:a16="http://schemas.microsoft.com/office/drawing/2014/main" id="{EF361CFE-6ADA-44D2-86C6-08B3A58F53EA}"/>
                </a:ext>
              </a:extLst>
            </p:cNvPr>
            <p:cNvSpPr/>
            <p:nvPr/>
          </p:nvSpPr>
          <p:spPr>
            <a:xfrm>
              <a:off x="2875028" y="3126427"/>
              <a:ext cx="458615" cy="496098"/>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pt-PT" sz="3200" u="none" strike="noStrike" kern="1200" cap="none" spc="-1" normalizeH="0" baseline="0" noProof="0" dirty="0">
                  <a:ln>
                    <a:noFill/>
                  </a:ln>
                  <a:solidFill>
                    <a:prstClr val="white"/>
                  </a:solidFill>
                  <a:effectLst/>
                  <a:uLnTx/>
                  <a:uFillTx/>
                  <a:latin typeface="Calibri" panose="020F0502020204030204" pitchFamily="34" charset="0"/>
                  <a:ea typeface="+mn-ea"/>
                  <a:cs typeface="+mn-cs"/>
                </a:rPr>
                <a:t>4</a:t>
              </a:r>
            </a:p>
          </p:txBody>
        </p:sp>
      </p:grpSp>
      <p:grpSp>
        <p:nvGrpSpPr>
          <p:cNvPr id="125" name="Agrupar 124">
            <a:extLst>
              <a:ext uri="{FF2B5EF4-FFF2-40B4-BE49-F238E27FC236}">
                <a16:creationId xmlns:a16="http://schemas.microsoft.com/office/drawing/2014/main" id="{5F2BDC1C-7F1D-4EB3-A633-D880E27C2ADF}"/>
              </a:ext>
            </a:extLst>
          </p:cNvPr>
          <p:cNvGrpSpPr/>
          <p:nvPr/>
        </p:nvGrpSpPr>
        <p:grpSpPr>
          <a:xfrm>
            <a:off x="6757397" y="6085712"/>
            <a:ext cx="1779470" cy="0"/>
            <a:chOff x="2800324" y="4188355"/>
            <a:chExt cx="2368475" cy="0"/>
          </a:xfrm>
        </p:grpSpPr>
        <p:cxnSp>
          <p:nvCxnSpPr>
            <p:cNvPr id="126" name="Straight Connector 22">
              <a:extLst>
                <a:ext uri="{FF2B5EF4-FFF2-40B4-BE49-F238E27FC236}">
                  <a16:creationId xmlns:a16="http://schemas.microsoft.com/office/drawing/2014/main" id="{C833F090-B174-4395-9542-4A14168002DB}"/>
                </a:ext>
              </a:extLst>
            </p:cNvPr>
            <p:cNvCxnSpPr>
              <a:cxnSpLocks/>
            </p:cNvCxnSpPr>
            <p:nvPr/>
          </p:nvCxnSpPr>
          <p:spPr>
            <a:xfrm>
              <a:off x="4778680" y="4188355"/>
              <a:ext cx="390119" cy="0"/>
            </a:xfrm>
            <a:prstGeom prst="line">
              <a:avLst/>
            </a:prstGeom>
            <a:ln w="57150" cap="rnd">
              <a:solidFill>
                <a:srgbClr val="8DF7A6"/>
              </a:solidFill>
              <a:prstDash val="solid"/>
              <a:round/>
            </a:ln>
          </p:spPr>
          <p:style>
            <a:lnRef idx="1">
              <a:schemeClr val="accent1"/>
            </a:lnRef>
            <a:fillRef idx="0">
              <a:schemeClr val="accent1"/>
            </a:fillRef>
            <a:effectRef idx="0">
              <a:schemeClr val="accent1"/>
            </a:effectRef>
            <a:fontRef idx="minor">
              <a:schemeClr val="tx1"/>
            </a:fontRef>
          </p:style>
        </p:cxnSp>
        <p:cxnSp>
          <p:nvCxnSpPr>
            <p:cNvPr id="127" name="Straight Connector 22">
              <a:extLst>
                <a:ext uri="{FF2B5EF4-FFF2-40B4-BE49-F238E27FC236}">
                  <a16:creationId xmlns:a16="http://schemas.microsoft.com/office/drawing/2014/main" id="{A08E56C7-23ED-4DDD-94AE-978642911B42}"/>
                </a:ext>
              </a:extLst>
            </p:cNvPr>
            <p:cNvCxnSpPr>
              <a:cxnSpLocks/>
            </p:cNvCxnSpPr>
            <p:nvPr/>
          </p:nvCxnSpPr>
          <p:spPr>
            <a:xfrm>
              <a:off x="2800324" y="4188355"/>
              <a:ext cx="390119" cy="0"/>
            </a:xfrm>
            <a:prstGeom prst="line">
              <a:avLst/>
            </a:prstGeom>
            <a:ln w="57150" cap="rnd">
              <a:solidFill>
                <a:srgbClr val="8DF7A6"/>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6D88E7A5-4F9D-4042-9889-FBF116C44E59}"/>
              </a:ext>
            </a:extLst>
          </p:cNvPr>
          <p:cNvGrpSpPr/>
          <p:nvPr/>
        </p:nvGrpSpPr>
        <p:grpSpPr>
          <a:xfrm>
            <a:off x="7009619" y="5178944"/>
            <a:ext cx="1411512" cy="1314694"/>
            <a:chOff x="7069409" y="5083972"/>
            <a:chExt cx="1411512" cy="1314694"/>
          </a:xfrm>
        </p:grpSpPr>
        <p:pic>
          <p:nvPicPr>
            <p:cNvPr id="155" name="Picture 81">
              <a:extLst>
                <a:ext uri="{FF2B5EF4-FFF2-40B4-BE49-F238E27FC236}">
                  <a16:creationId xmlns:a16="http://schemas.microsoft.com/office/drawing/2014/main" id="{D97C9E6C-63FF-4AE2-B63C-924750F16B0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7069409" y="5083972"/>
              <a:ext cx="1411512" cy="1314694"/>
            </a:xfrm>
            <a:prstGeom prst="rect">
              <a:avLst/>
            </a:prstGeom>
          </p:spPr>
        </p:pic>
        <p:pic>
          <p:nvPicPr>
            <p:cNvPr id="156" name="Gráfico 155" descr="Etiqueta">
              <a:extLst>
                <a:ext uri="{FF2B5EF4-FFF2-40B4-BE49-F238E27FC236}">
                  <a16:creationId xmlns:a16="http://schemas.microsoft.com/office/drawing/2014/main" id="{A8101563-59B6-47E0-9274-60F249AE3C1D}"/>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227786" y="5217228"/>
              <a:ext cx="936924" cy="936924"/>
            </a:xfrm>
            <a:prstGeom prst="rect">
              <a:avLst/>
            </a:prstGeom>
          </p:spPr>
        </p:pic>
      </p:grpSp>
      <p:sp>
        <p:nvSpPr>
          <p:cNvPr id="68" name="Rectangle 131">
            <a:extLst>
              <a:ext uri="{FF2B5EF4-FFF2-40B4-BE49-F238E27FC236}">
                <a16:creationId xmlns:a16="http://schemas.microsoft.com/office/drawing/2014/main" id="{0902AC27-D093-48DF-BBDF-D0C295391980}"/>
              </a:ext>
            </a:extLst>
          </p:cNvPr>
          <p:cNvSpPr/>
          <p:nvPr/>
        </p:nvSpPr>
        <p:spPr>
          <a:xfrm>
            <a:off x="7209501" y="4061002"/>
            <a:ext cx="1675519" cy="281616"/>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lang="en-GB" sz="1500" spc="-1" dirty="0">
                <a:solidFill>
                  <a:srgbClr val="404040"/>
                </a:solidFill>
                <a:latin typeface="Calibri" panose="020F0502020204030204" pitchFamily="34" charset="0"/>
              </a:rPr>
              <a:t>E-Procurement</a:t>
            </a:r>
            <a:endParaRPr kumimoji="0" lang="en-GB" sz="1500" u="none" strike="noStrike" kern="1200" cap="none" spc="-1" normalizeH="0" baseline="0" dirty="0">
              <a:ln>
                <a:noFill/>
              </a:ln>
              <a:solidFill>
                <a:srgbClr val="404040"/>
              </a:solidFill>
              <a:effectLst/>
              <a:uLnTx/>
              <a:uFillTx/>
              <a:latin typeface="Calibri" panose="020F0502020204030204" pitchFamily="34" charset="0"/>
            </a:endParaRPr>
          </a:p>
        </p:txBody>
      </p:sp>
      <p:sp>
        <p:nvSpPr>
          <p:cNvPr id="128" name="Rectangle 131">
            <a:extLst>
              <a:ext uri="{FF2B5EF4-FFF2-40B4-BE49-F238E27FC236}">
                <a16:creationId xmlns:a16="http://schemas.microsoft.com/office/drawing/2014/main" id="{684CD86B-4EC8-46AE-A7D1-44E8CD971A0B}"/>
              </a:ext>
            </a:extLst>
          </p:cNvPr>
          <p:cNvSpPr/>
          <p:nvPr/>
        </p:nvSpPr>
        <p:spPr>
          <a:xfrm>
            <a:off x="6954986" y="6335754"/>
            <a:ext cx="1270726" cy="466281"/>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lang="en-GB" sz="1500" spc="-1" dirty="0">
                <a:solidFill>
                  <a:srgbClr val="404040"/>
                </a:solidFill>
                <a:latin typeface="Calibri" panose="020F0502020204030204" pitchFamily="34" charset="0"/>
              </a:rPr>
              <a:t>Conclusion Remarks</a:t>
            </a:r>
            <a:endParaRPr kumimoji="0" lang="en-GB" sz="1500" u="none" strike="noStrike" kern="1200" cap="none" spc="-1" normalizeH="0" baseline="0" dirty="0">
              <a:ln>
                <a:noFill/>
              </a:ln>
              <a:solidFill>
                <a:srgbClr val="404040"/>
              </a:solidFill>
              <a:effectLst/>
              <a:uLnTx/>
              <a:uFillTx/>
              <a:latin typeface="Calibri" panose="020F0502020204030204" pitchFamily="34" charset="0"/>
            </a:endParaRPr>
          </a:p>
        </p:txBody>
      </p:sp>
      <p:sp>
        <p:nvSpPr>
          <p:cNvPr id="69" name="Rectangle 131">
            <a:extLst>
              <a:ext uri="{FF2B5EF4-FFF2-40B4-BE49-F238E27FC236}">
                <a16:creationId xmlns:a16="http://schemas.microsoft.com/office/drawing/2014/main" id="{C2DC6324-963A-4D50-B97E-EA3FE000C524}"/>
              </a:ext>
            </a:extLst>
          </p:cNvPr>
          <p:cNvSpPr/>
          <p:nvPr/>
        </p:nvSpPr>
        <p:spPr>
          <a:xfrm>
            <a:off x="3809051" y="6008508"/>
            <a:ext cx="1675519" cy="466281"/>
          </a:xfrm>
          <a:prstGeom prst="rect">
            <a:avLst/>
          </a:prstGeom>
        </p:spPr>
        <p:txBody>
          <a:bodyPr wrap="square" anchor="t">
            <a:spAutoFit/>
          </a:bodyPr>
          <a:lstStyle/>
          <a:p>
            <a:pPr lvl="0" algn="ctr" defTabSz="457200">
              <a:lnSpc>
                <a:spcPct val="80000"/>
              </a:lnSpc>
              <a:defRPr/>
            </a:pPr>
            <a:r>
              <a:rPr lang="en-GB" sz="1500" spc="-1" dirty="0">
                <a:solidFill>
                  <a:srgbClr val="404040"/>
                </a:solidFill>
                <a:latin typeface="Calibri" panose="020F0502020204030204" pitchFamily="34" charset="0"/>
              </a:rPr>
              <a:t>Procurement Planning Platform</a:t>
            </a:r>
          </a:p>
        </p:txBody>
      </p:sp>
    </p:spTree>
    <p:extLst>
      <p:ext uri="{BB962C8B-B14F-4D97-AF65-F5344CB8AC3E}">
        <p14:creationId xmlns:p14="http://schemas.microsoft.com/office/powerpoint/2010/main" val="26058915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9"/>
                                        </p:tgtEl>
                                        <p:attrNameLst>
                                          <p:attrName>style.visibility</p:attrName>
                                        </p:attrNameLst>
                                      </p:cBhvr>
                                      <p:to>
                                        <p:strVal val="visible"/>
                                      </p:to>
                                    </p:set>
                                    <p:animEffect transition="in" filter="fade">
                                      <p:cBhvr>
                                        <p:cTn id="7" dur="500"/>
                                        <p:tgtEl>
                                          <p:spTgt spid="369"/>
                                        </p:tgtEl>
                                      </p:cBhvr>
                                    </p:animEffect>
                                  </p:childTnLst>
                                </p:cTn>
                              </p:par>
                              <p:par>
                                <p:cTn id="8" presetID="2" presetClass="entr" presetSubtype="2" decel="10000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 calcmode="lin" valueType="num">
                                      <p:cBhvr additive="base">
                                        <p:cTn id="10" dur="500" fill="hold"/>
                                        <p:tgtEl>
                                          <p:spTgt spid="34"/>
                                        </p:tgtEl>
                                        <p:attrNameLst>
                                          <p:attrName>ppt_x</p:attrName>
                                        </p:attrNameLst>
                                      </p:cBhvr>
                                      <p:tavLst>
                                        <p:tav tm="0">
                                          <p:val>
                                            <p:strVal val="1+#ppt_w/2"/>
                                          </p:val>
                                        </p:tav>
                                        <p:tav tm="100000">
                                          <p:val>
                                            <p:strVal val="#ppt_x"/>
                                          </p:val>
                                        </p:tav>
                                      </p:tavLst>
                                    </p:anim>
                                    <p:anim calcmode="lin" valueType="num">
                                      <p:cBhvr additive="base">
                                        <p:cTn id="11" dur="500" fill="hold"/>
                                        <p:tgtEl>
                                          <p:spTgt spid="34"/>
                                        </p:tgtEl>
                                        <p:attrNameLst>
                                          <p:attrName>ppt_y</p:attrName>
                                        </p:attrNameLst>
                                      </p:cBhvr>
                                      <p:tavLst>
                                        <p:tav tm="0">
                                          <p:val>
                                            <p:strVal val="#ppt_y"/>
                                          </p:val>
                                        </p:tav>
                                        <p:tav tm="100000">
                                          <p:val>
                                            <p:strVal val="#ppt_y"/>
                                          </p:val>
                                        </p:tav>
                                      </p:tavLst>
                                    </p:anim>
                                  </p:childTnLst>
                                </p:cTn>
                              </p:par>
                              <p:par>
                                <p:cTn id="12" presetID="22" presetClass="entr" presetSubtype="2" fill="hold" nodeType="with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wipe(right)">
                                      <p:cBhvr>
                                        <p:cTn id="14" dur="500"/>
                                        <p:tgtEl>
                                          <p:spTgt spid="33"/>
                                        </p:tgtEl>
                                      </p:cBhvr>
                                    </p:animEffect>
                                  </p:childTnLst>
                                </p:cTn>
                              </p:par>
                              <p:par>
                                <p:cTn id="15" presetID="2" presetClass="entr" presetSubtype="8" decel="10000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750" fill="hold"/>
                                        <p:tgtEl>
                                          <p:spTgt spid="3"/>
                                        </p:tgtEl>
                                        <p:attrNameLst>
                                          <p:attrName>ppt_x</p:attrName>
                                        </p:attrNameLst>
                                      </p:cBhvr>
                                      <p:tavLst>
                                        <p:tav tm="0">
                                          <p:val>
                                            <p:strVal val="0-#ppt_w/2"/>
                                          </p:val>
                                        </p:tav>
                                        <p:tav tm="100000">
                                          <p:val>
                                            <p:strVal val="#ppt_x"/>
                                          </p:val>
                                        </p:tav>
                                      </p:tavLst>
                                    </p:anim>
                                    <p:anim calcmode="lin" valueType="num">
                                      <p:cBhvr additive="base">
                                        <p:cTn id="18" dur="750" fill="hold"/>
                                        <p:tgtEl>
                                          <p:spTgt spid="3"/>
                                        </p:tgtEl>
                                        <p:attrNameLst>
                                          <p:attrName>ppt_y</p:attrName>
                                        </p:attrNameLst>
                                      </p:cBhvr>
                                      <p:tavLst>
                                        <p:tav tm="0">
                                          <p:val>
                                            <p:strVal val="#ppt_y"/>
                                          </p:val>
                                        </p:tav>
                                        <p:tav tm="100000">
                                          <p:val>
                                            <p:strVal val="#ppt_y"/>
                                          </p:val>
                                        </p:tav>
                                      </p:tavLst>
                                    </p:anim>
                                  </p:childTnLst>
                                </p:cTn>
                              </p:par>
                              <p:par>
                                <p:cTn id="19" presetID="2" presetClass="entr" presetSubtype="2" decel="100000"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anim calcmode="lin" valueType="num">
                                      <p:cBhvr additive="base">
                                        <p:cTn id="21" dur="750" fill="hold"/>
                                        <p:tgtEl>
                                          <p:spTgt spid="50"/>
                                        </p:tgtEl>
                                        <p:attrNameLst>
                                          <p:attrName>ppt_x</p:attrName>
                                        </p:attrNameLst>
                                      </p:cBhvr>
                                      <p:tavLst>
                                        <p:tav tm="0">
                                          <p:val>
                                            <p:strVal val="1+#ppt_w/2"/>
                                          </p:val>
                                        </p:tav>
                                        <p:tav tm="100000">
                                          <p:val>
                                            <p:strVal val="#ppt_x"/>
                                          </p:val>
                                        </p:tav>
                                      </p:tavLst>
                                    </p:anim>
                                    <p:anim calcmode="lin" valueType="num">
                                      <p:cBhvr additive="base">
                                        <p:cTn id="22" dur="750" fill="hold"/>
                                        <p:tgtEl>
                                          <p:spTgt spid="50"/>
                                        </p:tgtEl>
                                        <p:attrNameLst>
                                          <p:attrName>ppt_y</p:attrName>
                                        </p:attrNameLst>
                                      </p:cBhvr>
                                      <p:tavLst>
                                        <p:tav tm="0">
                                          <p:val>
                                            <p:strVal val="#ppt_y"/>
                                          </p:val>
                                        </p:tav>
                                        <p:tav tm="100000">
                                          <p:val>
                                            <p:strVal val="#ppt_y"/>
                                          </p:val>
                                        </p:tav>
                                      </p:tavLst>
                                    </p:anim>
                                  </p:childTnLst>
                                </p:cTn>
                              </p:par>
                              <p:par>
                                <p:cTn id="23" presetID="22" presetClass="entr" presetSubtype="8" fill="hold" grpId="0" nodeType="withEffect">
                                  <p:stCondLst>
                                    <p:cond delay="500"/>
                                  </p:stCondLst>
                                  <p:childTnLst>
                                    <p:set>
                                      <p:cBhvr>
                                        <p:cTn id="24" dur="1" fill="hold">
                                          <p:stCondLst>
                                            <p:cond delay="0"/>
                                          </p:stCondLst>
                                        </p:cTn>
                                        <p:tgtEl>
                                          <p:spTgt spid="53"/>
                                        </p:tgtEl>
                                        <p:attrNameLst>
                                          <p:attrName>style.visibility</p:attrName>
                                        </p:attrNameLst>
                                      </p:cBhvr>
                                      <p:to>
                                        <p:strVal val="visible"/>
                                      </p:to>
                                    </p:set>
                                    <p:animEffect transition="in" filter="wipe(left)">
                                      <p:cBhvr>
                                        <p:cTn id="25" dur="500"/>
                                        <p:tgtEl>
                                          <p:spTgt spid="53"/>
                                        </p:tgtEl>
                                      </p:cBhvr>
                                    </p:animEffect>
                                  </p:childTnLst>
                                </p:cTn>
                              </p:par>
                              <p:par>
                                <p:cTn id="26" presetID="22" presetClass="entr" presetSubtype="8" fill="hold" grpId="0" nodeType="withEffect">
                                  <p:stCondLst>
                                    <p:cond delay="500"/>
                                  </p:stCondLst>
                                  <p:childTnLst>
                                    <p:set>
                                      <p:cBhvr>
                                        <p:cTn id="27" dur="1" fill="hold">
                                          <p:stCondLst>
                                            <p:cond delay="0"/>
                                          </p:stCondLst>
                                        </p:cTn>
                                        <p:tgtEl>
                                          <p:spTgt spid="56"/>
                                        </p:tgtEl>
                                        <p:attrNameLst>
                                          <p:attrName>style.visibility</p:attrName>
                                        </p:attrNameLst>
                                      </p:cBhvr>
                                      <p:to>
                                        <p:strVal val="visible"/>
                                      </p:to>
                                    </p:set>
                                    <p:animEffect transition="in" filter="wipe(left)">
                                      <p:cBhvr>
                                        <p:cTn id="28" dur="500"/>
                                        <p:tgtEl>
                                          <p:spTgt spid="56"/>
                                        </p:tgtEl>
                                      </p:cBhvr>
                                    </p:animEffect>
                                  </p:childTnLst>
                                </p:cTn>
                              </p:par>
                              <p:par>
                                <p:cTn id="29" presetID="22" presetClass="entr" presetSubtype="8" fill="hold" grpId="0" nodeType="withEffect">
                                  <p:stCondLst>
                                    <p:cond delay="500"/>
                                  </p:stCondLst>
                                  <p:childTnLst>
                                    <p:set>
                                      <p:cBhvr>
                                        <p:cTn id="30" dur="1" fill="hold">
                                          <p:stCondLst>
                                            <p:cond delay="0"/>
                                          </p:stCondLst>
                                        </p:cTn>
                                        <p:tgtEl>
                                          <p:spTgt spid="65"/>
                                        </p:tgtEl>
                                        <p:attrNameLst>
                                          <p:attrName>style.visibility</p:attrName>
                                        </p:attrNameLst>
                                      </p:cBhvr>
                                      <p:to>
                                        <p:strVal val="visible"/>
                                      </p:to>
                                    </p:set>
                                    <p:animEffect transition="in" filter="wipe(left)">
                                      <p:cBhvr>
                                        <p:cTn id="31" dur="500"/>
                                        <p:tgtEl>
                                          <p:spTgt spid="65"/>
                                        </p:tgtEl>
                                      </p:cBhvr>
                                    </p:animEffect>
                                  </p:childTnLst>
                                </p:cTn>
                              </p:par>
                              <p:par>
                                <p:cTn id="32" presetID="10" presetClass="entr" presetSubtype="0" fill="hold" nodeType="withEffect">
                                  <p:stCondLst>
                                    <p:cond delay="250"/>
                                  </p:stCondLst>
                                  <p:childTnLst>
                                    <p:set>
                                      <p:cBhvr>
                                        <p:cTn id="33" dur="1" fill="hold">
                                          <p:stCondLst>
                                            <p:cond delay="0"/>
                                          </p:stCondLst>
                                        </p:cTn>
                                        <p:tgtEl>
                                          <p:spTgt spid="370"/>
                                        </p:tgtEl>
                                        <p:attrNameLst>
                                          <p:attrName>style.visibility</p:attrName>
                                        </p:attrNameLst>
                                      </p:cBhvr>
                                      <p:to>
                                        <p:strVal val="visible"/>
                                      </p:to>
                                    </p:set>
                                    <p:animEffect transition="in" filter="fade">
                                      <p:cBhvr>
                                        <p:cTn id="34" dur="750"/>
                                        <p:tgtEl>
                                          <p:spTgt spid="370"/>
                                        </p:tgtEl>
                                      </p:cBhvr>
                                    </p:animEffect>
                                  </p:childTnLst>
                                </p:cTn>
                              </p:par>
                            </p:childTnLst>
                          </p:cTn>
                        </p:par>
                        <p:par>
                          <p:cTn id="35" fill="hold">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up)">
                                      <p:cBhvr>
                                        <p:cTn id="38" dur="500"/>
                                        <p:tgtEl>
                                          <p:spTgt spid="7"/>
                                        </p:tgtEl>
                                      </p:cBhvr>
                                    </p:animEffect>
                                  </p:childTnLst>
                                </p:cTn>
                              </p:par>
                            </p:childTnLst>
                          </p:cTn>
                        </p:par>
                        <p:par>
                          <p:cTn id="39" fill="hold">
                            <p:stCondLst>
                              <p:cond delay="1500"/>
                            </p:stCondLst>
                            <p:childTnLst>
                              <p:par>
                                <p:cTn id="40" presetID="22" presetClass="entr" presetSubtype="8"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99"/>
                                        </p:tgtEl>
                                        <p:attrNameLst>
                                          <p:attrName>style.visibility</p:attrName>
                                        </p:attrNameLst>
                                      </p:cBhvr>
                                      <p:to>
                                        <p:strVal val="visible"/>
                                      </p:to>
                                    </p:set>
                                    <p:animEffect transition="in" filter="wipe(right)">
                                      <p:cBhvr>
                                        <p:cTn id="45" dur="500"/>
                                        <p:tgtEl>
                                          <p:spTgt spid="9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750"/>
                                        <p:tgtEl>
                                          <p:spTgt spid="25"/>
                                        </p:tgtEl>
                                      </p:cBhvr>
                                    </p:animEffect>
                                  </p:childTnLst>
                                </p:cTn>
                              </p:par>
                            </p:childTnLst>
                          </p:cTn>
                        </p:par>
                        <p:par>
                          <p:cTn id="49" fill="hold">
                            <p:stCondLst>
                              <p:cond delay="2250"/>
                            </p:stCondLst>
                            <p:childTnLst>
                              <p:par>
                                <p:cTn id="50" presetID="53" presetClass="entr" presetSubtype="16" fill="hold" nodeType="afterEffect">
                                  <p:stCondLst>
                                    <p:cond delay="0"/>
                                  </p:stCondLst>
                                  <p:childTnLst>
                                    <p:set>
                                      <p:cBhvr>
                                        <p:cTn id="51" dur="1" fill="hold">
                                          <p:stCondLst>
                                            <p:cond delay="0"/>
                                          </p:stCondLst>
                                        </p:cTn>
                                        <p:tgtEl>
                                          <p:spTgt spid="193"/>
                                        </p:tgtEl>
                                        <p:attrNameLst>
                                          <p:attrName>style.visibility</p:attrName>
                                        </p:attrNameLst>
                                      </p:cBhvr>
                                      <p:to>
                                        <p:strVal val="visible"/>
                                      </p:to>
                                    </p:set>
                                    <p:anim calcmode="lin" valueType="num">
                                      <p:cBhvr>
                                        <p:cTn id="52" dur="400" fill="hold"/>
                                        <p:tgtEl>
                                          <p:spTgt spid="193"/>
                                        </p:tgtEl>
                                        <p:attrNameLst>
                                          <p:attrName>ppt_w</p:attrName>
                                        </p:attrNameLst>
                                      </p:cBhvr>
                                      <p:tavLst>
                                        <p:tav tm="0">
                                          <p:val>
                                            <p:fltVal val="0"/>
                                          </p:val>
                                        </p:tav>
                                        <p:tav tm="100000">
                                          <p:val>
                                            <p:strVal val="#ppt_w"/>
                                          </p:val>
                                        </p:tav>
                                      </p:tavLst>
                                    </p:anim>
                                    <p:anim calcmode="lin" valueType="num">
                                      <p:cBhvr>
                                        <p:cTn id="53" dur="400" fill="hold"/>
                                        <p:tgtEl>
                                          <p:spTgt spid="193"/>
                                        </p:tgtEl>
                                        <p:attrNameLst>
                                          <p:attrName>ppt_h</p:attrName>
                                        </p:attrNameLst>
                                      </p:cBhvr>
                                      <p:tavLst>
                                        <p:tav tm="0">
                                          <p:val>
                                            <p:fltVal val="0"/>
                                          </p:val>
                                        </p:tav>
                                        <p:tav tm="100000">
                                          <p:val>
                                            <p:strVal val="#ppt_h"/>
                                          </p:val>
                                        </p:tav>
                                      </p:tavLst>
                                    </p:anim>
                                    <p:animEffect transition="in" filter="fade">
                                      <p:cBhvr>
                                        <p:cTn id="54" dur="400"/>
                                        <p:tgtEl>
                                          <p:spTgt spid="193"/>
                                        </p:tgtEl>
                                      </p:cBhvr>
                                    </p:animEffect>
                                  </p:childTnLst>
                                </p:cTn>
                              </p:par>
                              <p:par>
                                <p:cTn id="55" presetID="49" presetClass="entr" presetSubtype="0" decel="100000" fill="hold" nodeType="withEffect">
                                  <p:stCondLst>
                                    <p:cond delay="0"/>
                                  </p:stCondLst>
                                  <p:childTnLst>
                                    <p:set>
                                      <p:cBhvr>
                                        <p:cTn id="56" dur="1" fill="hold">
                                          <p:stCondLst>
                                            <p:cond delay="0"/>
                                          </p:stCondLst>
                                        </p:cTn>
                                        <p:tgtEl>
                                          <p:spTgt spid="189"/>
                                        </p:tgtEl>
                                        <p:attrNameLst>
                                          <p:attrName>style.visibility</p:attrName>
                                        </p:attrNameLst>
                                      </p:cBhvr>
                                      <p:to>
                                        <p:strVal val="visible"/>
                                      </p:to>
                                    </p:set>
                                    <p:anim calcmode="lin" valueType="num">
                                      <p:cBhvr>
                                        <p:cTn id="57" dur="500" fill="hold"/>
                                        <p:tgtEl>
                                          <p:spTgt spid="189"/>
                                        </p:tgtEl>
                                        <p:attrNameLst>
                                          <p:attrName>ppt_w</p:attrName>
                                        </p:attrNameLst>
                                      </p:cBhvr>
                                      <p:tavLst>
                                        <p:tav tm="0">
                                          <p:val>
                                            <p:fltVal val="0"/>
                                          </p:val>
                                        </p:tav>
                                        <p:tav tm="100000">
                                          <p:val>
                                            <p:strVal val="#ppt_w"/>
                                          </p:val>
                                        </p:tav>
                                      </p:tavLst>
                                    </p:anim>
                                    <p:anim calcmode="lin" valueType="num">
                                      <p:cBhvr>
                                        <p:cTn id="58" dur="500" fill="hold"/>
                                        <p:tgtEl>
                                          <p:spTgt spid="189"/>
                                        </p:tgtEl>
                                        <p:attrNameLst>
                                          <p:attrName>ppt_h</p:attrName>
                                        </p:attrNameLst>
                                      </p:cBhvr>
                                      <p:tavLst>
                                        <p:tav tm="0">
                                          <p:val>
                                            <p:fltVal val="0"/>
                                          </p:val>
                                        </p:tav>
                                        <p:tav tm="100000">
                                          <p:val>
                                            <p:strVal val="#ppt_h"/>
                                          </p:val>
                                        </p:tav>
                                      </p:tavLst>
                                    </p:anim>
                                    <p:anim calcmode="lin" valueType="num">
                                      <p:cBhvr>
                                        <p:cTn id="59" dur="500" fill="hold"/>
                                        <p:tgtEl>
                                          <p:spTgt spid="189"/>
                                        </p:tgtEl>
                                        <p:attrNameLst>
                                          <p:attrName>style.rotation</p:attrName>
                                        </p:attrNameLst>
                                      </p:cBhvr>
                                      <p:tavLst>
                                        <p:tav tm="0">
                                          <p:val>
                                            <p:fltVal val="360"/>
                                          </p:val>
                                        </p:tav>
                                        <p:tav tm="100000">
                                          <p:val>
                                            <p:fltVal val="0"/>
                                          </p:val>
                                        </p:tav>
                                      </p:tavLst>
                                    </p:anim>
                                    <p:animEffect transition="in" filter="fade">
                                      <p:cBhvr>
                                        <p:cTn id="60" dur="500"/>
                                        <p:tgtEl>
                                          <p:spTgt spid="189"/>
                                        </p:tgtEl>
                                      </p:cBhvr>
                                    </p:animEffect>
                                  </p:childTnLst>
                                </p:cTn>
                              </p:par>
                              <p:par>
                                <p:cTn id="61" presetID="16" presetClass="entr" presetSubtype="37" fill="hold" nodeType="withEffect">
                                  <p:stCondLst>
                                    <p:cond delay="0"/>
                                  </p:stCondLst>
                                  <p:childTnLst>
                                    <p:set>
                                      <p:cBhvr>
                                        <p:cTn id="62" dur="1" fill="hold">
                                          <p:stCondLst>
                                            <p:cond delay="0"/>
                                          </p:stCondLst>
                                        </p:cTn>
                                        <p:tgtEl>
                                          <p:spTgt spid="194"/>
                                        </p:tgtEl>
                                        <p:attrNameLst>
                                          <p:attrName>style.visibility</p:attrName>
                                        </p:attrNameLst>
                                      </p:cBhvr>
                                      <p:to>
                                        <p:strVal val="visible"/>
                                      </p:to>
                                    </p:set>
                                    <p:animEffect transition="in" filter="barn(outVertical)">
                                      <p:cBhvr>
                                        <p:cTn id="63" dur="500"/>
                                        <p:tgtEl>
                                          <p:spTgt spid="19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750"/>
                                        <p:tgtEl>
                                          <p:spTgt spid="8"/>
                                        </p:tgtEl>
                                      </p:cBhvr>
                                    </p:animEffect>
                                  </p:childTnLst>
                                </p:cTn>
                              </p:par>
                              <p:par>
                                <p:cTn id="67" presetID="53" presetClass="entr" presetSubtype="16" fill="hold" nodeType="withEffect">
                                  <p:stCondLst>
                                    <p:cond delay="250"/>
                                  </p:stCondLst>
                                  <p:childTnLst>
                                    <p:set>
                                      <p:cBhvr>
                                        <p:cTn id="68" dur="1" fill="hold">
                                          <p:stCondLst>
                                            <p:cond delay="0"/>
                                          </p:stCondLst>
                                        </p:cTn>
                                        <p:tgtEl>
                                          <p:spTgt spid="199"/>
                                        </p:tgtEl>
                                        <p:attrNameLst>
                                          <p:attrName>style.visibility</p:attrName>
                                        </p:attrNameLst>
                                      </p:cBhvr>
                                      <p:to>
                                        <p:strVal val="visible"/>
                                      </p:to>
                                    </p:set>
                                    <p:anim calcmode="lin" valueType="num">
                                      <p:cBhvr>
                                        <p:cTn id="69" dur="400" fill="hold"/>
                                        <p:tgtEl>
                                          <p:spTgt spid="199"/>
                                        </p:tgtEl>
                                        <p:attrNameLst>
                                          <p:attrName>ppt_w</p:attrName>
                                        </p:attrNameLst>
                                      </p:cBhvr>
                                      <p:tavLst>
                                        <p:tav tm="0">
                                          <p:val>
                                            <p:fltVal val="0"/>
                                          </p:val>
                                        </p:tav>
                                        <p:tav tm="100000">
                                          <p:val>
                                            <p:strVal val="#ppt_w"/>
                                          </p:val>
                                        </p:tav>
                                      </p:tavLst>
                                    </p:anim>
                                    <p:anim calcmode="lin" valueType="num">
                                      <p:cBhvr>
                                        <p:cTn id="70" dur="400" fill="hold"/>
                                        <p:tgtEl>
                                          <p:spTgt spid="199"/>
                                        </p:tgtEl>
                                        <p:attrNameLst>
                                          <p:attrName>ppt_h</p:attrName>
                                        </p:attrNameLst>
                                      </p:cBhvr>
                                      <p:tavLst>
                                        <p:tav tm="0">
                                          <p:val>
                                            <p:fltVal val="0"/>
                                          </p:val>
                                        </p:tav>
                                        <p:tav tm="100000">
                                          <p:val>
                                            <p:strVal val="#ppt_h"/>
                                          </p:val>
                                        </p:tav>
                                      </p:tavLst>
                                    </p:anim>
                                    <p:animEffect transition="in" filter="fade">
                                      <p:cBhvr>
                                        <p:cTn id="71" dur="400"/>
                                        <p:tgtEl>
                                          <p:spTgt spid="199"/>
                                        </p:tgtEl>
                                      </p:cBhvr>
                                    </p:animEffect>
                                  </p:childTnLst>
                                </p:cTn>
                              </p:par>
                              <p:par>
                                <p:cTn id="72" presetID="16" presetClass="entr" presetSubtype="37" fill="hold" nodeType="withEffect">
                                  <p:stCondLst>
                                    <p:cond delay="250"/>
                                  </p:stCondLst>
                                  <p:childTnLst>
                                    <p:set>
                                      <p:cBhvr>
                                        <p:cTn id="73" dur="1" fill="hold">
                                          <p:stCondLst>
                                            <p:cond delay="0"/>
                                          </p:stCondLst>
                                        </p:cTn>
                                        <p:tgtEl>
                                          <p:spTgt spid="198"/>
                                        </p:tgtEl>
                                        <p:attrNameLst>
                                          <p:attrName>style.visibility</p:attrName>
                                        </p:attrNameLst>
                                      </p:cBhvr>
                                      <p:to>
                                        <p:strVal val="visible"/>
                                      </p:to>
                                    </p:set>
                                    <p:animEffect transition="in" filter="barn(outVertical)">
                                      <p:cBhvr>
                                        <p:cTn id="74" dur="500"/>
                                        <p:tgtEl>
                                          <p:spTgt spid="198"/>
                                        </p:tgtEl>
                                      </p:cBhvr>
                                    </p:animEffect>
                                  </p:childTnLst>
                                </p:cTn>
                              </p:par>
                              <p:par>
                                <p:cTn id="75" presetID="49" presetClass="entr" presetSubtype="0" decel="100000" fill="hold" nodeType="withEffect">
                                  <p:stCondLst>
                                    <p:cond delay="250"/>
                                  </p:stCondLst>
                                  <p:childTnLst>
                                    <p:set>
                                      <p:cBhvr>
                                        <p:cTn id="76" dur="1" fill="hold">
                                          <p:stCondLst>
                                            <p:cond delay="0"/>
                                          </p:stCondLst>
                                        </p:cTn>
                                        <p:tgtEl>
                                          <p:spTgt spid="371"/>
                                        </p:tgtEl>
                                        <p:attrNameLst>
                                          <p:attrName>style.visibility</p:attrName>
                                        </p:attrNameLst>
                                      </p:cBhvr>
                                      <p:to>
                                        <p:strVal val="visible"/>
                                      </p:to>
                                    </p:set>
                                    <p:anim calcmode="lin" valueType="num">
                                      <p:cBhvr>
                                        <p:cTn id="77" dur="500" fill="hold"/>
                                        <p:tgtEl>
                                          <p:spTgt spid="371"/>
                                        </p:tgtEl>
                                        <p:attrNameLst>
                                          <p:attrName>ppt_w</p:attrName>
                                        </p:attrNameLst>
                                      </p:cBhvr>
                                      <p:tavLst>
                                        <p:tav tm="0">
                                          <p:val>
                                            <p:fltVal val="0"/>
                                          </p:val>
                                        </p:tav>
                                        <p:tav tm="100000">
                                          <p:val>
                                            <p:strVal val="#ppt_w"/>
                                          </p:val>
                                        </p:tav>
                                      </p:tavLst>
                                    </p:anim>
                                    <p:anim calcmode="lin" valueType="num">
                                      <p:cBhvr>
                                        <p:cTn id="78" dur="500" fill="hold"/>
                                        <p:tgtEl>
                                          <p:spTgt spid="371"/>
                                        </p:tgtEl>
                                        <p:attrNameLst>
                                          <p:attrName>ppt_h</p:attrName>
                                        </p:attrNameLst>
                                      </p:cBhvr>
                                      <p:tavLst>
                                        <p:tav tm="0">
                                          <p:val>
                                            <p:fltVal val="0"/>
                                          </p:val>
                                        </p:tav>
                                        <p:tav tm="100000">
                                          <p:val>
                                            <p:strVal val="#ppt_h"/>
                                          </p:val>
                                        </p:tav>
                                      </p:tavLst>
                                    </p:anim>
                                    <p:anim calcmode="lin" valueType="num">
                                      <p:cBhvr>
                                        <p:cTn id="79" dur="500" fill="hold"/>
                                        <p:tgtEl>
                                          <p:spTgt spid="371"/>
                                        </p:tgtEl>
                                        <p:attrNameLst>
                                          <p:attrName>style.rotation</p:attrName>
                                        </p:attrNameLst>
                                      </p:cBhvr>
                                      <p:tavLst>
                                        <p:tav tm="0">
                                          <p:val>
                                            <p:fltVal val="360"/>
                                          </p:val>
                                        </p:tav>
                                        <p:tav tm="100000">
                                          <p:val>
                                            <p:fltVal val="0"/>
                                          </p:val>
                                        </p:tav>
                                      </p:tavLst>
                                    </p:anim>
                                    <p:animEffect transition="in" filter="fade">
                                      <p:cBhvr>
                                        <p:cTn id="80" dur="500"/>
                                        <p:tgtEl>
                                          <p:spTgt spid="371"/>
                                        </p:tgtEl>
                                      </p:cBhvr>
                                    </p:animEffect>
                                  </p:childTnLst>
                                </p:cTn>
                              </p:par>
                              <p:par>
                                <p:cTn id="81" presetID="10" presetClass="entr" presetSubtype="0" fill="hold" grpId="0" nodeType="withEffect">
                                  <p:stCondLst>
                                    <p:cond delay="250"/>
                                  </p:stCondLst>
                                  <p:childTnLst>
                                    <p:set>
                                      <p:cBhvr>
                                        <p:cTn id="82" dur="1" fill="hold">
                                          <p:stCondLst>
                                            <p:cond delay="0"/>
                                          </p:stCondLst>
                                        </p:cTn>
                                        <p:tgtEl>
                                          <p:spTgt spid="68"/>
                                        </p:tgtEl>
                                        <p:attrNameLst>
                                          <p:attrName>style.visibility</p:attrName>
                                        </p:attrNameLst>
                                      </p:cBhvr>
                                      <p:to>
                                        <p:strVal val="visible"/>
                                      </p:to>
                                    </p:set>
                                    <p:animEffect transition="in" filter="fade">
                                      <p:cBhvr>
                                        <p:cTn id="83" dur="750"/>
                                        <p:tgtEl>
                                          <p:spTgt spid="68"/>
                                        </p:tgtEl>
                                      </p:cBhvr>
                                    </p:animEffect>
                                  </p:childTnLst>
                                </p:cTn>
                              </p:par>
                              <p:par>
                                <p:cTn id="84" presetID="53" presetClass="entr" presetSubtype="16" fill="hold" nodeType="withEffect">
                                  <p:stCondLst>
                                    <p:cond delay="500"/>
                                  </p:stCondLst>
                                  <p:childTnLst>
                                    <p:set>
                                      <p:cBhvr>
                                        <p:cTn id="85" dur="1" fill="hold">
                                          <p:stCondLst>
                                            <p:cond delay="0"/>
                                          </p:stCondLst>
                                        </p:cTn>
                                        <p:tgtEl>
                                          <p:spTgt spid="226"/>
                                        </p:tgtEl>
                                        <p:attrNameLst>
                                          <p:attrName>style.visibility</p:attrName>
                                        </p:attrNameLst>
                                      </p:cBhvr>
                                      <p:to>
                                        <p:strVal val="visible"/>
                                      </p:to>
                                    </p:set>
                                    <p:anim calcmode="lin" valueType="num">
                                      <p:cBhvr>
                                        <p:cTn id="86" dur="400" fill="hold"/>
                                        <p:tgtEl>
                                          <p:spTgt spid="226"/>
                                        </p:tgtEl>
                                        <p:attrNameLst>
                                          <p:attrName>ppt_w</p:attrName>
                                        </p:attrNameLst>
                                      </p:cBhvr>
                                      <p:tavLst>
                                        <p:tav tm="0">
                                          <p:val>
                                            <p:fltVal val="0"/>
                                          </p:val>
                                        </p:tav>
                                        <p:tav tm="100000">
                                          <p:val>
                                            <p:strVal val="#ppt_w"/>
                                          </p:val>
                                        </p:tav>
                                      </p:tavLst>
                                    </p:anim>
                                    <p:anim calcmode="lin" valueType="num">
                                      <p:cBhvr>
                                        <p:cTn id="87" dur="400" fill="hold"/>
                                        <p:tgtEl>
                                          <p:spTgt spid="226"/>
                                        </p:tgtEl>
                                        <p:attrNameLst>
                                          <p:attrName>ppt_h</p:attrName>
                                        </p:attrNameLst>
                                      </p:cBhvr>
                                      <p:tavLst>
                                        <p:tav tm="0">
                                          <p:val>
                                            <p:fltVal val="0"/>
                                          </p:val>
                                        </p:tav>
                                        <p:tav tm="100000">
                                          <p:val>
                                            <p:strVal val="#ppt_h"/>
                                          </p:val>
                                        </p:tav>
                                      </p:tavLst>
                                    </p:anim>
                                    <p:animEffect transition="in" filter="fade">
                                      <p:cBhvr>
                                        <p:cTn id="88" dur="400"/>
                                        <p:tgtEl>
                                          <p:spTgt spid="226"/>
                                        </p:tgtEl>
                                      </p:cBhvr>
                                    </p:animEffect>
                                  </p:childTnLst>
                                </p:cTn>
                              </p:par>
                              <p:par>
                                <p:cTn id="89" presetID="49" presetClass="entr" presetSubtype="0" decel="100000" fill="hold" nodeType="withEffect">
                                  <p:stCondLst>
                                    <p:cond delay="0"/>
                                  </p:stCondLst>
                                  <p:childTnLst>
                                    <p:set>
                                      <p:cBhvr>
                                        <p:cTn id="90" dur="1" fill="hold">
                                          <p:stCondLst>
                                            <p:cond delay="0"/>
                                          </p:stCondLst>
                                        </p:cTn>
                                        <p:tgtEl>
                                          <p:spTgt spid="4"/>
                                        </p:tgtEl>
                                        <p:attrNameLst>
                                          <p:attrName>style.visibility</p:attrName>
                                        </p:attrNameLst>
                                      </p:cBhvr>
                                      <p:to>
                                        <p:strVal val="visible"/>
                                      </p:to>
                                    </p:set>
                                    <p:anim calcmode="lin" valueType="num">
                                      <p:cBhvr>
                                        <p:cTn id="91" dur="500" fill="hold"/>
                                        <p:tgtEl>
                                          <p:spTgt spid="4"/>
                                        </p:tgtEl>
                                        <p:attrNameLst>
                                          <p:attrName>ppt_w</p:attrName>
                                        </p:attrNameLst>
                                      </p:cBhvr>
                                      <p:tavLst>
                                        <p:tav tm="0">
                                          <p:val>
                                            <p:fltVal val="0"/>
                                          </p:val>
                                        </p:tav>
                                        <p:tav tm="100000">
                                          <p:val>
                                            <p:strVal val="#ppt_w"/>
                                          </p:val>
                                        </p:tav>
                                      </p:tavLst>
                                    </p:anim>
                                    <p:anim calcmode="lin" valueType="num">
                                      <p:cBhvr>
                                        <p:cTn id="92" dur="500" fill="hold"/>
                                        <p:tgtEl>
                                          <p:spTgt spid="4"/>
                                        </p:tgtEl>
                                        <p:attrNameLst>
                                          <p:attrName>ppt_h</p:attrName>
                                        </p:attrNameLst>
                                      </p:cBhvr>
                                      <p:tavLst>
                                        <p:tav tm="0">
                                          <p:val>
                                            <p:fltVal val="0"/>
                                          </p:val>
                                        </p:tav>
                                        <p:tav tm="100000">
                                          <p:val>
                                            <p:strVal val="#ppt_h"/>
                                          </p:val>
                                        </p:tav>
                                      </p:tavLst>
                                    </p:anim>
                                    <p:anim calcmode="lin" valueType="num">
                                      <p:cBhvr>
                                        <p:cTn id="93" dur="500" fill="hold"/>
                                        <p:tgtEl>
                                          <p:spTgt spid="4"/>
                                        </p:tgtEl>
                                        <p:attrNameLst>
                                          <p:attrName>style.rotation</p:attrName>
                                        </p:attrNameLst>
                                      </p:cBhvr>
                                      <p:tavLst>
                                        <p:tav tm="0">
                                          <p:val>
                                            <p:fltVal val="360"/>
                                          </p:val>
                                        </p:tav>
                                        <p:tav tm="100000">
                                          <p:val>
                                            <p:fltVal val="0"/>
                                          </p:val>
                                        </p:tav>
                                      </p:tavLst>
                                    </p:anim>
                                    <p:animEffect transition="in" filter="fade">
                                      <p:cBhvr>
                                        <p:cTn id="94" dur="500"/>
                                        <p:tgtEl>
                                          <p:spTgt spid="4"/>
                                        </p:tgtEl>
                                      </p:cBhvr>
                                    </p:animEffect>
                                  </p:childTnLst>
                                </p:cTn>
                              </p:par>
                              <p:par>
                                <p:cTn id="95" presetID="16" presetClass="entr" presetSubtype="37" fill="hold" nodeType="withEffect">
                                  <p:stCondLst>
                                    <p:cond delay="0"/>
                                  </p:stCondLst>
                                  <p:childTnLst>
                                    <p:set>
                                      <p:cBhvr>
                                        <p:cTn id="96" dur="1" fill="hold">
                                          <p:stCondLst>
                                            <p:cond delay="0"/>
                                          </p:stCondLst>
                                        </p:cTn>
                                        <p:tgtEl>
                                          <p:spTgt spid="225"/>
                                        </p:tgtEl>
                                        <p:attrNameLst>
                                          <p:attrName>style.visibility</p:attrName>
                                        </p:attrNameLst>
                                      </p:cBhvr>
                                      <p:to>
                                        <p:strVal val="visible"/>
                                      </p:to>
                                    </p:set>
                                    <p:animEffect transition="in" filter="barn(outVertical)">
                                      <p:cBhvr>
                                        <p:cTn id="97" dur="500"/>
                                        <p:tgtEl>
                                          <p:spTgt spid="225"/>
                                        </p:tgtEl>
                                      </p:cBhvr>
                                    </p:animEffect>
                                  </p:childTnLst>
                                </p:cTn>
                              </p:par>
                              <p:par>
                                <p:cTn id="98" presetID="10" presetClass="entr" presetSubtype="0" fill="hold" grpId="0" nodeType="withEffect">
                                  <p:stCondLst>
                                    <p:cond delay="500"/>
                                  </p:stCondLst>
                                  <p:childTnLst>
                                    <p:set>
                                      <p:cBhvr>
                                        <p:cTn id="99" dur="1" fill="hold">
                                          <p:stCondLst>
                                            <p:cond delay="0"/>
                                          </p:stCondLst>
                                        </p:cTn>
                                        <p:tgtEl>
                                          <p:spTgt spid="69"/>
                                        </p:tgtEl>
                                        <p:attrNameLst>
                                          <p:attrName>style.visibility</p:attrName>
                                        </p:attrNameLst>
                                      </p:cBhvr>
                                      <p:to>
                                        <p:strVal val="visible"/>
                                      </p:to>
                                    </p:set>
                                    <p:animEffect transition="in" filter="fade">
                                      <p:cBhvr>
                                        <p:cTn id="100" dur="750"/>
                                        <p:tgtEl>
                                          <p:spTgt spid="69"/>
                                        </p:tgtEl>
                                      </p:cBhvr>
                                    </p:animEffect>
                                  </p:childTnLst>
                                </p:cTn>
                              </p:par>
                              <p:par>
                                <p:cTn id="101" presetID="1" presetClass="entr" presetSubtype="0" fill="hold" nodeType="withEffect">
                                  <p:stCondLst>
                                    <p:cond delay="500"/>
                                  </p:stCondLst>
                                  <p:childTnLst>
                                    <p:set>
                                      <p:cBhvr>
                                        <p:cTn id="102" dur="1" fill="hold">
                                          <p:stCondLst>
                                            <p:cond delay="0"/>
                                          </p:stCondLst>
                                        </p:cTn>
                                        <p:tgtEl>
                                          <p:spTgt spid="5"/>
                                        </p:tgtEl>
                                        <p:attrNameLst>
                                          <p:attrName>style.visibility</p:attrName>
                                        </p:attrNameLst>
                                      </p:cBhvr>
                                      <p:to>
                                        <p:strVal val="visible"/>
                                      </p:to>
                                    </p:set>
                                  </p:childTnLst>
                                </p:cTn>
                              </p:par>
                              <p:par>
                                <p:cTn id="103" presetID="53" presetClass="entr" presetSubtype="16" fill="hold" nodeType="withEffect">
                                  <p:stCondLst>
                                    <p:cond delay="500"/>
                                  </p:stCondLst>
                                  <p:childTnLst>
                                    <p:set>
                                      <p:cBhvr>
                                        <p:cTn id="104" dur="1" fill="hold">
                                          <p:stCondLst>
                                            <p:cond delay="0"/>
                                          </p:stCondLst>
                                        </p:cTn>
                                        <p:tgtEl>
                                          <p:spTgt spid="87"/>
                                        </p:tgtEl>
                                        <p:attrNameLst>
                                          <p:attrName>style.visibility</p:attrName>
                                        </p:attrNameLst>
                                      </p:cBhvr>
                                      <p:to>
                                        <p:strVal val="visible"/>
                                      </p:to>
                                    </p:set>
                                    <p:anim calcmode="lin" valueType="num">
                                      <p:cBhvr>
                                        <p:cTn id="105" dur="400" fill="hold"/>
                                        <p:tgtEl>
                                          <p:spTgt spid="87"/>
                                        </p:tgtEl>
                                        <p:attrNameLst>
                                          <p:attrName>ppt_w</p:attrName>
                                        </p:attrNameLst>
                                      </p:cBhvr>
                                      <p:tavLst>
                                        <p:tav tm="0">
                                          <p:val>
                                            <p:fltVal val="0"/>
                                          </p:val>
                                        </p:tav>
                                        <p:tav tm="100000">
                                          <p:val>
                                            <p:strVal val="#ppt_w"/>
                                          </p:val>
                                        </p:tav>
                                      </p:tavLst>
                                    </p:anim>
                                    <p:anim calcmode="lin" valueType="num">
                                      <p:cBhvr>
                                        <p:cTn id="106" dur="400" fill="hold"/>
                                        <p:tgtEl>
                                          <p:spTgt spid="87"/>
                                        </p:tgtEl>
                                        <p:attrNameLst>
                                          <p:attrName>ppt_h</p:attrName>
                                        </p:attrNameLst>
                                      </p:cBhvr>
                                      <p:tavLst>
                                        <p:tav tm="0">
                                          <p:val>
                                            <p:fltVal val="0"/>
                                          </p:val>
                                        </p:tav>
                                        <p:tav tm="100000">
                                          <p:val>
                                            <p:strVal val="#ppt_h"/>
                                          </p:val>
                                        </p:tav>
                                      </p:tavLst>
                                    </p:anim>
                                    <p:animEffect transition="in" filter="fade">
                                      <p:cBhvr>
                                        <p:cTn id="107" dur="400"/>
                                        <p:tgtEl>
                                          <p:spTgt spid="87"/>
                                        </p:tgtEl>
                                      </p:cBhvr>
                                    </p:animEffect>
                                  </p:childTnLst>
                                </p:cTn>
                              </p:par>
                              <p:par>
                                <p:cTn id="108" presetID="16" presetClass="entr" presetSubtype="37" fill="hold" nodeType="withEffect">
                                  <p:stCondLst>
                                    <p:cond delay="250"/>
                                  </p:stCondLst>
                                  <p:childTnLst>
                                    <p:set>
                                      <p:cBhvr>
                                        <p:cTn id="109" dur="1" fill="hold">
                                          <p:stCondLst>
                                            <p:cond delay="0"/>
                                          </p:stCondLst>
                                        </p:cTn>
                                        <p:tgtEl>
                                          <p:spTgt spid="125"/>
                                        </p:tgtEl>
                                        <p:attrNameLst>
                                          <p:attrName>style.visibility</p:attrName>
                                        </p:attrNameLst>
                                      </p:cBhvr>
                                      <p:to>
                                        <p:strVal val="visible"/>
                                      </p:to>
                                    </p:set>
                                    <p:animEffect transition="in" filter="barn(outVertical)">
                                      <p:cBhvr>
                                        <p:cTn id="110" dur="500"/>
                                        <p:tgtEl>
                                          <p:spTgt spid="125"/>
                                        </p:tgtEl>
                                      </p:cBhvr>
                                    </p:animEffect>
                                  </p:childTnLst>
                                </p:cTn>
                              </p:par>
                              <p:par>
                                <p:cTn id="111" presetID="10" presetClass="entr" presetSubtype="0" fill="hold" grpId="0" nodeType="withEffect">
                                  <p:stCondLst>
                                    <p:cond delay="250"/>
                                  </p:stCondLst>
                                  <p:childTnLst>
                                    <p:set>
                                      <p:cBhvr>
                                        <p:cTn id="112" dur="1" fill="hold">
                                          <p:stCondLst>
                                            <p:cond delay="0"/>
                                          </p:stCondLst>
                                        </p:cTn>
                                        <p:tgtEl>
                                          <p:spTgt spid="128"/>
                                        </p:tgtEl>
                                        <p:attrNameLst>
                                          <p:attrName>style.visibility</p:attrName>
                                        </p:attrNameLst>
                                      </p:cBhvr>
                                      <p:to>
                                        <p:strVal val="visible"/>
                                      </p:to>
                                    </p:set>
                                    <p:animEffect transition="in" filter="fade">
                                      <p:cBhvr>
                                        <p:cTn id="113" dur="75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 grpId="0" animBg="1"/>
      <p:bldP spid="7" grpId="0" animBg="1"/>
      <p:bldP spid="50" grpId="0" animBg="1"/>
      <p:bldP spid="56" grpId="0" animBg="1"/>
      <p:bldP spid="34" grpId="0" animBg="1"/>
      <p:bldP spid="14" grpId="0" animBg="1"/>
      <p:bldP spid="25" grpId="0"/>
      <p:bldP spid="53" grpId="0" animBg="1"/>
      <p:bldP spid="65" grpId="0" animBg="1"/>
      <p:bldP spid="8" grpId="0"/>
      <p:bldP spid="99" grpId="0" animBg="1"/>
      <p:bldP spid="68" grpId="0"/>
      <p:bldP spid="128" grpId="0"/>
      <p:bldP spid="6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219" name="Rectangle 218">
            <a:extLst>
              <a:ext uri="{FF2B5EF4-FFF2-40B4-BE49-F238E27FC236}">
                <a16:creationId xmlns:a16="http://schemas.microsoft.com/office/drawing/2014/main" id="{75E58838-525B-BC4F-B4FF-F2047B57D85F}"/>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PPP helped to incentivize the cloud-based approach and the independence towards developers.</a:t>
            </a:r>
          </a:p>
        </p:txBody>
      </p:sp>
      <p:grpSp>
        <p:nvGrpSpPr>
          <p:cNvPr id="69" name="Graphic 4">
            <a:extLst>
              <a:ext uri="{FF2B5EF4-FFF2-40B4-BE49-F238E27FC236}">
                <a16:creationId xmlns:a16="http://schemas.microsoft.com/office/drawing/2014/main" id="{D4FF5D31-3A47-E34D-9F50-96FF5A566599}"/>
              </a:ext>
            </a:extLst>
          </p:cNvPr>
          <p:cNvGrpSpPr/>
          <p:nvPr/>
        </p:nvGrpSpPr>
        <p:grpSpPr>
          <a:xfrm>
            <a:off x="10863377" y="6346952"/>
            <a:ext cx="1067000" cy="288788"/>
            <a:chOff x="4449749" y="2980715"/>
            <a:chExt cx="3286381" cy="889473"/>
          </a:xfrm>
          <a:solidFill>
            <a:srgbClr val="212121"/>
          </a:solidFill>
        </p:grpSpPr>
        <p:sp>
          <p:nvSpPr>
            <p:cNvPr id="70" name="Freeform: Shape 104">
              <a:extLst>
                <a:ext uri="{FF2B5EF4-FFF2-40B4-BE49-F238E27FC236}">
                  <a16:creationId xmlns:a16="http://schemas.microsoft.com/office/drawing/2014/main" id="{F74629A5-A3D4-EF40-A589-0239DDAEA986}"/>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Shape 105">
              <a:extLst>
                <a:ext uri="{FF2B5EF4-FFF2-40B4-BE49-F238E27FC236}">
                  <a16:creationId xmlns:a16="http://schemas.microsoft.com/office/drawing/2014/main" id="{D3704C98-C0B0-044C-9D7C-6C6FB18CF044}"/>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2" name="Freeform: Shape 106">
              <a:extLst>
                <a:ext uri="{FF2B5EF4-FFF2-40B4-BE49-F238E27FC236}">
                  <a16:creationId xmlns:a16="http://schemas.microsoft.com/office/drawing/2014/main" id="{AA8E4A91-ECF2-A641-8C0E-5D5D4B7E1F87}"/>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Freeform: Shape 107">
              <a:extLst>
                <a:ext uri="{FF2B5EF4-FFF2-40B4-BE49-F238E27FC236}">
                  <a16:creationId xmlns:a16="http://schemas.microsoft.com/office/drawing/2014/main" id="{C8ADC5A3-A12F-8047-840D-F0AC10249CAB}"/>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4" name="Freeform: Shape 108">
              <a:extLst>
                <a:ext uri="{FF2B5EF4-FFF2-40B4-BE49-F238E27FC236}">
                  <a16:creationId xmlns:a16="http://schemas.microsoft.com/office/drawing/2014/main" id="{4B3DAB9C-AC43-1A4B-9C97-E737818274FD}"/>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5" name="Freeform: Shape 118">
              <a:extLst>
                <a:ext uri="{FF2B5EF4-FFF2-40B4-BE49-F238E27FC236}">
                  <a16:creationId xmlns:a16="http://schemas.microsoft.com/office/drawing/2014/main" id="{2772378A-2CE2-2C4E-9787-49C64693F2BE}"/>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6" name="Freeform: Shape 124">
              <a:extLst>
                <a:ext uri="{FF2B5EF4-FFF2-40B4-BE49-F238E27FC236}">
                  <a16:creationId xmlns:a16="http://schemas.microsoft.com/office/drawing/2014/main" id="{E2E2DAF0-B3C1-404D-940D-7A6E4B29E045}"/>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77" name="Freeform: Shape 117">
            <a:extLst>
              <a:ext uri="{FF2B5EF4-FFF2-40B4-BE49-F238E27FC236}">
                <a16:creationId xmlns:a16="http://schemas.microsoft.com/office/drawing/2014/main" id="{22918712-B25F-B942-934E-7D16D8B033B3}"/>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Freeform: Shape 109">
            <a:extLst>
              <a:ext uri="{FF2B5EF4-FFF2-40B4-BE49-F238E27FC236}">
                <a16:creationId xmlns:a16="http://schemas.microsoft.com/office/drawing/2014/main" id="{8F826A9E-4454-D341-8C45-79268E3A3C09}"/>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9" name="Freeform: Shape 113">
            <a:extLst>
              <a:ext uri="{FF2B5EF4-FFF2-40B4-BE49-F238E27FC236}">
                <a16:creationId xmlns:a16="http://schemas.microsoft.com/office/drawing/2014/main" id="{1BA41141-597E-8442-85BA-44E907ED58D0}"/>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Freeform: Shape 114">
            <a:extLst>
              <a:ext uri="{FF2B5EF4-FFF2-40B4-BE49-F238E27FC236}">
                <a16:creationId xmlns:a16="http://schemas.microsoft.com/office/drawing/2014/main" id="{5AB48FA6-A3A3-604D-98C3-150BA5E026A3}"/>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nvGrpSpPr>
          <p:cNvPr id="81" name="Graphic 4">
            <a:extLst>
              <a:ext uri="{FF2B5EF4-FFF2-40B4-BE49-F238E27FC236}">
                <a16:creationId xmlns:a16="http://schemas.microsoft.com/office/drawing/2014/main" id="{6DD69F98-6935-6847-A914-D2AD6238DFCD}"/>
              </a:ext>
            </a:extLst>
          </p:cNvPr>
          <p:cNvGrpSpPr/>
          <p:nvPr/>
        </p:nvGrpSpPr>
        <p:grpSpPr>
          <a:xfrm>
            <a:off x="10866425" y="6350000"/>
            <a:ext cx="1067000" cy="288788"/>
            <a:chOff x="4449749" y="2980715"/>
            <a:chExt cx="3286381" cy="889473"/>
          </a:xfrm>
          <a:solidFill>
            <a:schemeClr val="bg1"/>
          </a:solidFill>
        </p:grpSpPr>
        <p:sp>
          <p:nvSpPr>
            <p:cNvPr id="82" name="Freeform: Shape 330">
              <a:extLst>
                <a:ext uri="{FF2B5EF4-FFF2-40B4-BE49-F238E27FC236}">
                  <a16:creationId xmlns:a16="http://schemas.microsoft.com/office/drawing/2014/main" id="{9A58F556-21E6-DB42-BF3A-21A8DF1F065F}"/>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3" name="Freeform: Shape 331">
              <a:extLst>
                <a:ext uri="{FF2B5EF4-FFF2-40B4-BE49-F238E27FC236}">
                  <a16:creationId xmlns:a16="http://schemas.microsoft.com/office/drawing/2014/main" id="{B0B92F99-BA15-9B4A-BB5F-21B73228BEFB}"/>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4" name="Freeform: Shape 332">
              <a:extLst>
                <a:ext uri="{FF2B5EF4-FFF2-40B4-BE49-F238E27FC236}">
                  <a16:creationId xmlns:a16="http://schemas.microsoft.com/office/drawing/2014/main" id="{E2050CEF-EFF8-E246-9823-764C48A2DE67}"/>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5" name="Freeform: Shape 333">
              <a:extLst>
                <a:ext uri="{FF2B5EF4-FFF2-40B4-BE49-F238E27FC236}">
                  <a16:creationId xmlns:a16="http://schemas.microsoft.com/office/drawing/2014/main" id="{765AAFF6-4195-BA44-89C0-EC89F397EE8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6" name="Freeform: Shape 334">
              <a:extLst>
                <a:ext uri="{FF2B5EF4-FFF2-40B4-BE49-F238E27FC236}">
                  <a16:creationId xmlns:a16="http://schemas.microsoft.com/office/drawing/2014/main" id="{754D9289-8E2D-B24A-9938-4C870271CF4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Freeform: Shape 335">
              <a:extLst>
                <a:ext uri="{FF2B5EF4-FFF2-40B4-BE49-F238E27FC236}">
                  <a16:creationId xmlns:a16="http://schemas.microsoft.com/office/drawing/2014/main" id="{3C539E05-0FD3-9C43-89DE-304EB5745683}"/>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8" name="Freeform: Shape 336">
              <a:extLst>
                <a:ext uri="{FF2B5EF4-FFF2-40B4-BE49-F238E27FC236}">
                  <a16:creationId xmlns:a16="http://schemas.microsoft.com/office/drawing/2014/main" id="{C2F8C0BB-8162-F446-9745-5BB053433E9C}"/>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89" name="Freeform: Shape 110">
            <a:extLst>
              <a:ext uri="{FF2B5EF4-FFF2-40B4-BE49-F238E27FC236}">
                <a16:creationId xmlns:a16="http://schemas.microsoft.com/office/drawing/2014/main" id="{61BB70D4-C126-1A4D-9024-D71770F6DCE0}"/>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0" name="Rounded Rectangle 9">
            <a:extLst>
              <a:ext uri="{FF2B5EF4-FFF2-40B4-BE49-F238E27FC236}">
                <a16:creationId xmlns:a16="http://schemas.microsoft.com/office/drawing/2014/main" id="{F5FE192D-6BCB-1E2D-2769-A91647279857}"/>
              </a:ext>
            </a:extLst>
          </p:cNvPr>
          <p:cNvSpPr/>
          <p:nvPr/>
        </p:nvSpPr>
        <p:spPr>
          <a:xfrm>
            <a:off x="133808" y="1180097"/>
            <a:ext cx="1694657" cy="756360"/>
          </a:xfrm>
          <a:prstGeom prst="round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lumMod val="75000"/>
                    <a:lumOff val="25000"/>
                  </a:schemeClr>
                </a:solidFill>
                <a:latin typeface="Arial"/>
                <a:cs typeface="Arial"/>
              </a:rPr>
              <a:t>I.P.</a:t>
            </a:r>
          </a:p>
        </p:txBody>
      </p:sp>
      <p:sp>
        <p:nvSpPr>
          <p:cNvPr id="11" name="Rounded Rectangle 10">
            <a:extLst>
              <a:ext uri="{FF2B5EF4-FFF2-40B4-BE49-F238E27FC236}">
                <a16:creationId xmlns:a16="http://schemas.microsoft.com/office/drawing/2014/main" id="{59ACBEDD-9433-DCCF-B270-EE439F5EFB73}"/>
              </a:ext>
            </a:extLst>
          </p:cNvPr>
          <p:cNvSpPr/>
          <p:nvPr/>
        </p:nvSpPr>
        <p:spPr>
          <a:xfrm>
            <a:off x="1883866" y="1183898"/>
            <a:ext cx="10160088" cy="752559"/>
          </a:xfrm>
          <a:prstGeom prst="roundRect">
            <a:avLst/>
          </a:prstGeom>
          <a:solidFill>
            <a:schemeClr val="bg1">
              <a:lumMod val="95000"/>
              <a:alpha val="60000"/>
            </a:schemeClr>
          </a:solidFill>
        </p:spPr>
        <p:txBody>
          <a:bodyPr vert="horz" wrap="square" lIns="0" tIns="52069" rIns="0" bIns="0" rtlCol="0" anchor="ctr" anchorCtr="0">
            <a:noAutofit/>
          </a:bodyPr>
          <a:lstStyle/>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Lisbon Municipality owns the PPP.</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The technical developers document technically their developments and the IT Department reviews those developments.</a:t>
            </a:r>
          </a:p>
        </p:txBody>
      </p:sp>
      <p:sp>
        <p:nvSpPr>
          <p:cNvPr id="14" name="Rounded Rectangle 13">
            <a:extLst>
              <a:ext uri="{FF2B5EF4-FFF2-40B4-BE49-F238E27FC236}">
                <a16:creationId xmlns:a16="http://schemas.microsoft.com/office/drawing/2014/main" id="{E3ACEB08-266B-AB77-CDC2-137F6C3410E6}"/>
              </a:ext>
            </a:extLst>
          </p:cNvPr>
          <p:cNvSpPr/>
          <p:nvPr/>
        </p:nvSpPr>
        <p:spPr>
          <a:xfrm>
            <a:off x="104806" y="2027181"/>
            <a:ext cx="1694657" cy="756361"/>
          </a:xfrm>
          <a:prstGeom prst="round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lumMod val="75000"/>
                    <a:lumOff val="25000"/>
                  </a:schemeClr>
                </a:solidFill>
                <a:latin typeface="Arial"/>
                <a:cs typeface="Arial"/>
              </a:rPr>
              <a:t>Developers</a:t>
            </a:r>
          </a:p>
        </p:txBody>
      </p:sp>
      <p:sp>
        <p:nvSpPr>
          <p:cNvPr id="15" name="Rounded Rectangle 14">
            <a:extLst>
              <a:ext uri="{FF2B5EF4-FFF2-40B4-BE49-F238E27FC236}">
                <a16:creationId xmlns:a16="http://schemas.microsoft.com/office/drawing/2014/main" id="{596E0A6D-1259-7144-0F4F-A64158BABACD}"/>
              </a:ext>
            </a:extLst>
          </p:cNvPr>
          <p:cNvSpPr/>
          <p:nvPr/>
        </p:nvSpPr>
        <p:spPr>
          <a:xfrm>
            <a:off x="1883866" y="2030983"/>
            <a:ext cx="10160088" cy="713891"/>
          </a:xfrm>
          <a:prstGeom prst="roundRect">
            <a:avLst/>
          </a:prstGeom>
          <a:solidFill>
            <a:schemeClr val="bg1">
              <a:lumMod val="95000"/>
              <a:alpha val="60000"/>
            </a:schemeClr>
          </a:solidFill>
        </p:spPr>
        <p:txBody>
          <a:bodyPr vert="horz" wrap="square" lIns="0" tIns="52069" rIns="0" bIns="0" rtlCol="0" anchor="ctr" anchorCtr="0">
            <a:noAutofit/>
          </a:bodyPr>
          <a:lstStyle/>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We have hired certified development companies recognized as </a:t>
            </a:r>
            <a:r>
              <a:rPr lang="en-GB" sz="1400" i="1" dirty="0" err="1">
                <a:latin typeface="Arial" panose="020B0604020202020204" pitchFamily="34" charset="0"/>
                <a:cs typeface="Arial" panose="020B0604020202020204" pitchFamily="34" charset="0"/>
              </a:rPr>
              <a:t>Outsystems</a:t>
            </a:r>
            <a:r>
              <a:rPr lang="en-GB" sz="1400" dirty="0">
                <a:latin typeface="Arial" panose="020B0604020202020204" pitchFamily="34" charset="0"/>
                <a:cs typeface="Arial" panose="020B0604020202020204" pitchFamily="34" charset="0"/>
              </a:rPr>
              <a:t> developers: in the first phase NTT Data (</a:t>
            </a:r>
            <a:r>
              <a:rPr lang="en-GB" sz="1400" dirty="0" err="1">
                <a:latin typeface="Arial" panose="020B0604020202020204" pitchFamily="34" charset="0"/>
                <a:cs typeface="Arial" panose="020B0604020202020204" pitchFamily="34" charset="0"/>
              </a:rPr>
              <a:t>Everis</a:t>
            </a:r>
            <a:r>
              <a:rPr lang="en-GB" sz="1400" dirty="0">
                <a:latin typeface="Arial" panose="020B0604020202020204" pitchFamily="34" charset="0"/>
                <a:cs typeface="Arial" panose="020B0604020202020204" pitchFamily="34" charset="0"/>
              </a:rPr>
              <a:t>) and Deloitte. We have spent the total of EUR 50 K in two contracts.</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The PT Central Purchasing Body deployed a recent Framework Agreement for the development of </a:t>
            </a:r>
            <a:r>
              <a:rPr lang="en-GB" sz="1400" i="1" dirty="0" err="1">
                <a:latin typeface="Arial" panose="020B0604020202020204" pitchFamily="34" charset="0"/>
                <a:cs typeface="Arial" panose="020B0604020202020204" pitchFamily="34" charset="0"/>
              </a:rPr>
              <a:t>Outsystems</a:t>
            </a:r>
            <a:r>
              <a:rPr lang="en-GB" sz="1400" dirty="0">
                <a:latin typeface="Arial" panose="020B0604020202020204" pitchFamily="34" charset="0"/>
                <a:cs typeface="Arial" panose="020B0604020202020204" pitchFamily="34" charset="0"/>
              </a:rPr>
              <a:t> solutions.</a:t>
            </a:r>
          </a:p>
        </p:txBody>
      </p:sp>
      <p:sp>
        <p:nvSpPr>
          <p:cNvPr id="16" name="Rounded Rectangle 15">
            <a:extLst>
              <a:ext uri="{FF2B5EF4-FFF2-40B4-BE49-F238E27FC236}">
                <a16:creationId xmlns:a16="http://schemas.microsoft.com/office/drawing/2014/main" id="{AB8C93D1-8F73-3332-5621-0D139AB9833A}"/>
              </a:ext>
            </a:extLst>
          </p:cNvPr>
          <p:cNvSpPr/>
          <p:nvPr/>
        </p:nvSpPr>
        <p:spPr>
          <a:xfrm>
            <a:off x="101288" y="2890319"/>
            <a:ext cx="1694657" cy="699787"/>
          </a:xfrm>
          <a:prstGeom prst="round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lumMod val="75000"/>
                    <a:lumOff val="25000"/>
                  </a:schemeClr>
                </a:solidFill>
                <a:latin typeface="Arial"/>
                <a:cs typeface="Arial"/>
              </a:rPr>
              <a:t>Integration</a:t>
            </a:r>
          </a:p>
        </p:txBody>
      </p:sp>
      <p:sp>
        <p:nvSpPr>
          <p:cNvPr id="17" name="Rounded Rectangle 16">
            <a:extLst>
              <a:ext uri="{FF2B5EF4-FFF2-40B4-BE49-F238E27FC236}">
                <a16:creationId xmlns:a16="http://schemas.microsoft.com/office/drawing/2014/main" id="{28C18645-FBF5-EE6E-E27B-49A779B53752}"/>
              </a:ext>
            </a:extLst>
          </p:cNvPr>
          <p:cNvSpPr/>
          <p:nvPr/>
        </p:nvSpPr>
        <p:spPr>
          <a:xfrm>
            <a:off x="1883866" y="2890288"/>
            <a:ext cx="10160088" cy="699787"/>
          </a:xfrm>
          <a:prstGeom prst="roundRect">
            <a:avLst/>
          </a:prstGeom>
          <a:solidFill>
            <a:schemeClr val="bg1">
              <a:lumMod val="95000"/>
              <a:alpha val="60000"/>
            </a:schemeClr>
          </a:solidFill>
        </p:spPr>
        <p:txBody>
          <a:bodyPr vert="horz" wrap="square" lIns="0" tIns="52069" rIns="0" bIns="0" rtlCol="0" anchor="ctr" anchorCtr="0">
            <a:noAutofit/>
          </a:bodyPr>
          <a:lstStyle/>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The system is integrated with our private cloud (Azure), which allows single-sign-one and data security;</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We have developed an API that interchanges data between </a:t>
            </a:r>
            <a:r>
              <a:rPr lang="en-GB" sz="1400" dirty="0" err="1">
                <a:latin typeface="Arial" panose="020B0604020202020204" pitchFamily="34" charset="0"/>
                <a:cs typeface="Arial" panose="020B0604020202020204" pitchFamily="34" charset="0"/>
              </a:rPr>
              <a:t>Outsystems</a:t>
            </a:r>
            <a:r>
              <a:rPr lang="en-GB" sz="1400" dirty="0">
                <a:latin typeface="Arial" panose="020B0604020202020204" pitchFamily="34" charset="0"/>
                <a:cs typeface="Arial" panose="020B0604020202020204" pitchFamily="34" charset="0"/>
              </a:rPr>
              <a:t> and SAP and Document Management. Integration with tendering </a:t>
            </a:r>
            <a:r>
              <a:rPr lang="en-GB" sz="1400" dirty="0" err="1">
                <a:latin typeface="Arial" panose="020B0604020202020204" pitchFamily="34" charset="0"/>
                <a:cs typeface="Arial" panose="020B0604020202020204" pitchFamily="34" charset="0"/>
              </a:rPr>
              <a:t>plaforrm</a:t>
            </a:r>
            <a:r>
              <a:rPr lang="en-GB" sz="1400" dirty="0">
                <a:latin typeface="Arial" panose="020B0604020202020204" pitchFamily="34" charset="0"/>
                <a:cs typeface="Arial" panose="020B0604020202020204" pitchFamily="34" charset="0"/>
              </a:rPr>
              <a:t> is in the pipeline. </a:t>
            </a:r>
          </a:p>
        </p:txBody>
      </p:sp>
      <p:pic>
        <p:nvPicPr>
          <p:cNvPr id="5" name="Picture 4">
            <a:extLst>
              <a:ext uri="{FF2B5EF4-FFF2-40B4-BE49-F238E27FC236}">
                <a16:creationId xmlns:a16="http://schemas.microsoft.com/office/drawing/2014/main" id="{5155B197-0CBC-BD86-89D1-4D66E75C405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12477" y="4618649"/>
            <a:ext cx="3284537" cy="2110905"/>
          </a:xfrm>
          <a:prstGeom prst="rect">
            <a:avLst/>
          </a:prstGeom>
        </p:spPr>
      </p:pic>
      <p:sp>
        <p:nvSpPr>
          <p:cNvPr id="12" name="Rounded Rectangle 11">
            <a:extLst>
              <a:ext uri="{FF2B5EF4-FFF2-40B4-BE49-F238E27FC236}">
                <a16:creationId xmlns:a16="http://schemas.microsoft.com/office/drawing/2014/main" id="{896B7239-1343-E1FD-CC37-BD8BD15C378D}"/>
              </a:ext>
            </a:extLst>
          </p:cNvPr>
          <p:cNvSpPr/>
          <p:nvPr/>
        </p:nvSpPr>
        <p:spPr>
          <a:xfrm>
            <a:off x="101288" y="3682839"/>
            <a:ext cx="1694657" cy="806158"/>
          </a:xfrm>
          <a:prstGeom prst="roundRect">
            <a:avLst/>
          </a:prstGeom>
          <a:no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lumMod val="75000"/>
                    <a:lumOff val="25000"/>
                  </a:schemeClr>
                </a:solidFill>
                <a:latin typeface="Arial"/>
                <a:cs typeface="Arial"/>
              </a:rPr>
              <a:t>IT support</a:t>
            </a:r>
          </a:p>
        </p:txBody>
      </p:sp>
      <p:sp>
        <p:nvSpPr>
          <p:cNvPr id="13" name="Rounded Rectangle 12">
            <a:extLst>
              <a:ext uri="{FF2B5EF4-FFF2-40B4-BE49-F238E27FC236}">
                <a16:creationId xmlns:a16="http://schemas.microsoft.com/office/drawing/2014/main" id="{26E32422-5993-9BB3-5D61-56751455D6E4}"/>
              </a:ext>
            </a:extLst>
          </p:cNvPr>
          <p:cNvSpPr/>
          <p:nvPr/>
        </p:nvSpPr>
        <p:spPr>
          <a:xfrm>
            <a:off x="1883866" y="3686640"/>
            <a:ext cx="10160088" cy="803655"/>
          </a:xfrm>
          <a:prstGeom prst="roundRect">
            <a:avLst/>
          </a:prstGeom>
          <a:solidFill>
            <a:schemeClr val="bg1">
              <a:lumMod val="95000"/>
              <a:alpha val="60000"/>
            </a:schemeClr>
          </a:solidFill>
        </p:spPr>
        <p:txBody>
          <a:bodyPr vert="horz" wrap="square" lIns="0" tIns="52069" rIns="0" bIns="0" rtlCol="0" anchor="ctr" anchorCtr="0">
            <a:noAutofit/>
          </a:bodyPr>
          <a:lstStyle/>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The IT Department has deployed an internal </a:t>
            </a:r>
            <a:r>
              <a:rPr lang="en-GB" sz="1400" i="1" dirty="0" err="1">
                <a:latin typeface="Arial" panose="020B0604020202020204" pitchFamily="34" charset="0"/>
                <a:cs typeface="Arial" panose="020B0604020202020204" pitchFamily="34" charset="0"/>
              </a:rPr>
              <a:t>Outsystems</a:t>
            </a:r>
            <a:r>
              <a:rPr lang="en-GB" sz="1400" i="1" dirty="0">
                <a:latin typeface="Arial" panose="020B0604020202020204" pitchFamily="34" charset="0"/>
                <a:cs typeface="Arial" panose="020B0604020202020204" pitchFamily="34" charset="0"/>
              </a:rPr>
              <a:t> Factory </a:t>
            </a:r>
            <a:r>
              <a:rPr lang="en-GB" sz="1400" dirty="0">
                <a:latin typeface="Arial" panose="020B0604020202020204" pitchFamily="34" charset="0"/>
                <a:cs typeface="Arial" panose="020B0604020202020204" pitchFamily="34" charset="0"/>
              </a:rPr>
              <a:t>to support the applications maintenance and development. Different IT suppliers can emulate components and reuse them and follow the design guidance (UI and UX).</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Lisbon Municipality has developed +10 applications with this software.</a:t>
            </a:r>
          </a:p>
        </p:txBody>
      </p:sp>
    </p:spTree>
    <p:extLst>
      <p:ext uri="{BB962C8B-B14F-4D97-AF65-F5344CB8AC3E}">
        <p14:creationId xmlns:p14="http://schemas.microsoft.com/office/powerpoint/2010/main" val="426122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500"/>
                                        <p:tgtEl>
                                          <p:spTgt spid="81"/>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89"/>
                                        </p:tgtEl>
                                        <p:attrNameLst>
                                          <p:attrName>style.visibility</p:attrName>
                                        </p:attrNameLst>
                                      </p:cBhvr>
                                      <p:to>
                                        <p:strVal val="visible"/>
                                      </p:to>
                                    </p:set>
                                    <p:animEffect transition="in" filter="wipe(left)">
                                      <p:cBhvr>
                                        <p:cTn id="10" dur="500"/>
                                        <p:tgtEl>
                                          <p:spTgt spid="89"/>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80"/>
                                        </p:tgtEl>
                                        <p:attrNameLst>
                                          <p:attrName>style.visibility</p:attrName>
                                        </p:attrNameLst>
                                      </p:cBhvr>
                                      <p:to>
                                        <p:strVal val="visible"/>
                                      </p:to>
                                    </p:set>
                                    <p:animEffect transition="in" filter="wipe(left)">
                                      <p:cBhvr>
                                        <p:cTn id="13" dur="500"/>
                                        <p:tgtEl>
                                          <p:spTgt spid="8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79"/>
                                        </p:tgtEl>
                                        <p:attrNameLst>
                                          <p:attrName>style.visibility</p:attrName>
                                        </p:attrNameLst>
                                      </p:cBhvr>
                                      <p:to>
                                        <p:strVal val="visible"/>
                                      </p:to>
                                    </p:set>
                                    <p:animEffect transition="in" filter="wipe(left)">
                                      <p:cBhvr>
                                        <p:cTn id="16"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animBg="1"/>
      <p:bldP spid="8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14">
            <a:extLst>
              <a:ext uri="{FF2B5EF4-FFF2-40B4-BE49-F238E27FC236}">
                <a16:creationId xmlns:a16="http://schemas.microsoft.com/office/drawing/2014/main" id="{4AB88113-5F29-1144-9E08-324DD0AB0CC6}"/>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430887"/>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a:t>
            </a:r>
            <a:r>
              <a:rPr lang="en-GB" sz="1100" b="1" i="1" spc="-5" dirty="0">
                <a:solidFill>
                  <a:srgbClr val="00D6E6"/>
                </a:solidFill>
                <a:latin typeface="Arial" panose="020B0604020202020204" pitchFamily="34" charset="0"/>
                <a:ea typeface="+mn-lt"/>
                <a:cs typeface="Arial" panose="020B0604020202020204" pitchFamily="34" charset="0"/>
              </a:rPr>
              <a:t>LX PPP-IS</a:t>
            </a:r>
            <a:r>
              <a:rPr lang="en-GB" sz="1100" b="1" i="1" spc="-5" dirty="0">
                <a:latin typeface="Arial" panose="020B0604020202020204" pitchFamily="34" charset="0"/>
                <a:ea typeface="+mn-lt"/>
                <a:cs typeface="Arial" panose="020B0604020202020204" pitchFamily="34" charset="0"/>
              </a:rPr>
              <a:t> </a:t>
            </a:r>
            <a:r>
              <a:rPr lang="en-GB" sz="1100" i="1" dirty="0">
                <a:latin typeface="Arial" panose="020B0604020202020204" pitchFamily="34" charset="0"/>
                <a:cs typeface="Arial" panose="020B0604020202020204" pitchFamily="34" charset="0"/>
              </a:rPr>
              <a:t>Procurement Planning Platform is finalist of the 2022 Innovation Procurement of the Year Procura+ Awards together with the Ministry of Economic Affairs and Climate Policy from The Netherlands.</a:t>
            </a:r>
          </a:p>
        </p:txBody>
      </p:sp>
      <p:pic>
        <p:nvPicPr>
          <p:cNvPr id="2" name="Picture 1">
            <a:extLst>
              <a:ext uri="{FF2B5EF4-FFF2-40B4-BE49-F238E27FC236}">
                <a16:creationId xmlns:a16="http://schemas.microsoft.com/office/drawing/2014/main" id="{C033F201-B318-D5F3-6C21-6113641907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25015" y="1234310"/>
            <a:ext cx="4870670" cy="3894937"/>
          </a:xfrm>
          <a:prstGeom prst="rect">
            <a:avLst/>
          </a:prstGeom>
        </p:spPr>
      </p:pic>
      <p:pic>
        <p:nvPicPr>
          <p:cNvPr id="3" name="Picture 2">
            <a:extLst>
              <a:ext uri="{FF2B5EF4-FFF2-40B4-BE49-F238E27FC236}">
                <a16:creationId xmlns:a16="http://schemas.microsoft.com/office/drawing/2014/main" id="{CFD5129A-CAFE-6BED-B83D-69D888EAF31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09523" y="4936446"/>
            <a:ext cx="1104900" cy="571500"/>
          </a:xfrm>
          <a:prstGeom prst="rect">
            <a:avLst/>
          </a:prstGeom>
        </p:spPr>
      </p:pic>
      <p:sp>
        <p:nvSpPr>
          <p:cNvPr id="5" name="TextBox 4">
            <a:extLst>
              <a:ext uri="{FF2B5EF4-FFF2-40B4-BE49-F238E27FC236}">
                <a16:creationId xmlns:a16="http://schemas.microsoft.com/office/drawing/2014/main" id="{C83E3E6E-9E11-B968-136F-2412A682B48B}"/>
              </a:ext>
            </a:extLst>
          </p:cNvPr>
          <p:cNvSpPr txBox="1"/>
          <p:nvPr/>
        </p:nvSpPr>
        <p:spPr>
          <a:xfrm>
            <a:off x="894170" y="5572677"/>
            <a:ext cx="2425137" cy="276999"/>
          </a:xfrm>
          <a:prstGeom prst="rect">
            <a:avLst/>
          </a:prstGeom>
          <a:noFill/>
        </p:spPr>
        <p:txBody>
          <a:bodyPr wrap="square">
            <a:spAutoFit/>
          </a:bodyPr>
          <a:lstStyle/>
          <a:p>
            <a:r>
              <a:rPr lang="en-GB" sz="1200" dirty="0">
                <a:hlinkClick r:id="rId5"/>
              </a:rPr>
              <a:t>https://procuraplus.org/awards/</a:t>
            </a:r>
            <a:r>
              <a:rPr lang="en-GB" sz="1200" dirty="0"/>
              <a:t> </a:t>
            </a:r>
          </a:p>
        </p:txBody>
      </p:sp>
      <p:pic>
        <p:nvPicPr>
          <p:cNvPr id="6" name="Picture 5">
            <a:extLst>
              <a:ext uri="{FF2B5EF4-FFF2-40B4-BE49-F238E27FC236}">
                <a16:creationId xmlns:a16="http://schemas.microsoft.com/office/drawing/2014/main" id="{55C06D79-6E3E-F904-AC05-55D91011432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51993" y="1262220"/>
            <a:ext cx="5111764" cy="3602029"/>
          </a:xfrm>
          <a:prstGeom prst="rect">
            <a:avLst/>
          </a:prstGeom>
        </p:spPr>
      </p:pic>
    </p:spTree>
    <p:extLst>
      <p:ext uri="{BB962C8B-B14F-4D97-AF65-F5344CB8AC3E}">
        <p14:creationId xmlns:p14="http://schemas.microsoft.com/office/powerpoint/2010/main" val="388687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85"/>
                                        </p:tgtEl>
                                        <p:attrNameLst>
                                          <p:attrName>style.visibility</p:attrName>
                                        </p:attrNameLst>
                                      </p:cBhvr>
                                      <p:to>
                                        <p:strVal val="visible"/>
                                      </p:to>
                                    </p:set>
                                    <p:animEffect transition="in" filter="wipe(left)">
                                      <p:cBhvr>
                                        <p:cTn id="10" dur="500"/>
                                        <p:tgtEl>
                                          <p:spTgt spid="185"/>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184"/>
                                        </p:tgtEl>
                                        <p:attrNameLst>
                                          <p:attrName>style.visibility</p:attrName>
                                        </p:attrNameLst>
                                      </p:cBhvr>
                                      <p:to>
                                        <p:strVal val="visible"/>
                                      </p:to>
                                    </p:set>
                                    <p:animEffect transition="in" filter="wipe(left)">
                                      <p:cBhvr>
                                        <p:cTn id="13"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P spid="18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Cidade com prédios e água ao fundo&#10;&#10;Descrição gerada automaticamente">
            <a:extLst>
              <a:ext uri="{FF2B5EF4-FFF2-40B4-BE49-F238E27FC236}">
                <a16:creationId xmlns:a16="http://schemas.microsoft.com/office/drawing/2014/main" id="{97E1A485-6548-4371-B330-76AE4AF2CF6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Imagem 5">
            <a:extLst>
              <a:ext uri="{FF2B5EF4-FFF2-40B4-BE49-F238E27FC236}">
                <a16:creationId xmlns:a16="http://schemas.microsoft.com/office/drawing/2014/main" id="{558B0271-E5EE-448A-A1E7-C3393B285D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17" name="Agrupar 16">
            <a:extLst>
              <a:ext uri="{FF2B5EF4-FFF2-40B4-BE49-F238E27FC236}">
                <a16:creationId xmlns:a16="http://schemas.microsoft.com/office/drawing/2014/main" id="{208D2F39-AF23-430B-ABDC-C7D63BEC5D06}"/>
              </a:ext>
            </a:extLst>
          </p:cNvPr>
          <p:cNvGrpSpPr/>
          <p:nvPr/>
        </p:nvGrpSpPr>
        <p:grpSpPr>
          <a:xfrm>
            <a:off x="0" y="-11508"/>
            <a:ext cx="7811247" cy="6858000"/>
            <a:chOff x="905901" y="0"/>
            <a:chExt cx="7811247" cy="6858000"/>
          </a:xfrm>
        </p:grpSpPr>
        <p:pic>
          <p:nvPicPr>
            <p:cNvPr id="18" name="Imagem 17">
              <a:extLst>
                <a:ext uri="{FF2B5EF4-FFF2-40B4-BE49-F238E27FC236}">
                  <a16:creationId xmlns:a16="http://schemas.microsoft.com/office/drawing/2014/main" id="{B10B0692-0A25-45E6-8B14-26FE9622850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8902"/>
            <a:stretch/>
          </p:blipFill>
          <p:spPr>
            <a:xfrm>
              <a:off x="6633028" y="0"/>
              <a:ext cx="2084120" cy="6858000"/>
            </a:xfrm>
            <a:prstGeom prst="rect">
              <a:avLst/>
            </a:prstGeom>
          </p:spPr>
        </p:pic>
        <p:sp>
          <p:nvSpPr>
            <p:cNvPr id="19" name="Retângulo 18">
              <a:extLst>
                <a:ext uri="{FF2B5EF4-FFF2-40B4-BE49-F238E27FC236}">
                  <a16:creationId xmlns:a16="http://schemas.microsoft.com/office/drawing/2014/main" id="{88D6A959-3B07-4AF7-ADB6-AF12397FD8D9}"/>
                </a:ext>
              </a:extLst>
            </p:cNvPr>
            <p:cNvSpPr/>
            <p:nvPr/>
          </p:nvSpPr>
          <p:spPr>
            <a:xfrm>
              <a:off x="905901" y="0"/>
              <a:ext cx="5973870" cy="6858000"/>
            </a:xfrm>
            <a:prstGeom prst="rect">
              <a:avLst/>
            </a:prstGeom>
            <a:solidFill>
              <a:srgbClr val="1DB2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20" name="Agrupar 19">
            <a:extLst>
              <a:ext uri="{FF2B5EF4-FFF2-40B4-BE49-F238E27FC236}">
                <a16:creationId xmlns:a16="http://schemas.microsoft.com/office/drawing/2014/main" id="{993B428B-C956-4E02-A1B1-4C3F7FB89532}"/>
              </a:ext>
            </a:extLst>
          </p:cNvPr>
          <p:cNvGrpSpPr/>
          <p:nvPr/>
        </p:nvGrpSpPr>
        <p:grpSpPr>
          <a:xfrm>
            <a:off x="5309894" y="2113347"/>
            <a:ext cx="1472070" cy="1472070"/>
            <a:chOff x="2809875" y="3000375"/>
            <a:chExt cx="647700" cy="647700"/>
          </a:xfrm>
        </p:grpSpPr>
        <p:sp>
          <p:nvSpPr>
            <p:cNvPr id="21" name="Elipse 20">
              <a:extLst>
                <a:ext uri="{FF2B5EF4-FFF2-40B4-BE49-F238E27FC236}">
                  <a16:creationId xmlns:a16="http://schemas.microsoft.com/office/drawing/2014/main" id="{9AE3E74C-539B-4E78-A2FD-C4B07409AFEB}"/>
                </a:ext>
              </a:extLst>
            </p:cNvPr>
            <p:cNvSpPr/>
            <p:nvPr/>
          </p:nvSpPr>
          <p:spPr>
            <a:xfrm>
              <a:off x="2809875" y="3000375"/>
              <a:ext cx="647700" cy="647700"/>
            </a:xfrm>
            <a:prstGeom prst="ellipse">
              <a:avLst/>
            </a:pr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131">
              <a:extLst>
                <a:ext uri="{FF2B5EF4-FFF2-40B4-BE49-F238E27FC236}">
                  <a16:creationId xmlns:a16="http://schemas.microsoft.com/office/drawing/2014/main" id="{251D50BB-A85D-43DD-A06E-42978B720DED}"/>
                </a:ext>
              </a:extLst>
            </p:cNvPr>
            <p:cNvSpPr/>
            <p:nvPr/>
          </p:nvSpPr>
          <p:spPr>
            <a:xfrm>
              <a:off x="2883927" y="3119946"/>
              <a:ext cx="458615" cy="484773"/>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pt-PT" sz="8000" u="none" strike="noStrike" kern="1200" cap="none" spc="-1" normalizeH="0" baseline="0" noProof="0">
                  <a:ln>
                    <a:noFill/>
                  </a:ln>
                  <a:solidFill>
                    <a:prstClr val="white"/>
                  </a:solidFill>
                  <a:effectLst/>
                  <a:uLnTx/>
                  <a:uFillTx/>
                  <a:latin typeface="Calibri" panose="020F0502020204030204" pitchFamily="34" charset="0"/>
                  <a:ea typeface="+mn-ea"/>
                  <a:cs typeface="+mn-cs"/>
                </a:rPr>
                <a:t>3</a:t>
              </a:r>
            </a:p>
          </p:txBody>
        </p:sp>
      </p:grpSp>
      <p:pic>
        <p:nvPicPr>
          <p:cNvPr id="25" name="Picture 81">
            <a:extLst>
              <a:ext uri="{FF2B5EF4-FFF2-40B4-BE49-F238E27FC236}">
                <a16:creationId xmlns:a16="http://schemas.microsoft.com/office/drawing/2014/main" id="{3EC9E73B-96E3-4210-AF54-7F279D8F587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973870" y="2732769"/>
            <a:ext cx="2850004" cy="2654516"/>
          </a:xfrm>
          <a:prstGeom prst="rect">
            <a:avLst/>
          </a:prstGeom>
        </p:spPr>
      </p:pic>
      <p:grpSp>
        <p:nvGrpSpPr>
          <p:cNvPr id="46" name="Graphic 4">
            <a:extLst>
              <a:ext uri="{FF2B5EF4-FFF2-40B4-BE49-F238E27FC236}">
                <a16:creationId xmlns:a16="http://schemas.microsoft.com/office/drawing/2014/main" id="{87A05311-B3A3-4D19-975E-04552C5F10CD}"/>
              </a:ext>
            </a:extLst>
          </p:cNvPr>
          <p:cNvGrpSpPr/>
          <p:nvPr/>
        </p:nvGrpSpPr>
        <p:grpSpPr>
          <a:xfrm>
            <a:off x="621040" y="473391"/>
            <a:ext cx="2862390" cy="774718"/>
            <a:chOff x="4449749" y="2980715"/>
            <a:chExt cx="3286381" cy="889473"/>
          </a:xfrm>
        </p:grpSpPr>
        <p:sp>
          <p:nvSpPr>
            <p:cNvPr id="47" name="Freeform: Shape 12">
              <a:extLst>
                <a:ext uri="{FF2B5EF4-FFF2-40B4-BE49-F238E27FC236}">
                  <a16:creationId xmlns:a16="http://schemas.microsoft.com/office/drawing/2014/main" id="{A09C092B-429E-4D14-8FA6-D93387138B84}"/>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18">
              <a:extLst>
                <a:ext uri="{FF2B5EF4-FFF2-40B4-BE49-F238E27FC236}">
                  <a16:creationId xmlns:a16="http://schemas.microsoft.com/office/drawing/2014/main" id="{8F3096AB-1930-4412-B269-C055CE2B8622}"/>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24">
              <a:extLst>
                <a:ext uri="{FF2B5EF4-FFF2-40B4-BE49-F238E27FC236}">
                  <a16:creationId xmlns:a16="http://schemas.microsoft.com/office/drawing/2014/main" id="{C68F245F-597B-4ACF-B1EF-16EFBF07AA5F}"/>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26">
              <a:extLst>
                <a:ext uri="{FF2B5EF4-FFF2-40B4-BE49-F238E27FC236}">
                  <a16:creationId xmlns:a16="http://schemas.microsoft.com/office/drawing/2014/main" id="{7DA5FDFA-B13C-43A3-B79D-236EF3D752DB}"/>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28">
              <a:extLst>
                <a:ext uri="{FF2B5EF4-FFF2-40B4-BE49-F238E27FC236}">
                  <a16:creationId xmlns:a16="http://schemas.microsoft.com/office/drawing/2014/main" id="{8EFF44F8-D4B5-4B70-BC7A-3F00230E1C45}"/>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36">
              <a:extLst>
                <a:ext uri="{FF2B5EF4-FFF2-40B4-BE49-F238E27FC236}">
                  <a16:creationId xmlns:a16="http://schemas.microsoft.com/office/drawing/2014/main" id="{FCA1A4D9-FD7B-4233-9917-136872C8704E}"/>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38">
              <a:extLst>
                <a:ext uri="{FF2B5EF4-FFF2-40B4-BE49-F238E27FC236}">
                  <a16:creationId xmlns:a16="http://schemas.microsoft.com/office/drawing/2014/main" id="{31B6F4AE-6A8E-4E49-AB5D-497187D8DB0A}"/>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8" name="Freeform: Shape 108">
            <a:extLst>
              <a:ext uri="{FF2B5EF4-FFF2-40B4-BE49-F238E27FC236}">
                <a16:creationId xmlns:a16="http://schemas.microsoft.com/office/drawing/2014/main" id="{8CF53F41-0F89-4BFF-A461-830632DFFAC0}"/>
              </a:ext>
            </a:extLst>
          </p:cNvPr>
          <p:cNvSpPr/>
          <p:nvPr/>
        </p:nvSpPr>
        <p:spPr>
          <a:xfrm>
            <a:off x="4594970" y="4561160"/>
            <a:ext cx="1075386" cy="15737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TextBox 33">
            <a:extLst>
              <a:ext uri="{FF2B5EF4-FFF2-40B4-BE49-F238E27FC236}">
                <a16:creationId xmlns:a16="http://schemas.microsoft.com/office/drawing/2014/main" id="{60FE6222-E052-4D9E-AB1E-CB71E7BD80C1}"/>
              </a:ext>
            </a:extLst>
          </p:cNvPr>
          <p:cNvSpPr txBox="1"/>
          <p:nvPr/>
        </p:nvSpPr>
        <p:spPr>
          <a:xfrm>
            <a:off x="1291694" y="2894451"/>
            <a:ext cx="5159423" cy="2609304"/>
          </a:xfrm>
          <a:prstGeom prst="rect">
            <a:avLst/>
          </a:prstGeom>
          <a:noFill/>
        </p:spPr>
        <p:txBody>
          <a:bodyPr wrap="square" rtlCol="0">
            <a:spAutoFit/>
          </a:bodyPr>
          <a:lstStyle/>
          <a:p>
            <a:pPr>
              <a:lnSpc>
                <a:spcPct val="85000"/>
              </a:lnSpc>
              <a:defRPr/>
            </a:pPr>
            <a:r>
              <a:rPr lang="pt-PT" sz="4800" dirty="0">
                <a:solidFill>
                  <a:schemeClr val="bg1"/>
                </a:solidFill>
                <a:latin typeface="Calibri" panose="020F0502020204030204" pitchFamily="34" charset="0"/>
                <a:ea typeface="Verdana" panose="020B0604030504040204" pitchFamily="34" charset="0"/>
                <a:cs typeface="Calibri" panose="020F0502020204030204" pitchFamily="34" charset="0"/>
              </a:rPr>
              <a:t>PROCUREMENT PLANNING</a:t>
            </a:r>
          </a:p>
          <a:p>
            <a:pPr>
              <a:lnSpc>
                <a:spcPct val="85000"/>
              </a:lnSpc>
              <a:defRPr/>
            </a:pPr>
            <a:r>
              <a:rPr lang="pt-PT" sz="4800" dirty="0">
                <a:solidFill>
                  <a:schemeClr val="bg1"/>
                </a:solidFill>
                <a:latin typeface="Calibri" panose="020F0502020204030204" pitchFamily="34" charset="0"/>
                <a:ea typeface="Verdana" panose="020B0604030504040204" pitchFamily="34" charset="0"/>
                <a:cs typeface="Calibri" panose="020F0502020204030204" pitchFamily="34" charset="0"/>
              </a:rPr>
              <a:t>PLATFORM</a:t>
            </a:r>
          </a:p>
          <a:p>
            <a:pPr>
              <a:lnSpc>
                <a:spcPct val="85000"/>
              </a:lnSpc>
              <a:defRPr/>
            </a:pPr>
            <a:endParaRPr lang="pt-PT" sz="4800" i="1" dirty="0">
              <a:solidFill>
                <a:schemeClr val="bg1"/>
              </a:solidFill>
              <a:latin typeface="Calibri" panose="020F0502020204030204" pitchFamily="34" charset="0"/>
              <a:ea typeface="Verdana" panose="020B0604030504040204" pitchFamily="34" charset="0"/>
              <a:cs typeface="Calibri" panose="020F0502020204030204" pitchFamily="34" charset="0"/>
            </a:endParaRPr>
          </a:p>
        </p:txBody>
      </p:sp>
      <p:sp>
        <p:nvSpPr>
          <p:cNvPr id="61" name="Graphic 37">
            <a:extLst>
              <a:ext uri="{FF2B5EF4-FFF2-40B4-BE49-F238E27FC236}">
                <a16:creationId xmlns:a16="http://schemas.microsoft.com/office/drawing/2014/main" id="{25740523-B809-41CD-9204-4CD55598E54A}"/>
              </a:ext>
            </a:extLst>
          </p:cNvPr>
          <p:cNvSpPr/>
          <p:nvPr/>
        </p:nvSpPr>
        <p:spPr>
          <a:xfrm flipV="1">
            <a:off x="10304206" y="-11508"/>
            <a:ext cx="1887794" cy="6881016"/>
          </a:xfrm>
          <a:custGeom>
            <a:avLst/>
            <a:gdLst>
              <a:gd name="connsiteX0" fmla="*/ 186498 w 1914525"/>
              <a:gd name="connsiteY0" fmla="*/ 0 h 4819650"/>
              <a:gd name="connsiteX1" fmla="*/ 939640 w 1914525"/>
              <a:gd name="connsiteY1" fmla="*/ 1489901 h 4819650"/>
              <a:gd name="connsiteX2" fmla="*/ 389095 w 1914525"/>
              <a:gd name="connsiteY2" fmla="*/ 2670715 h 4819650"/>
              <a:gd name="connsiteX3" fmla="*/ 34955 w 1914525"/>
              <a:gd name="connsiteY3" fmla="*/ 4001929 h 4819650"/>
              <a:gd name="connsiteX4" fmla="*/ 273747 w 1914525"/>
              <a:gd name="connsiteY4" fmla="*/ 4823841 h 4819650"/>
              <a:gd name="connsiteX5" fmla="*/ 1915285 w 1914525"/>
              <a:gd name="connsiteY5" fmla="*/ 4823841 h 4819650"/>
              <a:gd name="connsiteX6" fmla="*/ 1915285 w 1914525"/>
              <a:gd name="connsiteY6" fmla="*/ 0 h 4819650"/>
              <a:gd name="connsiteX7" fmla="*/ 186498 w 1914525"/>
              <a:gd name="connsiteY7" fmla="*/ 0 h 481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4525" h="4819650">
                <a:moveTo>
                  <a:pt x="186498" y="0"/>
                </a:moveTo>
                <a:cubicBezTo>
                  <a:pt x="186498" y="0"/>
                  <a:pt x="1009934" y="741140"/>
                  <a:pt x="939640" y="1489901"/>
                </a:cubicBezTo>
                <a:cubicBezTo>
                  <a:pt x="939640" y="1489901"/>
                  <a:pt x="947164" y="1924431"/>
                  <a:pt x="389095" y="2670715"/>
                </a:cubicBezTo>
                <a:cubicBezTo>
                  <a:pt x="214311" y="2912745"/>
                  <a:pt x="-106205" y="3339941"/>
                  <a:pt x="34955" y="4001929"/>
                </a:cubicBezTo>
                <a:cubicBezTo>
                  <a:pt x="126871" y="4432935"/>
                  <a:pt x="276985" y="4499515"/>
                  <a:pt x="273747" y="4823841"/>
                </a:cubicBezTo>
                <a:lnTo>
                  <a:pt x="1915285" y="4823841"/>
                </a:lnTo>
                <a:lnTo>
                  <a:pt x="1915285" y="0"/>
                </a:lnTo>
                <a:lnTo>
                  <a:pt x="186498" y="0"/>
                </a:lnTo>
                <a:close/>
              </a:path>
            </a:pathLst>
          </a:custGeom>
          <a:solidFill>
            <a:srgbClr val="8DF7A6">
              <a:alpha val="50000"/>
            </a:srgbClr>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PT" sz="2500" u="none" strike="noStrike" kern="1200" cap="none" spc="0" normalizeH="0" baseline="0" noProof="0">
              <a:ln>
                <a:noFill/>
              </a:ln>
              <a:solidFill>
                <a:prstClr val="black"/>
              </a:solidFill>
              <a:effectLst/>
              <a:uLnTx/>
              <a:uFillTx/>
              <a:latin typeface="Verdana" pitchFamily="34" charset="0"/>
              <a:ea typeface="+mn-ea"/>
              <a:cs typeface="Calibri" panose="020F0502020204030204" pitchFamily="34" charset="0"/>
            </a:endParaRPr>
          </a:p>
        </p:txBody>
      </p:sp>
      <p:pic>
        <p:nvPicPr>
          <p:cNvPr id="62" name="Imagem 61">
            <a:extLst>
              <a:ext uri="{FF2B5EF4-FFF2-40B4-BE49-F238E27FC236}">
                <a16:creationId xmlns:a16="http://schemas.microsoft.com/office/drawing/2014/main" id="{4DE92730-3DEF-4987-9E5A-96E867A472F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45588" b="1718"/>
          <a:stretch/>
        </p:blipFill>
        <p:spPr>
          <a:xfrm flipH="1" flipV="1">
            <a:off x="9989362" y="0"/>
            <a:ext cx="2202638" cy="4931228"/>
          </a:xfrm>
          <a:prstGeom prst="rect">
            <a:avLst/>
          </a:prstGeom>
        </p:spPr>
      </p:pic>
      <p:sp>
        <p:nvSpPr>
          <p:cNvPr id="63" name="Freeform: Shape 141">
            <a:extLst>
              <a:ext uri="{FF2B5EF4-FFF2-40B4-BE49-F238E27FC236}">
                <a16:creationId xmlns:a16="http://schemas.microsoft.com/office/drawing/2014/main" id="{646F8894-5BAB-4EC4-B66A-58B3BA923303}"/>
              </a:ext>
            </a:extLst>
          </p:cNvPr>
          <p:cNvSpPr/>
          <p:nvPr/>
        </p:nvSpPr>
        <p:spPr>
          <a:xfrm>
            <a:off x="9038775" y="5738891"/>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endParaRPr>
          </a:p>
        </p:txBody>
      </p:sp>
      <p:sp>
        <p:nvSpPr>
          <p:cNvPr id="64" name="Freeform: Shape 141">
            <a:extLst>
              <a:ext uri="{FF2B5EF4-FFF2-40B4-BE49-F238E27FC236}">
                <a16:creationId xmlns:a16="http://schemas.microsoft.com/office/drawing/2014/main" id="{689C4CB2-BC98-4960-9BDD-8B53E67A8583}"/>
              </a:ext>
            </a:extLst>
          </p:cNvPr>
          <p:cNvSpPr/>
          <p:nvPr/>
        </p:nvSpPr>
        <p:spPr>
          <a:xfrm>
            <a:off x="11090681" y="890202"/>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endParaRPr>
          </a:p>
        </p:txBody>
      </p:sp>
      <p:pic>
        <p:nvPicPr>
          <p:cNvPr id="9" name="Graphic 8" descr="Gantt Chart outline">
            <a:extLst>
              <a:ext uri="{FF2B5EF4-FFF2-40B4-BE49-F238E27FC236}">
                <a16:creationId xmlns:a16="http://schemas.microsoft.com/office/drawing/2014/main" id="{72B1BE33-7D4E-1742-8696-90EB2F69225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534669" y="3226898"/>
            <a:ext cx="1258722" cy="1258722"/>
          </a:xfrm>
          <a:prstGeom prst="rect">
            <a:avLst/>
          </a:prstGeom>
        </p:spPr>
      </p:pic>
    </p:spTree>
    <p:extLst>
      <p:ext uri="{BB962C8B-B14F-4D97-AF65-F5344CB8AC3E}">
        <p14:creationId xmlns:p14="http://schemas.microsoft.com/office/powerpoint/2010/main" val="1631863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1000" fill="hold"/>
                                        <p:tgtEl>
                                          <p:spTgt spid="46"/>
                                        </p:tgtEl>
                                        <p:attrNameLst>
                                          <p:attrName>ppt_x</p:attrName>
                                        </p:attrNameLst>
                                      </p:cBhvr>
                                      <p:tavLst>
                                        <p:tav tm="0">
                                          <p:val>
                                            <p:strVal val="#ppt_x"/>
                                          </p:val>
                                        </p:tav>
                                        <p:tav tm="100000">
                                          <p:val>
                                            <p:strVal val="#ppt_x"/>
                                          </p:val>
                                        </p:tav>
                                      </p:tavLst>
                                    </p:anim>
                                    <p:anim calcmode="lin" valueType="num">
                                      <p:cBhvr additive="base">
                                        <p:cTn id="8" dur="1000" fill="hold"/>
                                        <p:tgtEl>
                                          <p:spTgt spid="46"/>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63" presetClass="path" presetSubtype="0" accel="50000" decel="50000" fill="hold" nodeType="withEffect">
                                  <p:stCondLst>
                                    <p:cond delay="0"/>
                                  </p:stCondLst>
                                  <p:childTnLst>
                                    <p:animMotion origin="layout" path="M 0 0 L 0.43099 0 " pathEditMode="relative" rAng="0" ptsTypes="AA">
                                      <p:cBhvr>
                                        <p:cTn id="13" dur="3000" fill="hold"/>
                                        <p:tgtEl>
                                          <p:spTgt spid="5"/>
                                        </p:tgtEl>
                                        <p:attrNameLst>
                                          <p:attrName>ppt_x</p:attrName>
                                          <p:attrName>ppt_y</p:attrName>
                                        </p:attrNameLst>
                                      </p:cBhvr>
                                      <p:rCtr x="21549" y="0"/>
                                    </p:animMotion>
                                  </p:childTnLst>
                                </p:cTn>
                              </p:par>
                              <p:par>
                                <p:cTn id="14" presetID="22" presetClass="entr" presetSubtype="8" fill="hold" grpId="0" nodeType="withEffect">
                                  <p:stCondLst>
                                    <p:cond delay="75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750"/>
                                        <p:tgtEl>
                                          <p:spTgt spid="58"/>
                                        </p:tgtEl>
                                      </p:cBhvr>
                                    </p:animEffect>
                                  </p:childTnLst>
                                </p:cTn>
                              </p:par>
                              <p:par>
                                <p:cTn id="17" presetID="22" presetClass="entr" presetSubtype="8" fill="hold" grpId="0" nodeType="withEffect">
                                  <p:stCondLst>
                                    <p:cond delay="500"/>
                                  </p:stCondLst>
                                  <p:childTnLst>
                                    <p:set>
                                      <p:cBhvr>
                                        <p:cTn id="18" dur="1" fill="hold">
                                          <p:stCondLst>
                                            <p:cond delay="0"/>
                                          </p:stCondLst>
                                        </p:cTn>
                                        <p:tgtEl>
                                          <p:spTgt spid="63"/>
                                        </p:tgtEl>
                                        <p:attrNameLst>
                                          <p:attrName>style.visibility</p:attrName>
                                        </p:attrNameLst>
                                      </p:cBhvr>
                                      <p:to>
                                        <p:strVal val="visible"/>
                                      </p:to>
                                    </p:set>
                                    <p:animEffect transition="in" filter="wipe(left)">
                                      <p:cBhvr>
                                        <p:cTn id="19" dur="750"/>
                                        <p:tgtEl>
                                          <p:spTgt spid="63"/>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59"/>
                                        </p:tgtEl>
                                        <p:attrNameLst>
                                          <p:attrName>style.visibility</p:attrName>
                                        </p:attrNameLst>
                                      </p:cBhvr>
                                      <p:to>
                                        <p:strVal val="visible"/>
                                      </p:to>
                                    </p:set>
                                    <p:animEffect transition="in" filter="fade">
                                      <p:cBhvr>
                                        <p:cTn id="22" dur="750"/>
                                        <p:tgtEl>
                                          <p:spTgt spid="59"/>
                                        </p:tgtEl>
                                      </p:cBhvr>
                                    </p:animEffect>
                                  </p:childTnLst>
                                </p:cTn>
                              </p:par>
                              <p:par>
                                <p:cTn id="23" presetID="42" presetClass="path" presetSubtype="0" accel="50000" decel="50000" fill="hold" grpId="1" nodeType="withEffect">
                                  <p:stCondLst>
                                    <p:cond delay="750"/>
                                  </p:stCondLst>
                                  <p:childTnLst>
                                    <p:animMotion origin="layout" path="M 1.875E-6 2.59259E-6 L 1.875E-6 0.07893 " pathEditMode="relative" rAng="0" ptsTypes="AA">
                                      <p:cBhvr>
                                        <p:cTn id="24" dur="750" spd="-100000" fill="hold"/>
                                        <p:tgtEl>
                                          <p:spTgt spid="59"/>
                                        </p:tgtEl>
                                        <p:attrNameLst>
                                          <p:attrName>ppt_x</p:attrName>
                                          <p:attrName>ppt_y</p:attrName>
                                        </p:attrNameLst>
                                      </p:cBhvr>
                                      <p:rCtr x="0" y="3935"/>
                                    </p:animMotion>
                                  </p:childTnLst>
                                </p:cTn>
                              </p:par>
                              <p:par>
                                <p:cTn id="25" presetID="22" presetClass="entr" presetSubtype="1" fill="hold" nodeType="with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wipe(up)">
                                      <p:cBhvr>
                                        <p:cTn id="27" dur="500"/>
                                        <p:tgtEl>
                                          <p:spTgt spid="62"/>
                                        </p:tgtEl>
                                      </p:cBhvr>
                                    </p:animEffect>
                                  </p:childTnLst>
                                </p:cTn>
                              </p:par>
                              <p:par>
                                <p:cTn id="28" presetID="2" presetClass="entr" presetSubtype="2" decel="100000" fill="hold" grpId="0" nodeType="withEffect">
                                  <p:stCondLst>
                                    <p:cond delay="0"/>
                                  </p:stCondLst>
                                  <p:childTnLst>
                                    <p:set>
                                      <p:cBhvr>
                                        <p:cTn id="29" dur="1" fill="hold">
                                          <p:stCondLst>
                                            <p:cond delay="0"/>
                                          </p:stCondLst>
                                        </p:cTn>
                                        <p:tgtEl>
                                          <p:spTgt spid="61"/>
                                        </p:tgtEl>
                                        <p:attrNameLst>
                                          <p:attrName>style.visibility</p:attrName>
                                        </p:attrNameLst>
                                      </p:cBhvr>
                                      <p:to>
                                        <p:strVal val="visible"/>
                                      </p:to>
                                    </p:set>
                                    <p:anim calcmode="lin" valueType="num">
                                      <p:cBhvr additive="base">
                                        <p:cTn id="30" dur="750" fill="hold"/>
                                        <p:tgtEl>
                                          <p:spTgt spid="61"/>
                                        </p:tgtEl>
                                        <p:attrNameLst>
                                          <p:attrName>ppt_x</p:attrName>
                                        </p:attrNameLst>
                                      </p:cBhvr>
                                      <p:tavLst>
                                        <p:tav tm="0">
                                          <p:val>
                                            <p:strVal val="1+#ppt_w/2"/>
                                          </p:val>
                                        </p:tav>
                                        <p:tav tm="100000">
                                          <p:val>
                                            <p:strVal val="#ppt_x"/>
                                          </p:val>
                                        </p:tav>
                                      </p:tavLst>
                                    </p:anim>
                                    <p:anim calcmode="lin" valueType="num">
                                      <p:cBhvr additive="base">
                                        <p:cTn id="31" dur="750" fill="hold"/>
                                        <p:tgtEl>
                                          <p:spTgt spid="61"/>
                                        </p:tgtEl>
                                        <p:attrNameLst>
                                          <p:attrName>ppt_y</p:attrName>
                                        </p:attrNameLst>
                                      </p:cBhvr>
                                      <p:tavLst>
                                        <p:tav tm="0">
                                          <p:val>
                                            <p:strVal val="#ppt_y"/>
                                          </p:val>
                                        </p:tav>
                                        <p:tav tm="100000">
                                          <p:val>
                                            <p:strVal val="#ppt_y"/>
                                          </p:val>
                                        </p:tav>
                                      </p:tavLst>
                                    </p:anim>
                                  </p:childTnLst>
                                </p:cTn>
                              </p:par>
                              <p:par>
                                <p:cTn id="32" presetID="22" presetClass="entr" presetSubtype="8" fill="hold" grpId="0" nodeType="withEffect">
                                  <p:stCondLst>
                                    <p:cond delay="500"/>
                                  </p:stCondLst>
                                  <p:childTnLst>
                                    <p:set>
                                      <p:cBhvr>
                                        <p:cTn id="33" dur="1" fill="hold">
                                          <p:stCondLst>
                                            <p:cond delay="0"/>
                                          </p:stCondLst>
                                        </p:cTn>
                                        <p:tgtEl>
                                          <p:spTgt spid="64"/>
                                        </p:tgtEl>
                                        <p:attrNameLst>
                                          <p:attrName>style.visibility</p:attrName>
                                        </p:attrNameLst>
                                      </p:cBhvr>
                                      <p:to>
                                        <p:strVal val="visible"/>
                                      </p:to>
                                    </p:set>
                                    <p:animEffect transition="in" filter="wipe(left)">
                                      <p:cBhvr>
                                        <p:cTn id="34" dur="750"/>
                                        <p:tgtEl>
                                          <p:spTgt spid="64"/>
                                        </p:tgtEl>
                                      </p:cBhvr>
                                    </p:animEffect>
                                  </p:childTnLst>
                                </p:cTn>
                              </p:par>
                            </p:childTnLst>
                          </p:cTn>
                        </p:par>
                        <p:par>
                          <p:cTn id="35" fill="hold">
                            <p:stCondLst>
                              <p:cond delay="3000"/>
                            </p:stCondLst>
                            <p:childTnLst>
                              <p:par>
                                <p:cTn id="36" presetID="1" presetClass="entr" presetSubtype="0"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p:bldP spid="59" grpId="1"/>
      <p:bldP spid="61" grpId="0" animBg="1"/>
      <p:bldP spid="63" grpId="0" animBg="1"/>
      <p:bldP spid="6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a:t>Homepage</a:t>
            </a:r>
          </a:p>
        </p:txBody>
      </p:sp>
      <p:sp>
        <p:nvSpPr>
          <p:cNvPr id="3" name="Text Placeholder 2"/>
          <p:cNvSpPr>
            <a:spLocks noGrp="1"/>
          </p:cNvSpPr>
          <p:nvPr>
            <p:ph type="body" sz="quarter" idx="14"/>
          </p:nvPr>
        </p:nvSpPr>
        <p:spPr/>
        <p:txBody>
          <a:bodyPr/>
          <a:lstStyle/>
          <a:p>
            <a:r>
              <a:rPr lang="en-GB" dirty="0"/>
              <a:t>After logging into the platform, the user is redirected to the Homepage page. It is a welcome page, where the user can also have quick access to relevant information from his Unit. The pages and features of the platform have limited access according to user profiles.</a:t>
            </a:r>
            <a:endParaRPr lang="en-GB" i="1" dirty="0">
              <a:sym typeface="Frutiger Next Pro Light" charset="0"/>
            </a:endParaRPr>
          </a:p>
        </p:txBody>
      </p:sp>
      <p:sp>
        <p:nvSpPr>
          <p:cNvPr id="4" name="Text Placeholder 3"/>
          <p:cNvSpPr>
            <a:spLocks noGrp="1"/>
          </p:cNvSpPr>
          <p:nvPr>
            <p:ph type="body" sz="quarter" idx="15"/>
          </p:nvPr>
        </p:nvSpPr>
        <p:spPr>
          <a:xfrm>
            <a:off x="283560" y="529336"/>
            <a:ext cx="3355848" cy="203200"/>
          </a:xfrm>
        </p:spPr>
        <p:txBody>
          <a:bodyPr/>
          <a:lstStyle/>
          <a:p>
            <a:r>
              <a:rPr lang="pt-PT" sz="1100" dirty="0"/>
              <a:t>FUNCTIONALITIES</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53762" y="1892808"/>
            <a:ext cx="9723838" cy="4718280"/>
          </a:xfrm>
          <a:prstGeom prst="rect">
            <a:avLst/>
          </a:prstGeom>
          <a:ln>
            <a:noFill/>
          </a:ln>
          <a:effectLst>
            <a:outerShdw blurRad="292100" dist="139700" dir="2700000" algn="tl" rotWithShape="0">
              <a:srgbClr val="333333">
                <a:alpha val="65000"/>
              </a:srgbClr>
            </a:outerShdw>
          </a:effectLst>
        </p:spPr>
      </p:pic>
      <p:sp>
        <p:nvSpPr>
          <p:cNvPr id="7" name="Slide Number Placeholder 1">
            <a:extLst>
              <a:ext uri="{FF2B5EF4-FFF2-40B4-BE49-F238E27FC236}">
                <a16:creationId xmlns:a16="http://schemas.microsoft.com/office/drawing/2014/main" id="{3FDF293F-C6F5-6742-8B12-5C43AD7044C8}"/>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23</a:t>
            </a:fld>
            <a:endParaRPr lang="pt-PT" sz="1000">
              <a:solidFill>
                <a:schemeClr val="tx1">
                  <a:lumMod val="50000"/>
                  <a:lumOff val="50000"/>
                </a:schemeClr>
              </a:solidFill>
            </a:endParaRPr>
          </a:p>
        </p:txBody>
      </p:sp>
      <p:sp>
        <p:nvSpPr>
          <p:cNvPr id="8" name="Title 113">
            <a:extLst>
              <a:ext uri="{FF2B5EF4-FFF2-40B4-BE49-F238E27FC236}">
                <a16:creationId xmlns:a16="http://schemas.microsoft.com/office/drawing/2014/main" id="{4A548377-2CF3-EE41-AFAE-B68EF105A0CC}"/>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5" name="Rectangle 4">
            <a:extLst>
              <a:ext uri="{FF2B5EF4-FFF2-40B4-BE49-F238E27FC236}">
                <a16:creationId xmlns:a16="http://schemas.microsoft.com/office/drawing/2014/main" id="{A69DC2F1-BDD0-9291-D4AD-F4C83ED41F6A}"/>
              </a:ext>
            </a:extLst>
          </p:cNvPr>
          <p:cNvSpPr/>
          <p:nvPr/>
        </p:nvSpPr>
        <p:spPr>
          <a:xfrm>
            <a:off x="1078626" y="6408814"/>
            <a:ext cx="9679773" cy="307777"/>
          </a:xfrm>
          <a:prstGeom prst="rect">
            <a:avLst/>
          </a:prstGeom>
          <a:solidFill>
            <a:schemeClr val="bg1">
              <a:lumMod val="95000"/>
            </a:schemeClr>
          </a:solidFill>
          <a:ln>
            <a:solidFill>
              <a:srgbClr val="00FFFF"/>
            </a:solidFill>
            <a:prstDash val="dashDot"/>
          </a:ln>
        </p:spPr>
        <p:txBody>
          <a:bodyPr wrap="square">
            <a:spAutoFit/>
          </a:bodyPr>
          <a:lstStyle/>
          <a:p>
            <a:pPr algn="ctr"/>
            <a:r>
              <a:rPr lang="en-GB" sz="1400" i="1" dirty="0">
                <a:solidFill>
                  <a:srgbClr val="00D6E6"/>
                </a:solidFill>
              </a:rPr>
              <a:t>The following slides in this section are high-level overview of selected functionalities</a:t>
            </a:r>
          </a:p>
        </p:txBody>
      </p:sp>
    </p:spTree>
    <p:extLst>
      <p:ext uri="{BB962C8B-B14F-4D97-AF65-F5344CB8AC3E}">
        <p14:creationId xmlns:p14="http://schemas.microsoft.com/office/powerpoint/2010/main" val="4075344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a:t>Business </a:t>
            </a:r>
            <a:r>
              <a:rPr lang="pt-PT" dirty="0" err="1"/>
              <a:t>Units</a:t>
            </a:r>
            <a:r>
              <a:rPr lang="pt-PT" dirty="0"/>
              <a:t> &amp; </a:t>
            </a:r>
            <a:r>
              <a:rPr lang="pt-PT" dirty="0" err="1"/>
              <a:t>Users</a:t>
            </a:r>
            <a:endParaRPr lang="pt-PT" dirty="0"/>
          </a:p>
        </p:txBody>
      </p:sp>
      <p:sp>
        <p:nvSpPr>
          <p:cNvPr id="3" name="Text Placeholder 2"/>
          <p:cNvSpPr>
            <a:spLocks noGrp="1"/>
          </p:cNvSpPr>
          <p:nvPr>
            <p:ph type="body" sz="quarter" idx="14"/>
          </p:nvPr>
        </p:nvSpPr>
        <p:spPr/>
        <p:txBody>
          <a:bodyPr/>
          <a:lstStyle/>
          <a:p>
            <a:r>
              <a:rPr lang="en-GB" dirty="0"/>
              <a:t>After logging into the platform, the user is redirected to the Homepage page. It is a welcome page, where the user can also have quick access to relevant information from his Unit. The pages and features of the platform have limited access according to user profiles.</a:t>
            </a:r>
            <a:endParaRPr lang="en-GB" i="1" dirty="0">
              <a:sym typeface="Frutiger Next Pro Light" charset="0"/>
            </a:endParaRPr>
          </a:p>
        </p:txBody>
      </p:sp>
      <p:sp>
        <p:nvSpPr>
          <p:cNvPr id="7" name="Slide Number Placeholder 1">
            <a:extLst>
              <a:ext uri="{FF2B5EF4-FFF2-40B4-BE49-F238E27FC236}">
                <a16:creationId xmlns:a16="http://schemas.microsoft.com/office/drawing/2014/main" id="{3FDF293F-C6F5-6742-8B12-5C43AD7044C8}"/>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24</a:t>
            </a:fld>
            <a:endParaRPr lang="pt-PT" sz="1000">
              <a:solidFill>
                <a:schemeClr val="tx1">
                  <a:lumMod val="50000"/>
                  <a:lumOff val="50000"/>
                </a:schemeClr>
              </a:solidFill>
            </a:endParaRPr>
          </a:p>
        </p:txBody>
      </p:sp>
      <p:sp>
        <p:nvSpPr>
          <p:cNvPr id="8" name="Title 113">
            <a:extLst>
              <a:ext uri="{FF2B5EF4-FFF2-40B4-BE49-F238E27FC236}">
                <a16:creationId xmlns:a16="http://schemas.microsoft.com/office/drawing/2014/main" id="{4A548377-2CF3-EE41-AFAE-B68EF105A0CC}"/>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pic>
        <p:nvPicPr>
          <p:cNvPr id="5" name="Picture 4">
            <a:extLst>
              <a:ext uri="{FF2B5EF4-FFF2-40B4-BE49-F238E27FC236}">
                <a16:creationId xmlns:a16="http://schemas.microsoft.com/office/drawing/2014/main" id="{74414177-7E3F-0546-9B7C-1338D90AEF4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4400" y="2140288"/>
            <a:ext cx="5857009" cy="3303954"/>
          </a:xfrm>
          <a:prstGeom prst="rect">
            <a:avLst/>
          </a:prstGeom>
        </p:spPr>
      </p:pic>
      <p:pic>
        <p:nvPicPr>
          <p:cNvPr id="9" name="Picture 8">
            <a:extLst>
              <a:ext uri="{FF2B5EF4-FFF2-40B4-BE49-F238E27FC236}">
                <a16:creationId xmlns:a16="http://schemas.microsoft.com/office/drawing/2014/main" id="{D9C88C95-16B0-8F4F-8DF9-53F491267E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64450" y="1864946"/>
            <a:ext cx="3187011" cy="3773854"/>
          </a:xfrm>
          <a:prstGeom prst="rect">
            <a:avLst/>
          </a:prstGeom>
        </p:spPr>
      </p:pic>
      <p:sp>
        <p:nvSpPr>
          <p:cNvPr id="11" name="TextBox 10">
            <a:extLst>
              <a:ext uri="{FF2B5EF4-FFF2-40B4-BE49-F238E27FC236}">
                <a16:creationId xmlns:a16="http://schemas.microsoft.com/office/drawing/2014/main" id="{897D80FB-7011-AB47-92BB-24B2929300A4}"/>
              </a:ext>
            </a:extLst>
          </p:cNvPr>
          <p:cNvSpPr txBox="1"/>
          <p:nvPr/>
        </p:nvSpPr>
        <p:spPr>
          <a:xfrm>
            <a:off x="7664450" y="5762596"/>
            <a:ext cx="3575538" cy="600164"/>
          </a:xfrm>
          <a:prstGeom prst="rect">
            <a:avLst/>
          </a:prstGeom>
          <a:noFill/>
        </p:spPr>
        <p:txBody>
          <a:bodyPr wrap="square">
            <a:spAutoFit/>
          </a:bodyPr>
          <a:lstStyle/>
          <a:p>
            <a:r>
              <a:rPr lang="en-GB" sz="1100" dirty="0"/>
              <a:t>The BU page can be accessed by: Administrator, Approver, Director, Purchasing Manager, Legal Manager, BU Procurement Liaison, Operator, Authoriser and Validator.</a:t>
            </a:r>
          </a:p>
        </p:txBody>
      </p:sp>
      <p:cxnSp>
        <p:nvCxnSpPr>
          <p:cNvPr id="12" name="Straight Arrow Connector 11">
            <a:extLst>
              <a:ext uri="{FF2B5EF4-FFF2-40B4-BE49-F238E27FC236}">
                <a16:creationId xmlns:a16="http://schemas.microsoft.com/office/drawing/2014/main" id="{4E2A9720-7307-754C-A4ED-0C1253D6AD99}"/>
              </a:ext>
            </a:extLst>
          </p:cNvPr>
          <p:cNvCxnSpPr>
            <a:cxnSpLocks/>
          </p:cNvCxnSpPr>
          <p:nvPr/>
        </p:nvCxnSpPr>
        <p:spPr>
          <a:xfrm flipH="1">
            <a:off x="10352869" y="4197844"/>
            <a:ext cx="599852" cy="173384"/>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D424AE1-A3A4-4941-84B0-8B4DB72A3116}"/>
              </a:ext>
            </a:extLst>
          </p:cNvPr>
          <p:cNvSpPr/>
          <p:nvPr/>
        </p:nvSpPr>
        <p:spPr>
          <a:xfrm>
            <a:off x="10952721" y="3992948"/>
            <a:ext cx="1091233" cy="594360"/>
          </a:xfrm>
          <a:prstGeom prst="rect">
            <a:avLst/>
          </a:prstGeom>
          <a:solidFill>
            <a:schemeClr val="bg1">
              <a:lumMod val="95000"/>
            </a:schemeClr>
          </a:solidFill>
          <a:ln w="12700" cap="flat" cmpd="sng" algn="ctr">
            <a:noFill/>
            <a:prstDash val="solid"/>
            <a:miter lim="800000"/>
          </a:ln>
          <a:effectLst/>
        </p:spPr>
        <p:txBody>
          <a:bodyPr rtlCol="0" anchor="ctr"/>
          <a:lstStyle/>
          <a:p>
            <a:pPr lvl="0">
              <a:spcAft>
                <a:spcPts val="600"/>
              </a:spcAft>
              <a:buClr>
                <a:srgbClr val="81BC00"/>
              </a:buClr>
              <a:buSzPct val="75000"/>
              <a:defRPr/>
            </a:pPr>
            <a:r>
              <a:rPr lang="en-GB" sz="1050">
                <a:solidFill>
                  <a:srgbClr val="3F3F3F"/>
                </a:solidFill>
              </a:rPr>
              <a:t>Approval Levels</a:t>
            </a:r>
          </a:p>
        </p:txBody>
      </p:sp>
    </p:spTree>
    <p:extLst>
      <p:ext uri="{BB962C8B-B14F-4D97-AF65-F5344CB8AC3E}">
        <p14:creationId xmlns:p14="http://schemas.microsoft.com/office/powerpoint/2010/main" val="1768051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8591" y="1795399"/>
            <a:ext cx="6969479" cy="2855732"/>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88622" y="2687161"/>
            <a:ext cx="6388063" cy="1166875"/>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GB" dirty="0"/>
              <a:t>Procurement needs (assessment)</a:t>
            </a:r>
          </a:p>
        </p:txBody>
      </p:sp>
      <p:sp>
        <p:nvSpPr>
          <p:cNvPr id="3" name="Text Placeholder 2"/>
          <p:cNvSpPr>
            <a:spLocks noGrp="1"/>
          </p:cNvSpPr>
          <p:nvPr>
            <p:ph type="body" sz="quarter" idx="14"/>
          </p:nvPr>
        </p:nvSpPr>
        <p:spPr/>
        <p:txBody>
          <a:bodyPr/>
          <a:lstStyle/>
          <a:p>
            <a:r>
              <a:rPr lang="en-GB" dirty="0"/>
              <a:t>The purchase need can be fulfilled both by the operator and by any employee defined in the approval flow. This procedure is divided into 5 intuitive and complementary steps, at the end of which all information is centralized in a summary screen.</a:t>
            </a:r>
            <a:endParaRPr lang="en-GB" dirty="0">
              <a:sym typeface="Frutiger Next Pro Light" charset="0"/>
            </a:endParaRPr>
          </a:p>
        </p:txBody>
      </p:sp>
      <p:sp>
        <p:nvSpPr>
          <p:cNvPr id="19" name="TextBox 18"/>
          <p:cNvSpPr txBox="1"/>
          <p:nvPr/>
        </p:nvSpPr>
        <p:spPr>
          <a:xfrm>
            <a:off x="2954215" y="5811785"/>
            <a:ext cx="2028094" cy="276999"/>
          </a:xfrm>
          <a:prstGeom prst="rect">
            <a:avLst/>
          </a:prstGeom>
          <a:solidFill>
            <a:schemeClr val="bg1">
              <a:lumMod val="95000"/>
            </a:schemeClr>
          </a:solidFill>
        </p:spPr>
        <p:txBody>
          <a:bodyPr wrap="square" rtlCol="0">
            <a:spAutoFit/>
          </a:bodyPr>
          <a:lstStyle/>
          <a:p>
            <a:pPr algn="ctr"/>
            <a:r>
              <a:rPr lang="en-GB" sz="1200"/>
              <a:t>Adding items</a:t>
            </a:r>
          </a:p>
        </p:txBody>
      </p:sp>
      <p:cxnSp>
        <p:nvCxnSpPr>
          <p:cNvPr id="20" name="Straight Arrow Connector 19"/>
          <p:cNvCxnSpPr/>
          <p:nvPr/>
        </p:nvCxnSpPr>
        <p:spPr>
          <a:xfrm flipH="1">
            <a:off x="4982309" y="5941493"/>
            <a:ext cx="521677" cy="1275"/>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1212396" y="2641194"/>
            <a:ext cx="864289" cy="399181"/>
          </a:xfrm>
          <a:prstGeom prst="rect">
            <a:avLst/>
          </a:prstGeom>
          <a:noFill/>
          <a:ln w="28575">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14" name="Picture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88623" y="3927239"/>
            <a:ext cx="6388062" cy="2704437"/>
          </a:xfrm>
          <a:prstGeom prst="rect">
            <a:avLst/>
          </a:prstGeom>
          <a:ln>
            <a:noFill/>
          </a:ln>
          <a:effectLst>
            <a:outerShdw blurRad="292100" dist="139700" dir="2700000" algn="tl" rotWithShape="0">
              <a:srgbClr val="333333">
                <a:alpha val="65000"/>
              </a:srgbClr>
            </a:outerShdw>
          </a:effectLst>
        </p:spPr>
      </p:pic>
      <p:cxnSp>
        <p:nvCxnSpPr>
          <p:cNvPr id="15" name="Straight Arrow Connector 14"/>
          <p:cNvCxnSpPr>
            <a:cxnSpLocks/>
          </p:cNvCxnSpPr>
          <p:nvPr/>
        </p:nvCxnSpPr>
        <p:spPr>
          <a:xfrm flipH="1">
            <a:off x="10637626" y="3040375"/>
            <a:ext cx="704451" cy="974778"/>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649796" y="3002210"/>
            <a:ext cx="2975458" cy="399181"/>
          </a:xfrm>
          <a:prstGeom prst="rect">
            <a:avLst/>
          </a:prstGeom>
          <a:noFill/>
          <a:ln w="28575">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cxnSp>
        <p:nvCxnSpPr>
          <p:cNvPr id="21" name="Straight Arrow Connector 20"/>
          <p:cNvCxnSpPr/>
          <p:nvPr/>
        </p:nvCxnSpPr>
        <p:spPr>
          <a:xfrm flipH="1">
            <a:off x="4936881" y="3401391"/>
            <a:ext cx="842596" cy="159199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60597" y="5038199"/>
            <a:ext cx="5335707" cy="530950"/>
          </a:xfrm>
          <a:prstGeom prst="rect">
            <a:avLst/>
          </a:prstGeom>
          <a:solidFill>
            <a:schemeClr val="bg1">
              <a:lumMod val="95000"/>
            </a:schemeClr>
          </a:solidFill>
          <a:ln w="12700" cap="flat" cmpd="sng" algn="ctr">
            <a:noFill/>
            <a:prstDash val="solid"/>
            <a:miter lim="800000"/>
          </a:ln>
          <a:effectLst/>
        </p:spPr>
        <p:txBody>
          <a:bodyPr rtlCol="0" anchor="ctr"/>
          <a:lstStyle/>
          <a:p>
            <a:pPr lvl="0">
              <a:spcAft>
                <a:spcPts val="600"/>
              </a:spcAft>
              <a:buClr>
                <a:srgbClr val="81BC00"/>
              </a:buClr>
              <a:buSzPct val="75000"/>
              <a:defRPr/>
            </a:pPr>
            <a:r>
              <a:rPr lang="en-GB" sz="1200" dirty="0">
                <a:solidFill>
                  <a:srgbClr val="3F3F3F"/>
                </a:solidFill>
              </a:rPr>
              <a:t>The user is able to quickly fill the needs of standard categories of goods or services using e-forms configured by the Category Manager.</a:t>
            </a:r>
          </a:p>
        </p:txBody>
      </p:sp>
      <p:sp>
        <p:nvSpPr>
          <p:cNvPr id="23" name="Slide Number Placeholder 1">
            <a:extLst>
              <a:ext uri="{FF2B5EF4-FFF2-40B4-BE49-F238E27FC236}">
                <a16:creationId xmlns:a16="http://schemas.microsoft.com/office/drawing/2014/main" id="{01152561-CC58-9F45-B5EE-2E3F292BAD1C}"/>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25</a:t>
            </a:fld>
            <a:endParaRPr lang="pt-PT" sz="1000">
              <a:solidFill>
                <a:schemeClr val="tx1">
                  <a:lumMod val="50000"/>
                  <a:lumOff val="50000"/>
                </a:schemeClr>
              </a:solidFill>
            </a:endParaRPr>
          </a:p>
        </p:txBody>
      </p:sp>
      <p:sp>
        <p:nvSpPr>
          <p:cNvPr id="24" name="Title 113">
            <a:extLst>
              <a:ext uri="{FF2B5EF4-FFF2-40B4-BE49-F238E27FC236}">
                <a16:creationId xmlns:a16="http://schemas.microsoft.com/office/drawing/2014/main" id="{39879D1F-48C2-AE4C-84F2-1FD84725DF38}"/>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25" name="Text Placeholder 3">
            <a:extLst>
              <a:ext uri="{FF2B5EF4-FFF2-40B4-BE49-F238E27FC236}">
                <a16:creationId xmlns:a16="http://schemas.microsoft.com/office/drawing/2014/main" id="{0B1D4BAE-97FA-A548-82E6-B3C3E63BDAA4}"/>
              </a:ext>
            </a:extLst>
          </p:cNvPr>
          <p:cNvSpPr txBox="1">
            <a:spLocks/>
          </p:cNvSpPr>
          <p:nvPr/>
        </p:nvSpPr>
        <p:spPr>
          <a:xfrm>
            <a:off x="283560" y="529336"/>
            <a:ext cx="3355848" cy="203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1100"/>
              <a:t>FUNCTIONALITIES</a:t>
            </a:r>
          </a:p>
        </p:txBody>
      </p:sp>
      <p:sp>
        <p:nvSpPr>
          <p:cNvPr id="26" name="TextBox 25">
            <a:extLst>
              <a:ext uri="{FF2B5EF4-FFF2-40B4-BE49-F238E27FC236}">
                <a16:creationId xmlns:a16="http://schemas.microsoft.com/office/drawing/2014/main" id="{7A9444B5-B526-9C43-9FD4-AA8CCAC2E538}"/>
              </a:ext>
            </a:extLst>
          </p:cNvPr>
          <p:cNvSpPr txBox="1"/>
          <p:nvPr/>
        </p:nvSpPr>
        <p:spPr>
          <a:xfrm>
            <a:off x="9623579" y="4015153"/>
            <a:ext cx="2028094" cy="461665"/>
          </a:xfrm>
          <a:prstGeom prst="rect">
            <a:avLst/>
          </a:prstGeom>
          <a:solidFill>
            <a:schemeClr val="bg1">
              <a:lumMod val="95000"/>
            </a:schemeClr>
          </a:solidFill>
        </p:spPr>
        <p:txBody>
          <a:bodyPr wrap="square" rtlCol="0">
            <a:spAutoFit/>
          </a:bodyPr>
          <a:lstStyle/>
          <a:p>
            <a:pPr algn="ctr"/>
            <a:r>
              <a:rPr lang="en-GB" sz="1200" dirty="0"/>
              <a:t>CPV coding, related Expenditure Type</a:t>
            </a:r>
          </a:p>
        </p:txBody>
      </p:sp>
      <p:cxnSp>
        <p:nvCxnSpPr>
          <p:cNvPr id="4" name="Straight Arrow Connector 3">
            <a:extLst>
              <a:ext uri="{FF2B5EF4-FFF2-40B4-BE49-F238E27FC236}">
                <a16:creationId xmlns:a16="http://schemas.microsoft.com/office/drawing/2014/main" id="{2D77B6A3-D673-3C4B-E008-755893860A85}"/>
              </a:ext>
            </a:extLst>
          </p:cNvPr>
          <p:cNvCxnSpPr>
            <a:cxnSpLocks/>
          </p:cNvCxnSpPr>
          <p:nvPr/>
        </p:nvCxnSpPr>
        <p:spPr>
          <a:xfrm flipH="1">
            <a:off x="9220547" y="4837007"/>
            <a:ext cx="704451" cy="974778"/>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156190E-44B5-C875-C4C0-0B7495867B56}"/>
              </a:ext>
            </a:extLst>
          </p:cNvPr>
          <p:cNvSpPr txBox="1"/>
          <p:nvPr/>
        </p:nvSpPr>
        <p:spPr>
          <a:xfrm>
            <a:off x="8206499" y="5811785"/>
            <a:ext cx="2738859" cy="646331"/>
          </a:xfrm>
          <a:prstGeom prst="rect">
            <a:avLst/>
          </a:prstGeom>
          <a:solidFill>
            <a:schemeClr val="bg1">
              <a:lumMod val="95000"/>
            </a:schemeClr>
          </a:solidFill>
        </p:spPr>
        <p:txBody>
          <a:bodyPr wrap="square" rtlCol="0">
            <a:spAutoFit/>
          </a:bodyPr>
          <a:lstStyle/>
          <a:p>
            <a:r>
              <a:rPr lang="en-GB" sz="1200" dirty="0"/>
              <a:t>Correlation through CPV code with:</a:t>
            </a:r>
          </a:p>
          <a:p>
            <a:pPr marL="171450" indent="-171450">
              <a:buFont typeface="Arial" panose="020B0604020202020204" pitchFamily="34" charset="0"/>
              <a:buChar char="•"/>
            </a:pPr>
            <a:r>
              <a:rPr lang="en-GB" sz="1200" dirty="0"/>
              <a:t>strategic sourcing priorities;</a:t>
            </a:r>
          </a:p>
          <a:p>
            <a:pPr marL="171450" indent="-171450">
              <a:buFont typeface="Arial" panose="020B0604020202020204" pitchFamily="34" charset="0"/>
              <a:buChar char="•"/>
            </a:pPr>
            <a:r>
              <a:rPr lang="en-GB" sz="1200" dirty="0"/>
              <a:t>carbon footprint.</a:t>
            </a:r>
          </a:p>
        </p:txBody>
      </p:sp>
    </p:spTree>
    <p:extLst>
      <p:ext uri="{BB962C8B-B14F-4D97-AF65-F5344CB8AC3E}">
        <p14:creationId xmlns:p14="http://schemas.microsoft.com/office/powerpoint/2010/main" val="2452651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Procurement needs (assessment)</a:t>
            </a:r>
          </a:p>
        </p:txBody>
      </p:sp>
      <p:sp>
        <p:nvSpPr>
          <p:cNvPr id="3" name="Text Placeholder 2"/>
          <p:cNvSpPr>
            <a:spLocks noGrp="1"/>
          </p:cNvSpPr>
          <p:nvPr>
            <p:ph type="body" sz="quarter" idx="14"/>
          </p:nvPr>
        </p:nvSpPr>
        <p:spPr/>
        <p:txBody>
          <a:bodyPr/>
          <a:lstStyle/>
          <a:p>
            <a:r>
              <a:rPr lang="en-GB" dirty="0"/>
              <a:t>The purchase need can be fulfilled both by the operator and by any employee defined in the approval flow. This procedure is divided into 5 intuitive and complementary steps, at the end of which all information is centralized in a summary screen.</a:t>
            </a:r>
            <a:endParaRPr lang="en-GB" dirty="0">
              <a:sym typeface="Frutiger Next Pro Light" charset="0"/>
            </a:endParaRPr>
          </a:p>
        </p:txBody>
      </p:sp>
      <p:sp>
        <p:nvSpPr>
          <p:cNvPr id="19" name="TextBox 18"/>
          <p:cNvSpPr txBox="1"/>
          <p:nvPr/>
        </p:nvSpPr>
        <p:spPr>
          <a:xfrm>
            <a:off x="2954215" y="5811785"/>
            <a:ext cx="2028094" cy="276999"/>
          </a:xfrm>
          <a:prstGeom prst="rect">
            <a:avLst/>
          </a:prstGeom>
          <a:solidFill>
            <a:schemeClr val="bg1">
              <a:lumMod val="95000"/>
            </a:schemeClr>
          </a:solidFill>
        </p:spPr>
        <p:txBody>
          <a:bodyPr wrap="square" rtlCol="0">
            <a:spAutoFit/>
          </a:bodyPr>
          <a:lstStyle/>
          <a:p>
            <a:pPr algn="ctr"/>
            <a:r>
              <a:rPr lang="en-GB" sz="1200"/>
              <a:t>Adding items</a:t>
            </a:r>
          </a:p>
        </p:txBody>
      </p:sp>
      <p:cxnSp>
        <p:nvCxnSpPr>
          <p:cNvPr id="20" name="Straight Arrow Connector 19"/>
          <p:cNvCxnSpPr/>
          <p:nvPr/>
        </p:nvCxnSpPr>
        <p:spPr>
          <a:xfrm flipH="1">
            <a:off x="4982309" y="5941493"/>
            <a:ext cx="521677" cy="1275"/>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649796" y="3002210"/>
            <a:ext cx="2975458" cy="399181"/>
          </a:xfrm>
          <a:prstGeom prst="rect">
            <a:avLst/>
          </a:prstGeom>
          <a:noFill/>
          <a:ln w="28575">
            <a:solidFill>
              <a:srgbClr val="92D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cxnSp>
        <p:nvCxnSpPr>
          <p:cNvPr id="21" name="Straight Arrow Connector 20"/>
          <p:cNvCxnSpPr/>
          <p:nvPr/>
        </p:nvCxnSpPr>
        <p:spPr>
          <a:xfrm flipH="1">
            <a:off x="4936881" y="3401391"/>
            <a:ext cx="842596" cy="159199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3" name="Slide Number Placeholder 1">
            <a:extLst>
              <a:ext uri="{FF2B5EF4-FFF2-40B4-BE49-F238E27FC236}">
                <a16:creationId xmlns:a16="http://schemas.microsoft.com/office/drawing/2014/main" id="{01152561-CC58-9F45-B5EE-2E3F292BAD1C}"/>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26</a:t>
            </a:fld>
            <a:endParaRPr lang="pt-PT" sz="1000">
              <a:solidFill>
                <a:schemeClr val="tx1">
                  <a:lumMod val="50000"/>
                  <a:lumOff val="50000"/>
                </a:schemeClr>
              </a:solidFill>
            </a:endParaRPr>
          </a:p>
        </p:txBody>
      </p:sp>
      <p:sp>
        <p:nvSpPr>
          <p:cNvPr id="24" name="Title 113">
            <a:extLst>
              <a:ext uri="{FF2B5EF4-FFF2-40B4-BE49-F238E27FC236}">
                <a16:creationId xmlns:a16="http://schemas.microsoft.com/office/drawing/2014/main" id="{39879D1F-48C2-AE4C-84F2-1FD84725DF38}"/>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25" name="Text Placeholder 3">
            <a:extLst>
              <a:ext uri="{FF2B5EF4-FFF2-40B4-BE49-F238E27FC236}">
                <a16:creationId xmlns:a16="http://schemas.microsoft.com/office/drawing/2014/main" id="{0B1D4BAE-97FA-A548-82E6-B3C3E63BDAA4}"/>
              </a:ext>
            </a:extLst>
          </p:cNvPr>
          <p:cNvSpPr txBox="1">
            <a:spLocks/>
          </p:cNvSpPr>
          <p:nvPr/>
        </p:nvSpPr>
        <p:spPr>
          <a:xfrm>
            <a:off x="283560" y="529336"/>
            <a:ext cx="3355848" cy="203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1100"/>
              <a:t>FUNCTIONALITIES</a:t>
            </a:r>
          </a:p>
        </p:txBody>
      </p:sp>
      <p:pic>
        <p:nvPicPr>
          <p:cNvPr id="4" name="Picture 3">
            <a:extLst>
              <a:ext uri="{FF2B5EF4-FFF2-40B4-BE49-F238E27FC236}">
                <a16:creationId xmlns:a16="http://schemas.microsoft.com/office/drawing/2014/main" id="{F970F4D0-8ACC-BE49-8DC0-8B5A5BC0E74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95949" y="2055537"/>
            <a:ext cx="7634654" cy="4273127"/>
          </a:xfrm>
          <a:prstGeom prst="rect">
            <a:avLst/>
          </a:prstGeom>
        </p:spPr>
      </p:pic>
      <p:sp>
        <p:nvSpPr>
          <p:cNvPr id="22" name="Rectangle 21"/>
          <p:cNvSpPr/>
          <p:nvPr/>
        </p:nvSpPr>
        <p:spPr>
          <a:xfrm>
            <a:off x="516187" y="3749678"/>
            <a:ext cx="2924934" cy="530950"/>
          </a:xfrm>
          <a:prstGeom prst="rect">
            <a:avLst/>
          </a:prstGeom>
          <a:solidFill>
            <a:schemeClr val="bg1">
              <a:lumMod val="95000"/>
            </a:schemeClr>
          </a:solidFill>
          <a:ln w="12700" cap="flat" cmpd="sng" algn="ctr">
            <a:noFill/>
            <a:prstDash val="solid"/>
            <a:miter lim="800000"/>
          </a:ln>
          <a:effectLst/>
        </p:spPr>
        <p:txBody>
          <a:bodyPr rtlCol="0" anchor="ctr"/>
          <a:lstStyle/>
          <a:p>
            <a:pPr lvl="0">
              <a:spcAft>
                <a:spcPts val="600"/>
              </a:spcAft>
              <a:buClr>
                <a:srgbClr val="81BC00"/>
              </a:buClr>
              <a:buSzPct val="75000"/>
              <a:defRPr/>
            </a:pPr>
            <a:r>
              <a:rPr lang="en-GB" sz="1200" dirty="0">
                <a:solidFill>
                  <a:srgbClr val="3F3F3F"/>
                </a:solidFill>
              </a:rPr>
              <a:t>Preliminary Data on Sustainability</a:t>
            </a:r>
          </a:p>
        </p:txBody>
      </p:sp>
      <p:cxnSp>
        <p:nvCxnSpPr>
          <p:cNvPr id="15" name="Straight Arrow Connector 14"/>
          <p:cNvCxnSpPr>
            <a:cxnSpLocks/>
          </p:cNvCxnSpPr>
          <p:nvPr/>
        </p:nvCxnSpPr>
        <p:spPr>
          <a:xfrm>
            <a:off x="2650210" y="4258576"/>
            <a:ext cx="154983" cy="248789"/>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3363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Procurement needs (assessment)</a:t>
            </a:r>
            <a:endParaRPr lang="pt-PT" dirty="0"/>
          </a:p>
        </p:txBody>
      </p:sp>
      <p:sp>
        <p:nvSpPr>
          <p:cNvPr id="3" name="Text Placeholder 2"/>
          <p:cNvSpPr>
            <a:spLocks noGrp="1"/>
          </p:cNvSpPr>
          <p:nvPr>
            <p:ph type="body" sz="quarter" idx="14"/>
          </p:nvPr>
        </p:nvSpPr>
        <p:spPr/>
        <p:txBody>
          <a:bodyPr/>
          <a:lstStyle/>
          <a:p>
            <a:r>
              <a:rPr lang="pt-PT"/>
              <a:t>Após a adição de bens e/ou serviços, o utilizador avança para a seleção de procedimentos/contratos onde estão implementadas regras do CCP e da CML. </a:t>
            </a:r>
            <a:endParaRPr lang="pt-PT">
              <a:sym typeface="Frutiger Next Pro Light" charset="0"/>
            </a:endParaRPr>
          </a:p>
        </p:txBody>
      </p:sp>
      <p:pic>
        <p:nvPicPr>
          <p:cNvPr id="22" name="Picture 2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2330" y="1805554"/>
            <a:ext cx="8926982" cy="4514639"/>
          </a:xfrm>
          <a:prstGeom prst="rect">
            <a:avLst/>
          </a:prstGeom>
          <a:ln>
            <a:noFill/>
          </a:ln>
          <a:effectLst>
            <a:outerShdw blurRad="292100" dist="139700" dir="2700000" algn="tl" rotWithShape="0">
              <a:srgbClr val="333333">
                <a:alpha val="65000"/>
              </a:srgbClr>
            </a:outerShdw>
          </a:effectLst>
        </p:spPr>
      </p:pic>
      <p:sp>
        <p:nvSpPr>
          <p:cNvPr id="24" name="TextBox 23"/>
          <p:cNvSpPr txBox="1"/>
          <p:nvPr/>
        </p:nvSpPr>
        <p:spPr>
          <a:xfrm>
            <a:off x="3360452" y="2562734"/>
            <a:ext cx="3270738" cy="276999"/>
          </a:xfrm>
          <a:prstGeom prst="rect">
            <a:avLst/>
          </a:prstGeom>
          <a:noFill/>
        </p:spPr>
        <p:txBody>
          <a:bodyPr wrap="square" rtlCol="0">
            <a:spAutoFit/>
          </a:bodyPr>
          <a:lstStyle/>
          <a:p>
            <a:r>
              <a:rPr lang="en-GB" sz="1200" dirty="0"/>
              <a:t>Tender Type Selection</a:t>
            </a:r>
          </a:p>
        </p:txBody>
      </p:sp>
      <p:cxnSp>
        <p:nvCxnSpPr>
          <p:cNvPr id="25" name="Straight Arrow Connector 24"/>
          <p:cNvCxnSpPr>
            <a:cxnSpLocks/>
          </p:cNvCxnSpPr>
          <p:nvPr/>
        </p:nvCxnSpPr>
        <p:spPr>
          <a:xfrm flipV="1">
            <a:off x="3402015" y="2901818"/>
            <a:ext cx="503558" cy="436729"/>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8473346" y="2886210"/>
            <a:ext cx="3186323" cy="3433983"/>
          </a:xfrm>
          <a:prstGeom prst="rect">
            <a:avLst/>
          </a:prstGeom>
          <a:solidFill>
            <a:schemeClr val="bg1">
              <a:lumMod val="95000"/>
            </a:schemeClr>
          </a:solidFill>
          <a:ln w="12700" cap="flat" cmpd="sng" algn="ctr">
            <a:noFill/>
            <a:prstDash val="solid"/>
            <a:miter lim="800000"/>
          </a:ln>
          <a:effectLst/>
        </p:spPr>
        <p:txBody>
          <a:bodyPr rtlCol="0" anchor="ctr"/>
          <a:lstStyle/>
          <a:p>
            <a:pPr lvl="0">
              <a:spcAft>
                <a:spcPts val="600"/>
              </a:spcAft>
              <a:buClr>
                <a:srgbClr val="81BC00"/>
              </a:buClr>
              <a:buSzPct val="75000"/>
              <a:defRPr/>
            </a:pPr>
            <a:r>
              <a:rPr lang="en-GB" sz="1200" b="1" dirty="0">
                <a:solidFill>
                  <a:srgbClr val="3F3F3F"/>
                </a:solidFill>
              </a:rPr>
              <a:t>PT PP Law (CCP):</a:t>
            </a:r>
            <a:r>
              <a:rPr lang="en-GB" sz="1200" dirty="0">
                <a:solidFill>
                  <a:srgbClr val="3F3F3F"/>
                </a:solidFill>
              </a:rPr>
              <a:t> Selection of tender procedure according to value thresholds(PT &amp; EU).</a:t>
            </a:r>
          </a:p>
          <a:p>
            <a:pPr lvl="0">
              <a:spcAft>
                <a:spcPts val="600"/>
              </a:spcAft>
              <a:buClr>
                <a:srgbClr val="81BC00"/>
              </a:buClr>
              <a:buSzPct val="75000"/>
              <a:defRPr/>
            </a:pPr>
            <a:r>
              <a:rPr lang="en-GB" sz="1200" b="1" dirty="0">
                <a:solidFill>
                  <a:srgbClr val="3F3F3F"/>
                </a:solidFill>
              </a:rPr>
              <a:t>Internal Lisbon Municipality Rules:</a:t>
            </a:r>
          </a:p>
          <a:p>
            <a:pPr marL="228600" lvl="0" indent="-228600">
              <a:spcAft>
                <a:spcPts val="600"/>
              </a:spcAft>
              <a:buClr>
                <a:srgbClr val="81BC00"/>
              </a:buClr>
              <a:buSzPct val="75000"/>
              <a:buFont typeface="Arial" panose="020B0604020202020204" pitchFamily="34" charset="0"/>
              <a:buChar char="•"/>
              <a:defRPr/>
            </a:pPr>
            <a:r>
              <a:rPr lang="en-GB" sz="1200" dirty="0">
                <a:solidFill>
                  <a:srgbClr val="3F3F3F"/>
                </a:solidFill>
              </a:rPr>
              <a:t>Centralized legal and technical validation by the Procurement Unit required for all tenders above EUR 75 K</a:t>
            </a:r>
            <a:r>
              <a:rPr lang="en-GB" sz="1200" b="1" dirty="0">
                <a:solidFill>
                  <a:srgbClr val="3F3F3F"/>
                </a:solidFill>
              </a:rPr>
              <a:t>;</a:t>
            </a:r>
          </a:p>
          <a:p>
            <a:pPr marL="228600" lvl="0" indent="-228600">
              <a:spcAft>
                <a:spcPts val="600"/>
              </a:spcAft>
              <a:buClr>
                <a:srgbClr val="81BC00"/>
              </a:buClr>
              <a:buSzPct val="75000"/>
              <a:buFont typeface="Arial" panose="020B0604020202020204" pitchFamily="34" charset="0"/>
              <a:buChar char="•"/>
              <a:defRPr/>
            </a:pPr>
            <a:r>
              <a:rPr lang="en-GB" sz="1200" dirty="0">
                <a:solidFill>
                  <a:srgbClr val="3F3F3F"/>
                </a:solidFill>
              </a:rPr>
              <a:t>Centralized legal and technical validation and automatic adjustment and guidance for the milestones of each phase: rules based on current Analytics calculation of each tender lead-time (and BU performance levels, and type of CPV – under development)</a:t>
            </a:r>
            <a:endParaRPr lang="en-GB" sz="1200" b="1" dirty="0">
              <a:solidFill>
                <a:srgbClr val="3F3F3F"/>
              </a:solidFill>
            </a:endParaRPr>
          </a:p>
        </p:txBody>
      </p:sp>
      <p:sp>
        <p:nvSpPr>
          <p:cNvPr id="27" name="Rectangle 26"/>
          <p:cNvSpPr/>
          <p:nvPr/>
        </p:nvSpPr>
        <p:spPr>
          <a:xfrm>
            <a:off x="8473347" y="2584459"/>
            <a:ext cx="3186322" cy="301751"/>
          </a:xfrm>
          <a:prstGeom prst="rect">
            <a:avLst/>
          </a:prstGeom>
          <a:solidFill>
            <a:srgbClr val="00FFFF"/>
          </a:solidFill>
          <a:ln w="12700" cap="flat" cmpd="sng" algn="ctr">
            <a:solidFill>
              <a:srgbClr val="66FFFF"/>
            </a:solidFill>
            <a:prstDash val="solid"/>
            <a:miter lim="800000"/>
          </a:ln>
          <a:effectLst/>
        </p:spPr>
        <p:txBody>
          <a:bodyPr rtlCol="0" anchor="ctr"/>
          <a:lstStyle/>
          <a:p>
            <a:pPr lvl="0" algn="ctr">
              <a:defRPr/>
            </a:pPr>
            <a:r>
              <a:rPr lang="pt-PT" sz="1400" b="1" noProof="0" dirty="0"/>
              <a:t>Rules</a:t>
            </a:r>
            <a:endParaRPr kumimoji="0" lang="en-GB" sz="1800" b="1" i="0" u="none" strike="noStrike" kern="0" cap="none" spc="0" normalizeH="0" baseline="0" noProof="0" dirty="0">
              <a:ln>
                <a:noFill/>
              </a:ln>
              <a:solidFill>
                <a:prstClr val="white"/>
              </a:solidFill>
              <a:effectLst/>
              <a:uLnTx/>
              <a:uFillTx/>
              <a:latin typeface="Frutiger Next Pro Light"/>
            </a:endParaRPr>
          </a:p>
        </p:txBody>
      </p:sp>
      <p:sp>
        <p:nvSpPr>
          <p:cNvPr id="11" name="Slide Number Placeholder 1">
            <a:extLst>
              <a:ext uri="{FF2B5EF4-FFF2-40B4-BE49-F238E27FC236}">
                <a16:creationId xmlns:a16="http://schemas.microsoft.com/office/drawing/2014/main" id="{34B1CC71-73AF-F743-B12A-5FE114B68CD2}"/>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27</a:t>
            </a:fld>
            <a:endParaRPr lang="pt-PT" sz="1000">
              <a:solidFill>
                <a:schemeClr val="tx1">
                  <a:lumMod val="50000"/>
                  <a:lumOff val="50000"/>
                </a:schemeClr>
              </a:solidFill>
            </a:endParaRPr>
          </a:p>
        </p:txBody>
      </p:sp>
      <p:sp>
        <p:nvSpPr>
          <p:cNvPr id="12" name="Title 113">
            <a:extLst>
              <a:ext uri="{FF2B5EF4-FFF2-40B4-BE49-F238E27FC236}">
                <a16:creationId xmlns:a16="http://schemas.microsoft.com/office/drawing/2014/main" id="{5C7C3356-3956-BC49-852C-C6D1A1129F80}"/>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14" name="Text Placeholder 3">
            <a:extLst>
              <a:ext uri="{FF2B5EF4-FFF2-40B4-BE49-F238E27FC236}">
                <a16:creationId xmlns:a16="http://schemas.microsoft.com/office/drawing/2014/main" id="{F119A0C1-74B6-7C40-A3BD-F2C6CBFCD3DD}"/>
              </a:ext>
            </a:extLst>
          </p:cNvPr>
          <p:cNvSpPr txBox="1">
            <a:spLocks/>
          </p:cNvSpPr>
          <p:nvPr/>
        </p:nvSpPr>
        <p:spPr>
          <a:xfrm>
            <a:off x="283560" y="529336"/>
            <a:ext cx="3355848" cy="203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1100"/>
              <a:t>FUNCTIONALITIES</a:t>
            </a:r>
          </a:p>
        </p:txBody>
      </p:sp>
    </p:spTree>
    <p:extLst>
      <p:ext uri="{BB962C8B-B14F-4D97-AF65-F5344CB8AC3E}">
        <p14:creationId xmlns:p14="http://schemas.microsoft.com/office/powerpoint/2010/main" val="2963162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e-Forms / e-Catalogues</a:t>
            </a:r>
          </a:p>
        </p:txBody>
      </p:sp>
      <p:sp>
        <p:nvSpPr>
          <p:cNvPr id="3" name="Text Placeholder 2"/>
          <p:cNvSpPr>
            <a:spLocks noGrp="1"/>
          </p:cNvSpPr>
          <p:nvPr>
            <p:ph type="body" sz="quarter" idx="14"/>
          </p:nvPr>
        </p:nvSpPr>
        <p:spPr/>
        <p:txBody>
          <a:bodyPr/>
          <a:lstStyle/>
          <a:p>
            <a:r>
              <a:rPr lang="en-GB" dirty="0"/>
              <a:t>Category Managers can create e-forms that facilitate the data collection process related to procurement needs by users and e-forms for specifying procurement needs that allow the collection of additional information from centralized categories.</a:t>
            </a:r>
            <a:endParaRPr lang="en-GB" dirty="0">
              <a:sym typeface="Frutiger Next Pro Light" charset="0"/>
            </a:endParaRPr>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3662" y="1892808"/>
            <a:ext cx="9524451" cy="2581198"/>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4457" y="3650110"/>
            <a:ext cx="7150176" cy="2854800"/>
          </a:xfrm>
          <a:prstGeom prst="rect">
            <a:avLst/>
          </a:prstGeom>
          <a:ln>
            <a:noFill/>
          </a:ln>
          <a:effectLst>
            <a:outerShdw blurRad="292100" dist="139700" dir="2700000" algn="tl" rotWithShape="0">
              <a:srgbClr val="333333">
                <a:alpha val="65000"/>
              </a:srgbClr>
            </a:outerShdw>
          </a:effectLst>
        </p:spPr>
      </p:pic>
      <p:sp>
        <p:nvSpPr>
          <p:cNvPr id="19" name="Oval 18"/>
          <p:cNvSpPr/>
          <p:nvPr/>
        </p:nvSpPr>
        <p:spPr>
          <a:xfrm>
            <a:off x="189169" y="1712808"/>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b="1"/>
              <a:t>1</a:t>
            </a:r>
          </a:p>
        </p:txBody>
      </p:sp>
      <p:sp>
        <p:nvSpPr>
          <p:cNvPr id="20" name="Oval 19"/>
          <p:cNvSpPr/>
          <p:nvPr/>
        </p:nvSpPr>
        <p:spPr>
          <a:xfrm>
            <a:off x="4394457" y="3503355"/>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b="1"/>
              <a:t>2</a:t>
            </a:r>
          </a:p>
        </p:txBody>
      </p:sp>
      <p:sp>
        <p:nvSpPr>
          <p:cNvPr id="17" name="Slide Number Placeholder 1">
            <a:extLst>
              <a:ext uri="{FF2B5EF4-FFF2-40B4-BE49-F238E27FC236}">
                <a16:creationId xmlns:a16="http://schemas.microsoft.com/office/drawing/2014/main" id="{00A05519-2EB1-F74E-B8EE-03226CB3E47C}"/>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28</a:t>
            </a:fld>
            <a:endParaRPr lang="pt-PT" sz="1000">
              <a:solidFill>
                <a:schemeClr val="tx1">
                  <a:lumMod val="50000"/>
                  <a:lumOff val="50000"/>
                </a:schemeClr>
              </a:solidFill>
            </a:endParaRPr>
          </a:p>
        </p:txBody>
      </p:sp>
      <p:sp>
        <p:nvSpPr>
          <p:cNvPr id="10" name="Title 113">
            <a:extLst>
              <a:ext uri="{FF2B5EF4-FFF2-40B4-BE49-F238E27FC236}">
                <a16:creationId xmlns:a16="http://schemas.microsoft.com/office/drawing/2014/main" id="{6A360CD4-DCF5-F540-9523-F8027959C22E}"/>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13" name="Text Placeholder 3">
            <a:extLst>
              <a:ext uri="{FF2B5EF4-FFF2-40B4-BE49-F238E27FC236}">
                <a16:creationId xmlns:a16="http://schemas.microsoft.com/office/drawing/2014/main" id="{5C791090-5240-394C-B38B-F390DA695A15}"/>
              </a:ext>
            </a:extLst>
          </p:cNvPr>
          <p:cNvSpPr txBox="1">
            <a:spLocks/>
          </p:cNvSpPr>
          <p:nvPr/>
        </p:nvSpPr>
        <p:spPr>
          <a:xfrm>
            <a:off x="283560" y="529336"/>
            <a:ext cx="3355848" cy="203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1100"/>
              <a:t>FUNCTIONALITIES</a:t>
            </a:r>
          </a:p>
        </p:txBody>
      </p:sp>
    </p:spTree>
    <p:extLst>
      <p:ext uri="{BB962C8B-B14F-4D97-AF65-F5344CB8AC3E}">
        <p14:creationId xmlns:p14="http://schemas.microsoft.com/office/powerpoint/2010/main" val="4048521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e-Forms / e-Catalogues</a:t>
            </a:r>
          </a:p>
        </p:txBody>
      </p:sp>
      <p:sp>
        <p:nvSpPr>
          <p:cNvPr id="3" name="Text Placeholder 2"/>
          <p:cNvSpPr>
            <a:spLocks noGrp="1"/>
          </p:cNvSpPr>
          <p:nvPr>
            <p:ph type="body" sz="quarter" idx="14"/>
          </p:nvPr>
        </p:nvSpPr>
        <p:spPr/>
        <p:txBody>
          <a:bodyPr/>
          <a:lstStyle/>
          <a:p>
            <a:r>
              <a:rPr lang="en-GB" dirty="0"/>
              <a:t>Category Managers for Forms and e-Catalogues with specific information to collect from the BUs. Categories such as: Electric Power, Gas, Water, Cleaning (services and products), Telco, Security, Office Supplies, etc.</a:t>
            </a:r>
            <a:endParaRPr lang="en-GB" dirty="0">
              <a:sym typeface="Frutiger Next Pro Light" charset="0"/>
            </a:endParaRPr>
          </a:p>
        </p:txBody>
      </p:sp>
      <p:sp>
        <p:nvSpPr>
          <p:cNvPr id="26" name="Rectangle 25"/>
          <p:cNvSpPr/>
          <p:nvPr/>
        </p:nvSpPr>
        <p:spPr>
          <a:xfrm>
            <a:off x="8599523" y="2853828"/>
            <a:ext cx="580292" cy="300197"/>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2" name="Slide Number Placeholder 1">
            <a:extLst>
              <a:ext uri="{FF2B5EF4-FFF2-40B4-BE49-F238E27FC236}">
                <a16:creationId xmlns:a16="http://schemas.microsoft.com/office/drawing/2014/main" id="{8C264529-A771-5242-85A2-E1A153AEC46E}"/>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29</a:t>
            </a:fld>
            <a:endParaRPr lang="pt-PT" sz="1000">
              <a:solidFill>
                <a:schemeClr val="tx1">
                  <a:lumMod val="50000"/>
                  <a:lumOff val="50000"/>
                </a:schemeClr>
              </a:solidFill>
            </a:endParaRPr>
          </a:p>
        </p:txBody>
      </p:sp>
      <p:sp>
        <p:nvSpPr>
          <p:cNvPr id="15" name="Title 113">
            <a:extLst>
              <a:ext uri="{FF2B5EF4-FFF2-40B4-BE49-F238E27FC236}">
                <a16:creationId xmlns:a16="http://schemas.microsoft.com/office/drawing/2014/main" id="{4055E5EC-1D84-4F4F-8219-2035B57F3FB5}"/>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18" name="Text Placeholder 3">
            <a:extLst>
              <a:ext uri="{FF2B5EF4-FFF2-40B4-BE49-F238E27FC236}">
                <a16:creationId xmlns:a16="http://schemas.microsoft.com/office/drawing/2014/main" id="{FF9EE554-515F-2C48-BAA0-0FE4197230B7}"/>
              </a:ext>
            </a:extLst>
          </p:cNvPr>
          <p:cNvSpPr txBox="1">
            <a:spLocks/>
          </p:cNvSpPr>
          <p:nvPr/>
        </p:nvSpPr>
        <p:spPr>
          <a:xfrm>
            <a:off x="283560" y="529336"/>
            <a:ext cx="3355848" cy="203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1100"/>
              <a:t>FUNCTIONALITIES</a:t>
            </a:r>
          </a:p>
        </p:txBody>
      </p:sp>
      <p:pic>
        <p:nvPicPr>
          <p:cNvPr id="4" name="Picture 3">
            <a:extLst>
              <a:ext uri="{FF2B5EF4-FFF2-40B4-BE49-F238E27FC236}">
                <a16:creationId xmlns:a16="http://schemas.microsoft.com/office/drawing/2014/main" id="{98A58930-AC2D-014F-98D8-5403147552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90240" y="1724937"/>
            <a:ext cx="9825926" cy="4987590"/>
          </a:xfrm>
          <a:prstGeom prst="rect">
            <a:avLst/>
          </a:prstGeom>
        </p:spPr>
      </p:pic>
      <p:sp>
        <p:nvSpPr>
          <p:cNvPr id="16" name="TextBox 15">
            <a:extLst>
              <a:ext uri="{FF2B5EF4-FFF2-40B4-BE49-F238E27FC236}">
                <a16:creationId xmlns:a16="http://schemas.microsoft.com/office/drawing/2014/main" id="{4A0039BE-08DF-3543-B406-C2D7223AB6AF}"/>
              </a:ext>
            </a:extLst>
          </p:cNvPr>
          <p:cNvSpPr txBox="1"/>
          <p:nvPr/>
        </p:nvSpPr>
        <p:spPr>
          <a:xfrm>
            <a:off x="974999" y="1863289"/>
            <a:ext cx="3270738" cy="276999"/>
          </a:xfrm>
          <a:prstGeom prst="rect">
            <a:avLst/>
          </a:prstGeom>
          <a:solidFill>
            <a:schemeClr val="bg1">
              <a:lumMod val="95000"/>
            </a:schemeClr>
          </a:solidFill>
        </p:spPr>
        <p:txBody>
          <a:bodyPr wrap="square" rtlCol="0">
            <a:spAutoFit/>
          </a:bodyPr>
          <a:lstStyle/>
          <a:p>
            <a:pPr algn="ctr"/>
            <a:r>
              <a:rPr lang="en-GB" sz="1200"/>
              <a:t>Example for Cleaning Services</a:t>
            </a:r>
          </a:p>
        </p:txBody>
      </p:sp>
      <p:cxnSp>
        <p:nvCxnSpPr>
          <p:cNvPr id="19" name="Straight Arrow Connector 18">
            <a:extLst>
              <a:ext uri="{FF2B5EF4-FFF2-40B4-BE49-F238E27FC236}">
                <a16:creationId xmlns:a16="http://schemas.microsoft.com/office/drawing/2014/main" id="{C8695209-FE57-2344-B0E6-9D8F450A01D1}"/>
              </a:ext>
            </a:extLst>
          </p:cNvPr>
          <p:cNvCxnSpPr>
            <a:cxnSpLocks/>
          </p:cNvCxnSpPr>
          <p:nvPr/>
        </p:nvCxnSpPr>
        <p:spPr>
          <a:xfrm>
            <a:off x="1090240" y="4850969"/>
            <a:ext cx="320106" cy="178232"/>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2E82A49-30E8-874A-BB4B-D9EE6EB4A0E0}"/>
              </a:ext>
            </a:extLst>
          </p:cNvPr>
          <p:cNvSpPr txBox="1"/>
          <p:nvPr/>
        </p:nvSpPr>
        <p:spPr>
          <a:xfrm>
            <a:off x="326115" y="4663086"/>
            <a:ext cx="1487187" cy="276999"/>
          </a:xfrm>
          <a:prstGeom prst="rect">
            <a:avLst/>
          </a:prstGeom>
          <a:solidFill>
            <a:schemeClr val="bg1">
              <a:lumMod val="95000"/>
            </a:schemeClr>
          </a:solidFill>
        </p:spPr>
        <p:txBody>
          <a:bodyPr wrap="square" rtlCol="0">
            <a:spAutoFit/>
          </a:bodyPr>
          <a:lstStyle/>
          <a:p>
            <a:pPr algn="ctr"/>
            <a:r>
              <a:rPr lang="en-GB" sz="1200" dirty="0"/>
              <a:t>Cleaning Frequency</a:t>
            </a:r>
          </a:p>
        </p:txBody>
      </p:sp>
      <p:sp>
        <p:nvSpPr>
          <p:cNvPr id="23" name="TextBox 22">
            <a:extLst>
              <a:ext uri="{FF2B5EF4-FFF2-40B4-BE49-F238E27FC236}">
                <a16:creationId xmlns:a16="http://schemas.microsoft.com/office/drawing/2014/main" id="{FEE7D4C7-0049-9A44-8F65-7690A56DF5F3}"/>
              </a:ext>
            </a:extLst>
          </p:cNvPr>
          <p:cNvSpPr txBox="1"/>
          <p:nvPr/>
        </p:nvSpPr>
        <p:spPr>
          <a:xfrm>
            <a:off x="4614172" y="4132164"/>
            <a:ext cx="1487187" cy="276999"/>
          </a:xfrm>
          <a:prstGeom prst="rect">
            <a:avLst/>
          </a:prstGeom>
          <a:solidFill>
            <a:schemeClr val="bg1">
              <a:lumMod val="95000"/>
            </a:schemeClr>
          </a:solidFill>
        </p:spPr>
        <p:txBody>
          <a:bodyPr wrap="square" rtlCol="0">
            <a:spAutoFit/>
          </a:bodyPr>
          <a:lstStyle/>
          <a:p>
            <a:pPr algn="ctr"/>
            <a:r>
              <a:rPr lang="en-GB" sz="1200" dirty="0"/>
              <a:t>Cleaning Shifts</a:t>
            </a:r>
          </a:p>
        </p:txBody>
      </p:sp>
      <p:cxnSp>
        <p:nvCxnSpPr>
          <p:cNvPr id="29" name="Straight Arrow Connector 28">
            <a:extLst>
              <a:ext uri="{FF2B5EF4-FFF2-40B4-BE49-F238E27FC236}">
                <a16:creationId xmlns:a16="http://schemas.microsoft.com/office/drawing/2014/main" id="{B1467252-21C1-BA42-96B8-6EA07A742787}"/>
              </a:ext>
            </a:extLst>
          </p:cNvPr>
          <p:cNvCxnSpPr>
            <a:cxnSpLocks/>
          </p:cNvCxnSpPr>
          <p:nvPr/>
        </p:nvCxnSpPr>
        <p:spPr>
          <a:xfrm flipH="1">
            <a:off x="4934278" y="4409163"/>
            <a:ext cx="423488" cy="34489"/>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0AB601B-1C7B-A44E-8D07-CBBE1827AC70}"/>
              </a:ext>
            </a:extLst>
          </p:cNvPr>
          <p:cNvSpPr txBox="1"/>
          <p:nvPr/>
        </p:nvSpPr>
        <p:spPr>
          <a:xfrm>
            <a:off x="974999" y="6163056"/>
            <a:ext cx="1487187" cy="276999"/>
          </a:xfrm>
          <a:prstGeom prst="rect">
            <a:avLst/>
          </a:prstGeom>
          <a:solidFill>
            <a:schemeClr val="bg1">
              <a:lumMod val="95000"/>
            </a:schemeClr>
          </a:solidFill>
        </p:spPr>
        <p:txBody>
          <a:bodyPr wrap="square" rtlCol="0">
            <a:spAutoFit/>
          </a:bodyPr>
          <a:lstStyle/>
          <a:p>
            <a:pPr algn="ctr"/>
            <a:r>
              <a:rPr lang="en-GB" sz="1200" dirty="0"/>
              <a:t>Area covered (m</a:t>
            </a:r>
            <a:r>
              <a:rPr lang="en-GB" sz="1200" baseline="30000" dirty="0"/>
              <a:t>2</a:t>
            </a:r>
            <a:r>
              <a:rPr lang="en-GB" sz="1200" dirty="0"/>
              <a:t>)</a:t>
            </a:r>
          </a:p>
        </p:txBody>
      </p:sp>
      <p:cxnSp>
        <p:nvCxnSpPr>
          <p:cNvPr id="31" name="Straight Arrow Connector 30">
            <a:extLst>
              <a:ext uri="{FF2B5EF4-FFF2-40B4-BE49-F238E27FC236}">
                <a16:creationId xmlns:a16="http://schemas.microsoft.com/office/drawing/2014/main" id="{0D6B9C84-20CF-0648-A89F-A985B1AA3041}"/>
              </a:ext>
            </a:extLst>
          </p:cNvPr>
          <p:cNvCxnSpPr>
            <a:cxnSpLocks/>
          </p:cNvCxnSpPr>
          <p:nvPr/>
        </p:nvCxnSpPr>
        <p:spPr>
          <a:xfrm flipV="1">
            <a:off x="1012749" y="5890584"/>
            <a:ext cx="185594" cy="180254"/>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22E1FC12-9C51-6540-8B0F-57FDBD11AD69}"/>
              </a:ext>
            </a:extLst>
          </p:cNvPr>
          <p:cNvSpPr txBox="1"/>
          <p:nvPr/>
        </p:nvSpPr>
        <p:spPr>
          <a:xfrm>
            <a:off x="283560" y="3493651"/>
            <a:ext cx="2727051" cy="461665"/>
          </a:xfrm>
          <a:prstGeom prst="rect">
            <a:avLst/>
          </a:prstGeom>
          <a:solidFill>
            <a:schemeClr val="bg1">
              <a:lumMod val="95000"/>
            </a:schemeClr>
          </a:solidFill>
        </p:spPr>
        <p:txBody>
          <a:bodyPr wrap="square" rtlCol="0">
            <a:spAutoFit/>
          </a:bodyPr>
          <a:lstStyle/>
          <a:p>
            <a:pPr algn="ctr"/>
            <a:r>
              <a:rPr lang="en-GB" sz="1200" dirty="0"/>
              <a:t>Asset Reference: validated through the Municipality’s GIS for Projects and Assets</a:t>
            </a:r>
          </a:p>
        </p:txBody>
      </p:sp>
      <p:cxnSp>
        <p:nvCxnSpPr>
          <p:cNvPr id="33" name="Straight Arrow Connector 32">
            <a:extLst>
              <a:ext uri="{FF2B5EF4-FFF2-40B4-BE49-F238E27FC236}">
                <a16:creationId xmlns:a16="http://schemas.microsoft.com/office/drawing/2014/main" id="{9825A592-F184-4547-BA0B-3D2F22D267F5}"/>
              </a:ext>
            </a:extLst>
          </p:cNvPr>
          <p:cNvCxnSpPr>
            <a:cxnSpLocks/>
          </p:cNvCxnSpPr>
          <p:nvPr/>
        </p:nvCxnSpPr>
        <p:spPr>
          <a:xfrm>
            <a:off x="863125" y="4069387"/>
            <a:ext cx="263085" cy="201884"/>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6177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Uma imagem contendo cena, píer&#10;&#10;Descrição gerada automaticamente">
            <a:extLst>
              <a:ext uri="{FF2B5EF4-FFF2-40B4-BE49-F238E27FC236}">
                <a16:creationId xmlns:a16="http://schemas.microsoft.com/office/drawing/2014/main" id="{2BADCFFF-359B-4953-9D8C-8EB26871F2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9" name="Imagem 8">
            <a:extLst>
              <a:ext uri="{FF2B5EF4-FFF2-40B4-BE49-F238E27FC236}">
                <a16:creationId xmlns:a16="http://schemas.microsoft.com/office/drawing/2014/main" id="{2626EA04-18B9-4372-8A4D-D9F6A951DF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Agrupar 3">
            <a:extLst>
              <a:ext uri="{FF2B5EF4-FFF2-40B4-BE49-F238E27FC236}">
                <a16:creationId xmlns:a16="http://schemas.microsoft.com/office/drawing/2014/main" id="{AFEB9E0C-305C-496F-99C6-7460A6D8B5EF}"/>
              </a:ext>
            </a:extLst>
          </p:cNvPr>
          <p:cNvGrpSpPr/>
          <p:nvPr/>
        </p:nvGrpSpPr>
        <p:grpSpPr>
          <a:xfrm>
            <a:off x="0" y="0"/>
            <a:ext cx="7811247" cy="6858000"/>
            <a:chOff x="905901" y="0"/>
            <a:chExt cx="7811247" cy="6858000"/>
          </a:xfrm>
        </p:grpSpPr>
        <p:pic>
          <p:nvPicPr>
            <p:cNvPr id="41" name="Imagem 40">
              <a:extLst>
                <a:ext uri="{FF2B5EF4-FFF2-40B4-BE49-F238E27FC236}">
                  <a16:creationId xmlns:a16="http://schemas.microsoft.com/office/drawing/2014/main" id="{A61437AA-285A-4995-9491-B77BD91B3D3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8902"/>
            <a:stretch/>
          </p:blipFill>
          <p:spPr>
            <a:xfrm>
              <a:off x="6633028" y="0"/>
              <a:ext cx="2084120" cy="6858000"/>
            </a:xfrm>
            <a:prstGeom prst="rect">
              <a:avLst/>
            </a:prstGeom>
          </p:spPr>
        </p:pic>
        <p:sp>
          <p:nvSpPr>
            <p:cNvPr id="2" name="Retângulo 1">
              <a:extLst>
                <a:ext uri="{FF2B5EF4-FFF2-40B4-BE49-F238E27FC236}">
                  <a16:creationId xmlns:a16="http://schemas.microsoft.com/office/drawing/2014/main" id="{C44BBD19-B929-496D-88B4-F0EAEB2B6A66}"/>
                </a:ext>
              </a:extLst>
            </p:cNvPr>
            <p:cNvSpPr/>
            <p:nvPr/>
          </p:nvSpPr>
          <p:spPr>
            <a:xfrm>
              <a:off x="905901" y="0"/>
              <a:ext cx="5973870" cy="6858000"/>
            </a:xfrm>
            <a:prstGeom prst="rect">
              <a:avLst/>
            </a:prstGeom>
            <a:solidFill>
              <a:srgbClr val="1DB2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4" name="Agrupar 13">
            <a:extLst>
              <a:ext uri="{FF2B5EF4-FFF2-40B4-BE49-F238E27FC236}">
                <a16:creationId xmlns:a16="http://schemas.microsoft.com/office/drawing/2014/main" id="{6C8F2A6D-C0D9-4FEB-B1D4-800EE5ECAD13}"/>
              </a:ext>
            </a:extLst>
          </p:cNvPr>
          <p:cNvGrpSpPr/>
          <p:nvPr/>
        </p:nvGrpSpPr>
        <p:grpSpPr>
          <a:xfrm>
            <a:off x="5309894" y="2113347"/>
            <a:ext cx="1472070" cy="1472070"/>
            <a:chOff x="2809875" y="3000375"/>
            <a:chExt cx="647700" cy="647700"/>
          </a:xfrm>
        </p:grpSpPr>
        <p:sp>
          <p:nvSpPr>
            <p:cNvPr id="16" name="Elipse 15">
              <a:extLst>
                <a:ext uri="{FF2B5EF4-FFF2-40B4-BE49-F238E27FC236}">
                  <a16:creationId xmlns:a16="http://schemas.microsoft.com/office/drawing/2014/main" id="{C145E4D3-4505-45DA-9101-983D654622C6}"/>
                </a:ext>
              </a:extLst>
            </p:cNvPr>
            <p:cNvSpPr/>
            <p:nvPr/>
          </p:nvSpPr>
          <p:spPr>
            <a:xfrm>
              <a:off x="2809875" y="3000375"/>
              <a:ext cx="647700" cy="647700"/>
            </a:xfrm>
            <a:prstGeom prst="ellipse">
              <a:avLst/>
            </a:pr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131">
              <a:extLst>
                <a:ext uri="{FF2B5EF4-FFF2-40B4-BE49-F238E27FC236}">
                  <a16:creationId xmlns:a16="http://schemas.microsoft.com/office/drawing/2014/main" id="{BAEC8F02-339A-4BE5-AF65-D8EC50D9CFE6}"/>
                </a:ext>
              </a:extLst>
            </p:cNvPr>
            <p:cNvSpPr/>
            <p:nvPr/>
          </p:nvSpPr>
          <p:spPr>
            <a:xfrm>
              <a:off x="2883927" y="3119946"/>
              <a:ext cx="458615" cy="484773"/>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pt-PT" sz="8000" u="none" strike="noStrike" kern="1200" cap="none" spc="-1" normalizeH="0" baseline="0" noProof="0" dirty="0">
                  <a:ln>
                    <a:noFill/>
                  </a:ln>
                  <a:solidFill>
                    <a:prstClr val="white"/>
                  </a:solidFill>
                  <a:effectLst/>
                  <a:uLnTx/>
                  <a:uFillTx/>
                  <a:latin typeface="Calibri" panose="020F0502020204030204" pitchFamily="34" charset="0"/>
                  <a:ea typeface="+mn-ea"/>
                  <a:cs typeface="+mn-cs"/>
                </a:rPr>
                <a:t>1</a:t>
              </a:r>
            </a:p>
          </p:txBody>
        </p:sp>
      </p:grpSp>
      <p:grpSp>
        <p:nvGrpSpPr>
          <p:cNvPr id="18" name="Agrupar 17">
            <a:extLst>
              <a:ext uri="{FF2B5EF4-FFF2-40B4-BE49-F238E27FC236}">
                <a16:creationId xmlns:a16="http://schemas.microsoft.com/office/drawing/2014/main" id="{CCAC5D47-5BA5-4318-8748-7FCBA9E037E1}"/>
              </a:ext>
            </a:extLst>
          </p:cNvPr>
          <p:cNvGrpSpPr/>
          <p:nvPr/>
        </p:nvGrpSpPr>
        <p:grpSpPr>
          <a:xfrm>
            <a:off x="5973870" y="2732769"/>
            <a:ext cx="2850004" cy="2654516"/>
            <a:chOff x="3177136" y="4589140"/>
            <a:chExt cx="1499355" cy="1396511"/>
          </a:xfrm>
        </p:grpSpPr>
        <p:pic>
          <p:nvPicPr>
            <p:cNvPr id="19" name="Picture 81">
              <a:extLst>
                <a:ext uri="{FF2B5EF4-FFF2-40B4-BE49-F238E27FC236}">
                  <a16:creationId xmlns:a16="http://schemas.microsoft.com/office/drawing/2014/main" id="{02D04E3D-286A-4295-90CB-3D7055E84AC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177136" y="4589140"/>
              <a:ext cx="1499355" cy="1396511"/>
            </a:xfrm>
            <a:prstGeom prst="rect">
              <a:avLst/>
            </a:prstGeom>
          </p:spPr>
        </p:pic>
        <p:grpSp>
          <p:nvGrpSpPr>
            <p:cNvPr id="20" name="Group 2455">
              <a:extLst>
                <a:ext uri="{FF2B5EF4-FFF2-40B4-BE49-F238E27FC236}">
                  <a16:creationId xmlns:a16="http://schemas.microsoft.com/office/drawing/2014/main" id="{B64AF0CB-1FDA-46F6-B709-79659658588D}"/>
                </a:ext>
              </a:extLst>
            </p:cNvPr>
            <p:cNvGrpSpPr/>
            <p:nvPr/>
          </p:nvGrpSpPr>
          <p:grpSpPr>
            <a:xfrm>
              <a:off x="3539183" y="4894194"/>
              <a:ext cx="481991" cy="617383"/>
              <a:chOff x="7467601" y="3768725"/>
              <a:chExt cx="847725" cy="1085851"/>
            </a:xfrm>
            <a:solidFill>
              <a:srgbClr val="0A424E"/>
            </a:solidFill>
          </p:grpSpPr>
          <p:sp>
            <p:nvSpPr>
              <p:cNvPr id="21" name="Freeform 291">
                <a:extLst>
                  <a:ext uri="{FF2B5EF4-FFF2-40B4-BE49-F238E27FC236}">
                    <a16:creationId xmlns:a16="http://schemas.microsoft.com/office/drawing/2014/main" id="{0F0A1683-191F-49C8-BB76-23B4B7A8AB33}"/>
                  </a:ext>
                </a:extLst>
              </p:cNvPr>
              <p:cNvSpPr>
                <a:spLocks/>
              </p:cNvSpPr>
              <p:nvPr/>
            </p:nvSpPr>
            <p:spPr bwMode="auto">
              <a:xfrm>
                <a:off x="7534276" y="3836988"/>
                <a:ext cx="781050" cy="1017588"/>
              </a:xfrm>
              <a:custGeom>
                <a:avLst/>
                <a:gdLst>
                  <a:gd name="T0" fmla="*/ 492 w 492"/>
                  <a:gd name="T1" fmla="*/ 641 h 641"/>
                  <a:gd name="T2" fmla="*/ 0 w 492"/>
                  <a:gd name="T3" fmla="*/ 641 h 641"/>
                  <a:gd name="T4" fmla="*/ 0 w 492"/>
                  <a:gd name="T5" fmla="*/ 587 h 641"/>
                  <a:gd name="T6" fmla="*/ 22 w 492"/>
                  <a:gd name="T7" fmla="*/ 587 h 641"/>
                  <a:gd name="T8" fmla="*/ 22 w 492"/>
                  <a:gd name="T9" fmla="*/ 619 h 641"/>
                  <a:gd name="T10" fmla="*/ 470 w 492"/>
                  <a:gd name="T11" fmla="*/ 619 h 641"/>
                  <a:gd name="T12" fmla="*/ 470 w 492"/>
                  <a:gd name="T13" fmla="*/ 21 h 641"/>
                  <a:gd name="T14" fmla="*/ 395 w 492"/>
                  <a:gd name="T15" fmla="*/ 21 h 641"/>
                  <a:gd name="T16" fmla="*/ 395 w 492"/>
                  <a:gd name="T17" fmla="*/ 0 h 641"/>
                  <a:gd name="T18" fmla="*/ 492 w 492"/>
                  <a:gd name="T19" fmla="*/ 0 h 641"/>
                  <a:gd name="T20" fmla="*/ 492 w 492"/>
                  <a:gd name="T21" fmla="*/ 641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2" h="641">
                    <a:moveTo>
                      <a:pt x="492" y="641"/>
                    </a:moveTo>
                    <a:lnTo>
                      <a:pt x="0" y="641"/>
                    </a:lnTo>
                    <a:lnTo>
                      <a:pt x="0" y="587"/>
                    </a:lnTo>
                    <a:lnTo>
                      <a:pt x="22" y="587"/>
                    </a:lnTo>
                    <a:lnTo>
                      <a:pt x="22" y="619"/>
                    </a:lnTo>
                    <a:lnTo>
                      <a:pt x="470" y="619"/>
                    </a:lnTo>
                    <a:lnTo>
                      <a:pt x="470" y="21"/>
                    </a:lnTo>
                    <a:lnTo>
                      <a:pt x="395" y="21"/>
                    </a:lnTo>
                    <a:lnTo>
                      <a:pt x="395" y="0"/>
                    </a:lnTo>
                    <a:lnTo>
                      <a:pt x="492" y="0"/>
                    </a:lnTo>
                    <a:lnTo>
                      <a:pt x="492" y="6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92">
                <a:extLst>
                  <a:ext uri="{FF2B5EF4-FFF2-40B4-BE49-F238E27FC236}">
                    <a16:creationId xmlns:a16="http://schemas.microsoft.com/office/drawing/2014/main" id="{A623C5D6-C2D2-4862-8E07-BBD1B60A839B}"/>
                  </a:ext>
                </a:extLst>
              </p:cNvPr>
              <p:cNvSpPr>
                <a:spLocks noChangeArrowheads="1"/>
              </p:cNvSpPr>
              <p:nvPr/>
            </p:nvSpPr>
            <p:spPr bwMode="auto">
              <a:xfrm>
                <a:off x="7569201" y="4040188"/>
                <a:ext cx="576263"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angle 293">
                <a:extLst>
                  <a:ext uri="{FF2B5EF4-FFF2-40B4-BE49-F238E27FC236}">
                    <a16:creationId xmlns:a16="http://schemas.microsoft.com/office/drawing/2014/main" id="{3D30BE33-0F24-4BFD-9486-98D6F9A6EDE5}"/>
                  </a:ext>
                </a:extLst>
              </p:cNvPr>
              <p:cNvSpPr>
                <a:spLocks noChangeArrowheads="1"/>
              </p:cNvSpPr>
              <p:nvPr/>
            </p:nvSpPr>
            <p:spPr bwMode="auto">
              <a:xfrm>
                <a:off x="7569201" y="4108450"/>
                <a:ext cx="576263"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tangle 294">
                <a:extLst>
                  <a:ext uri="{FF2B5EF4-FFF2-40B4-BE49-F238E27FC236}">
                    <a16:creationId xmlns:a16="http://schemas.microsoft.com/office/drawing/2014/main" id="{264920FD-D67B-4D1F-9AC6-53B8E1650DD6}"/>
                  </a:ext>
                </a:extLst>
              </p:cNvPr>
              <p:cNvSpPr>
                <a:spLocks noChangeArrowheads="1"/>
              </p:cNvSpPr>
              <p:nvPr/>
            </p:nvSpPr>
            <p:spPr bwMode="auto">
              <a:xfrm>
                <a:off x="7569201" y="4175125"/>
                <a:ext cx="576263" cy="34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Rectangle 295">
                <a:extLst>
                  <a:ext uri="{FF2B5EF4-FFF2-40B4-BE49-F238E27FC236}">
                    <a16:creationId xmlns:a16="http://schemas.microsoft.com/office/drawing/2014/main" id="{26A6AAA0-4D9D-4FBE-BBAF-977186F521EA}"/>
                  </a:ext>
                </a:extLst>
              </p:cNvPr>
              <p:cNvSpPr>
                <a:spLocks noChangeArrowheads="1"/>
              </p:cNvSpPr>
              <p:nvPr/>
            </p:nvSpPr>
            <p:spPr bwMode="auto">
              <a:xfrm>
                <a:off x="7569201" y="4243388"/>
                <a:ext cx="236538"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Rectangle 296">
                <a:extLst>
                  <a:ext uri="{FF2B5EF4-FFF2-40B4-BE49-F238E27FC236}">
                    <a16:creationId xmlns:a16="http://schemas.microsoft.com/office/drawing/2014/main" id="{A9BF467E-24AD-4970-9B71-6474EBC396D4}"/>
                  </a:ext>
                </a:extLst>
              </p:cNvPr>
              <p:cNvSpPr>
                <a:spLocks noChangeArrowheads="1"/>
              </p:cNvSpPr>
              <p:nvPr/>
            </p:nvSpPr>
            <p:spPr bwMode="auto">
              <a:xfrm>
                <a:off x="7569201" y="4430713"/>
                <a:ext cx="33338" cy="2540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Rectangle 297">
                <a:extLst>
                  <a:ext uri="{FF2B5EF4-FFF2-40B4-BE49-F238E27FC236}">
                    <a16:creationId xmlns:a16="http://schemas.microsoft.com/office/drawing/2014/main" id="{9BB111BD-8FEB-4F30-91DA-B7CE6D09663F}"/>
                  </a:ext>
                </a:extLst>
              </p:cNvPr>
              <p:cNvSpPr>
                <a:spLocks noChangeArrowheads="1"/>
              </p:cNvSpPr>
              <p:nvPr/>
            </p:nvSpPr>
            <p:spPr bwMode="auto">
              <a:xfrm>
                <a:off x="7635876" y="4514850"/>
                <a:ext cx="34925" cy="1698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Rectangle 298">
                <a:extLst>
                  <a:ext uri="{FF2B5EF4-FFF2-40B4-BE49-F238E27FC236}">
                    <a16:creationId xmlns:a16="http://schemas.microsoft.com/office/drawing/2014/main" id="{E5B86318-9D3E-45C2-9C6B-F180C975B54D}"/>
                  </a:ext>
                </a:extLst>
              </p:cNvPr>
              <p:cNvSpPr>
                <a:spLocks noChangeArrowheads="1"/>
              </p:cNvSpPr>
              <p:nvPr/>
            </p:nvSpPr>
            <p:spPr bwMode="auto">
              <a:xfrm>
                <a:off x="7704138" y="4362450"/>
                <a:ext cx="33338" cy="3222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Rectangle 299">
                <a:extLst>
                  <a:ext uri="{FF2B5EF4-FFF2-40B4-BE49-F238E27FC236}">
                    <a16:creationId xmlns:a16="http://schemas.microsoft.com/office/drawing/2014/main" id="{9C047522-D070-44C7-9B68-5DC8A31360A1}"/>
                  </a:ext>
                </a:extLst>
              </p:cNvPr>
              <p:cNvSpPr>
                <a:spLocks noChangeArrowheads="1"/>
              </p:cNvSpPr>
              <p:nvPr/>
            </p:nvSpPr>
            <p:spPr bwMode="auto">
              <a:xfrm>
                <a:off x="7772401" y="4464050"/>
                <a:ext cx="33338" cy="2206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Rectangle 300">
                <a:extLst>
                  <a:ext uri="{FF2B5EF4-FFF2-40B4-BE49-F238E27FC236}">
                    <a16:creationId xmlns:a16="http://schemas.microsoft.com/office/drawing/2014/main" id="{F367E138-F07C-4F98-B6E4-A062D01C0447}"/>
                  </a:ext>
                </a:extLst>
              </p:cNvPr>
              <p:cNvSpPr>
                <a:spLocks noChangeArrowheads="1"/>
              </p:cNvSpPr>
              <p:nvPr/>
            </p:nvSpPr>
            <p:spPr bwMode="auto">
              <a:xfrm>
                <a:off x="7840663" y="4395788"/>
                <a:ext cx="33338" cy="288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Rectangle 301">
                <a:extLst>
                  <a:ext uri="{FF2B5EF4-FFF2-40B4-BE49-F238E27FC236}">
                    <a16:creationId xmlns:a16="http://schemas.microsoft.com/office/drawing/2014/main" id="{7D987FBC-A1FD-43DD-812D-F46D7F5D2639}"/>
                  </a:ext>
                </a:extLst>
              </p:cNvPr>
              <p:cNvSpPr>
                <a:spLocks noChangeArrowheads="1"/>
              </p:cNvSpPr>
              <p:nvPr/>
            </p:nvSpPr>
            <p:spPr bwMode="auto">
              <a:xfrm>
                <a:off x="7907338" y="4497388"/>
                <a:ext cx="34925" cy="1873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Rectangle 302">
                <a:extLst>
                  <a:ext uri="{FF2B5EF4-FFF2-40B4-BE49-F238E27FC236}">
                    <a16:creationId xmlns:a16="http://schemas.microsoft.com/office/drawing/2014/main" id="{B3BFCEFE-65FA-497E-9902-D5D8769F3FCA}"/>
                  </a:ext>
                </a:extLst>
              </p:cNvPr>
              <p:cNvSpPr>
                <a:spLocks noChangeArrowheads="1"/>
              </p:cNvSpPr>
              <p:nvPr/>
            </p:nvSpPr>
            <p:spPr bwMode="auto">
              <a:xfrm>
                <a:off x="7975601" y="4464050"/>
                <a:ext cx="33338" cy="2206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Rectangle 303">
                <a:extLst>
                  <a:ext uri="{FF2B5EF4-FFF2-40B4-BE49-F238E27FC236}">
                    <a16:creationId xmlns:a16="http://schemas.microsoft.com/office/drawing/2014/main" id="{7510FF6B-32EC-495D-B984-5BE4F4D543FF}"/>
                  </a:ext>
                </a:extLst>
              </p:cNvPr>
              <p:cNvSpPr>
                <a:spLocks noChangeArrowheads="1"/>
              </p:cNvSpPr>
              <p:nvPr/>
            </p:nvSpPr>
            <p:spPr bwMode="auto">
              <a:xfrm>
                <a:off x="8043863" y="4344988"/>
                <a:ext cx="33338" cy="3397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Rectangle 304">
                <a:extLst>
                  <a:ext uri="{FF2B5EF4-FFF2-40B4-BE49-F238E27FC236}">
                    <a16:creationId xmlns:a16="http://schemas.microsoft.com/office/drawing/2014/main" id="{2E8235F4-3A92-41D5-AEB0-B4AF0E09E1C2}"/>
                  </a:ext>
                </a:extLst>
              </p:cNvPr>
              <p:cNvSpPr>
                <a:spLocks noChangeArrowheads="1"/>
              </p:cNvSpPr>
              <p:nvPr/>
            </p:nvSpPr>
            <p:spPr bwMode="auto">
              <a:xfrm>
                <a:off x="8110538" y="4395788"/>
                <a:ext cx="34925" cy="2889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Freeform 305">
                <a:extLst>
                  <a:ext uri="{FF2B5EF4-FFF2-40B4-BE49-F238E27FC236}">
                    <a16:creationId xmlns:a16="http://schemas.microsoft.com/office/drawing/2014/main" id="{6DB75A61-9AD1-41A0-9C37-5CB57C3DE3F2}"/>
                  </a:ext>
                </a:extLst>
              </p:cNvPr>
              <p:cNvSpPr>
                <a:spLocks/>
              </p:cNvSpPr>
              <p:nvPr/>
            </p:nvSpPr>
            <p:spPr bwMode="auto">
              <a:xfrm>
                <a:off x="8077201" y="3802063"/>
                <a:ext cx="134938" cy="136525"/>
              </a:xfrm>
              <a:custGeom>
                <a:avLst/>
                <a:gdLst>
                  <a:gd name="T0" fmla="*/ 85 w 85"/>
                  <a:gd name="T1" fmla="*/ 86 h 86"/>
                  <a:gd name="T2" fmla="*/ 0 w 85"/>
                  <a:gd name="T3" fmla="*/ 86 h 86"/>
                  <a:gd name="T4" fmla="*/ 0 w 85"/>
                  <a:gd name="T5" fmla="*/ 0 h 86"/>
                  <a:gd name="T6" fmla="*/ 21 w 85"/>
                  <a:gd name="T7" fmla="*/ 0 h 86"/>
                  <a:gd name="T8" fmla="*/ 21 w 85"/>
                  <a:gd name="T9" fmla="*/ 64 h 86"/>
                  <a:gd name="T10" fmla="*/ 85 w 85"/>
                  <a:gd name="T11" fmla="*/ 64 h 86"/>
                  <a:gd name="T12" fmla="*/ 85 w 85"/>
                  <a:gd name="T13" fmla="*/ 86 h 86"/>
                </a:gdLst>
                <a:ahLst/>
                <a:cxnLst>
                  <a:cxn ang="0">
                    <a:pos x="T0" y="T1"/>
                  </a:cxn>
                  <a:cxn ang="0">
                    <a:pos x="T2" y="T3"/>
                  </a:cxn>
                  <a:cxn ang="0">
                    <a:pos x="T4" y="T5"/>
                  </a:cxn>
                  <a:cxn ang="0">
                    <a:pos x="T6" y="T7"/>
                  </a:cxn>
                  <a:cxn ang="0">
                    <a:pos x="T8" y="T9"/>
                  </a:cxn>
                  <a:cxn ang="0">
                    <a:pos x="T10" y="T11"/>
                  </a:cxn>
                  <a:cxn ang="0">
                    <a:pos x="T12" y="T13"/>
                  </a:cxn>
                </a:cxnLst>
                <a:rect l="0" t="0" r="r" b="b"/>
                <a:pathLst>
                  <a:path w="85" h="86">
                    <a:moveTo>
                      <a:pt x="85" y="86"/>
                    </a:moveTo>
                    <a:lnTo>
                      <a:pt x="0" y="86"/>
                    </a:lnTo>
                    <a:lnTo>
                      <a:pt x="0" y="0"/>
                    </a:lnTo>
                    <a:lnTo>
                      <a:pt x="21" y="0"/>
                    </a:lnTo>
                    <a:lnTo>
                      <a:pt x="21" y="64"/>
                    </a:lnTo>
                    <a:lnTo>
                      <a:pt x="85" y="64"/>
                    </a:lnTo>
                    <a:lnTo>
                      <a:pt x="85"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Freeform 306">
                <a:extLst>
                  <a:ext uri="{FF2B5EF4-FFF2-40B4-BE49-F238E27FC236}">
                    <a16:creationId xmlns:a16="http://schemas.microsoft.com/office/drawing/2014/main" id="{222E566B-441E-4880-B218-0170054EB386}"/>
                  </a:ext>
                </a:extLst>
              </p:cNvPr>
              <p:cNvSpPr>
                <a:spLocks noEditPoints="1"/>
              </p:cNvSpPr>
              <p:nvPr/>
            </p:nvSpPr>
            <p:spPr bwMode="auto">
              <a:xfrm>
                <a:off x="7467601" y="3768725"/>
                <a:ext cx="779463" cy="1017588"/>
              </a:xfrm>
              <a:custGeom>
                <a:avLst/>
                <a:gdLst>
                  <a:gd name="T0" fmla="*/ 491 w 491"/>
                  <a:gd name="T1" fmla="*/ 641 h 641"/>
                  <a:gd name="T2" fmla="*/ 0 w 491"/>
                  <a:gd name="T3" fmla="*/ 641 h 641"/>
                  <a:gd name="T4" fmla="*/ 0 w 491"/>
                  <a:gd name="T5" fmla="*/ 0 h 641"/>
                  <a:gd name="T6" fmla="*/ 400 w 491"/>
                  <a:gd name="T7" fmla="*/ 0 h 641"/>
                  <a:gd name="T8" fmla="*/ 491 w 491"/>
                  <a:gd name="T9" fmla="*/ 91 h 641"/>
                  <a:gd name="T10" fmla="*/ 491 w 491"/>
                  <a:gd name="T11" fmla="*/ 641 h 641"/>
                  <a:gd name="T12" fmla="*/ 21 w 491"/>
                  <a:gd name="T13" fmla="*/ 620 h 641"/>
                  <a:gd name="T14" fmla="*/ 469 w 491"/>
                  <a:gd name="T15" fmla="*/ 620 h 641"/>
                  <a:gd name="T16" fmla="*/ 469 w 491"/>
                  <a:gd name="T17" fmla="*/ 99 h 641"/>
                  <a:gd name="T18" fmla="*/ 392 w 491"/>
                  <a:gd name="T19" fmla="*/ 21 h 641"/>
                  <a:gd name="T20" fmla="*/ 21 w 491"/>
                  <a:gd name="T21" fmla="*/ 21 h 641"/>
                  <a:gd name="T22" fmla="*/ 21 w 491"/>
                  <a:gd name="T23" fmla="*/ 620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1" h="641">
                    <a:moveTo>
                      <a:pt x="491" y="641"/>
                    </a:moveTo>
                    <a:lnTo>
                      <a:pt x="0" y="641"/>
                    </a:lnTo>
                    <a:lnTo>
                      <a:pt x="0" y="0"/>
                    </a:lnTo>
                    <a:lnTo>
                      <a:pt x="400" y="0"/>
                    </a:lnTo>
                    <a:lnTo>
                      <a:pt x="491" y="91"/>
                    </a:lnTo>
                    <a:lnTo>
                      <a:pt x="491" y="641"/>
                    </a:lnTo>
                    <a:close/>
                    <a:moveTo>
                      <a:pt x="21" y="620"/>
                    </a:moveTo>
                    <a:lnTo>
                      <a:pt x="469" y="620"/>
                    </a:lnTo>
                    <a:lnTo>
                      <a:pt x="469" y="99"/>
                    </a:lnTo>
                    <a:lnTo>
                      <a:pt x="392" y="21"/>
                    </a:lnTo>
                    <a:lnTo>
                      <a:pt x="21" y="21"/>
                    </a:lnTo>
                    <a:lnTo>
                      <a:pt x="21" y="6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Freeform 307">
                <a:extLst>
                  <a:ext uri="{FF2B5EF4-FFF2-40B4-BE49-F238E27FC236}">
                    <a16:creationId xmlns:a16="http://schemas.microsoft.com/office/drawing/2014/main" id="{1853302D-7F74-4C57-AD4E-B50574A7680E}"/>
                  </a:ext>
                </a:extLst>
              </p:cNvPr>
              <p:cNvSpPr>
                <a:spLocks noEditPoints="1"/>
              </p:cNvSpPr>
              <p:nvPr/>
            </p:nvSpPr>
            <p:spPr bwMode="auto">
              <a:xfrm>
                <a:off x="7569201" y="3870325"/>
                <a:ext cx="439738" cy="134938"/>
              </a:xfrm>
              <a:custGeom>
                <a:avLst/>
                <a:gdLst>
                  <a:gd name="T0" fmla="*/ 277 w 277"/>
                  <a:gd name="T1" fmla="*/ 85 h 85"/>
                  <a:gd name="T2" fmla="*/ 0 w 277"/>
                  <a:gd name="T3" fmla="*/ 85 h 85"/>
                  <a:gd name="T4" fmla="*/ 0 w 277"/>
                  <a:gd name="T5" fmla="*/ 0 h 85"/>
                  <a:gd name="T6" fmla="*/ 277 w 277"/>
                  <a:gd name="T7" fmla="*/ 0 h 85"/>
                  <a:gd name="T8" fmla="*/ 277 w 277"/>
                  <a:gd name="T9" fmla="*/ 85 h 85"/>
                  <a:gd name="T10" fmla="*/ 21 w 277"/>
                  <a:gd name="T11" fmla="*/ 64 h 85"/>
                  <a:gd name="T12" fmla="*/ 256 w 277"/>
                  <a:gd name="T13" fmla="*/ 64 h 85"/>
                  <a:gd name="T14" fmla="*/ 256 w 277"/>
                  <a:gd name="T15" fmla="*/ 21 h 85"/>
                  <a:gd name="T16" fmla="*/ 21 w 277"/>
                  <a:gd name="T17" fmla="*/ 21 h 85"/>
                  <a:gd name="T18" fmla="*/ 21 w 277"/>
                  <a:gd name="T19" fmla="*/ 6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7" h="85">
                    <a:moveTo>
                      <a:pt x="277" y="85"/>
                    </a:moveTo>
                    <a:lnTo>
                      <a:pt x="0" y="85"/>
                    </a:lnTo>
                    <a:lnTo>
                      <a:pt x="0" y="0"/>
                    </a:lnTo>
                    <a:lnTo>
                      <a:pt x="277" y="0"/>
                    </a:lnTo>
                    <a:lnTo>
                      <a:pt x="277" y="85"/>
                    </a:lnTo>
                    <a:close/>
                    <a:moveTo>
                      <a:pt x="21" y="64"/>
                    </a:moveTo>
                    <a:lnTo>
                      <a:pt x="256" y="64"/>
                    </a:lnTo>
                    <a:lnTo>
                      <a:pt x="256" y="21"/>
                    </a:lnTo>
                    <a:lnTo>
                      <a:pt x="21" y="21"/>
                    </a:lnTo>
                    <a:lnTo>
                      <a:pt x="21"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grpSp>
        <p:nvGrpSpPr>
          <p:cNvPr id="42" name="Graphic 4">
            <a:extLst>
              <a:ext uri="{FF2B5EF4-FFF2-40B4-BE49-F238E27FC236}">
                <a16:creationId xmlns:a16="http://schemas.microsoft.com/office/drawing/2014/main" id="{E3135AAD-5FE1-4E06-A9DA-28ABBCAC808A}"/>
              </a:ext>
            </a:extLst>
          </p:cNvPr>
          <p:cNvGrpSpPr/>
          <p:nvPr/>
        </p:nvGrpSpPr>
        <p:grpSpPr>
          <a:xfrm>
            <a:off x="621040" y="473391"/>
            <a:ext cx="2862390" cy="774718"/>
            <a:chOff x="4449749" y="2980715"/>
            <a:chExt cx="3286381" cy="889473"/>
          </a:xfrm>
        </p:grpSpPr>
        <p:sp>
          <p:nvSpPr>
            <p:cNvPr id="43" name="Freeform: Shape 12">
              <a:extLst>
                <a:ext uri="{FF2B5EF4-FFF2-40B4-BE49-F238E27FC236}">
                  <a16:creationId xmlns:a16="http://schemas.microsoft.com/office/drawing/2014/main" id="{1A87C248-24BC-4691-BF30-8537712FD707}"/>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Freeform: Shape 18">
              <a:extLst>
                <a:ext uri="{FF2B5EF4-FFF2-40B4-BE49-F238E27FC236}">
                  <a16:creationId xmlns:a16="http://schemas.microsoft.com/office/drawing/2014/main" id="{F89E0336-2583-4CE4-9DAA-9828588BC0D5}"/>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Freeform: Shape 24">
              <a:extLst>
                <a:ext uri="{FF2B5EF4-FFF2-40B4-BE49-F238E27FC236}">
                  <a16:creationId xmlns:a16="http://schemas.microsoft.com/office/drawing/2014/main" id="{476CD29E-7D13-4EF7-B9AD-83398D21FD4E}"/>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Freeform: Shape 26">
              <a:extLst>
                <a:ext uri="{FF2B5EF4-FFF2-40B4-BE49-F238E27FC236}">
                  <a16:creationId xmlns:a16="http://schemas.microsoft.com/office/drawing/2014/main" id="{00367CE2-C93B-4A18-8B6F-51EEF811BB6F}"/>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Freeform: Shape 28">
              <a:extLst>
                <a:ext uri="{FF2B5EF4-FFF2-40B4-BE49-F238E27FC236}">
                  <a16:creationId xmlns:a16="http://schemas.microsoft.com/office/drawing/2014/main" id="{B71DF97B-9863-466C-9BFB-E07C7C4BC1EA}"/>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Freeform: Shape 36">
              <a:extLst>
                <a:ext uri="{FF2B5EF4-FFF2-40B4-BE49-F238E27FC236}">
                  <a16:creationId xmlns:a16="http://schemas.microsoft.com/office/drawing/2014/main" id="{2BB1C1FE-389D-42C8-817C-2E7FB37BD61D}"/>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Freeform: Shape 38">
              <a:extLst>
                <a:ext uri="{FF2B5EF4-FFF2-40B4-BE49-F238E27FC236}">
                  <a16:creationId xmlns:a16="http://schemas.microsoft.com/office/drawing/2014/main" id="{9BE19C06-6106-4266-B26F-E2567E3BD810}"/>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54" name="Freeform: Shape 108">
            <a:extLst>
              <a:ext uri="{FF2B5EF4-FFF2-40B4-BE49-F238E27FC236}">
                <a16:creationId xmlns:a16="http://schemas.microsoft.com/office/drawing/2014/main" id="{F9C4671C-8CC7-44AE-9CA4-3B39A7084547}"/>
              </a:ext>
            </a:extLst>
          </p:cNvPr>
          <p:cNvSpPr/>
          <p:nvPr/>
        </p:nvSpPr>
        <p:spPr>
          <a:xfrm>
            <a:off x="4652493" y="3927158"/>
            <a:ext cx="1075386" cy="15737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33">
            <a:extLst>
              <a:ext uri="{FF2B5EF4-FFF2-40B4-BE49-F238E27FC236}">
                <a16:creationId xmlns:a16="http://schemas.microsoft.com/office/drawing/2014/main" id="{B2728B21-6D43-44FC-9685-F3D6C33606A6}"/>
              </a:ext>
            </a:extLst>
          </p:cNvPr>
          <p:cNvSpPr txBox="1"/>
          <p:nvPr/>
        </p:nvSpPr>
        <p:spPr>
          <a:xfrm>
            <a:off x="621040" y="3348652"/>
            <a:ext cx="4651110" cy="1378839"/>
          </a:xfrm>
          <a:prstGeom prst="rect">
            <a:avLst/>
          </a:prstGeom>
          <a:noFill/>
        </p:spPr>
        <p:txBody>
          <a:bodyPr wrap="square" rtlCol="0">
            <a:spAutoFit/>
          </a:bodyPr>
          <a:lstStyle/>
          <a:p>
            <a:pPr>
              <a:lnSpc>
                <a:spcPct val="85000"/>
              </a:lnSpc>
              <a:defRPr/>
            </a:pPr>
            <a:r>
              <a:rPr lang="pt-PT" spc="300" dirty="0">
                <a:solidFill>
                  <a:srgbClr val="0A424E"/>
                </a:solidFill>
                <a:latin typeface="Calibri" panose="020F0502020204030204" pitchFamily="34" charset="0"/>
                <a:ea typeface="Verdana" panose="020B0604030504040204" pitchFamily="34" charset="0"/>
                <a:cs typeface="Calibri" panose="020F0502020204030204" pitchFamily="34" charset="0"/>
              </a:rPr>
              <a:t>Lx PPP-IS </a:t>
            </a:r>
          </a:p>
          <a:p>
            <a:pPr>
              <a:lnSpc>
                <a:spcPct val="85000"/>
              </a:lnSpc>
              <a:defRPr/>
            </a:pPr>
            <a:r>
              <a:rPr lang="pt-PT" sz="4000" dirty="0">
                <a:solidFill>
                  <a:prstClr val="white"/>
                </a:solidFill>
                <a:latin typeface="Calibri" panose="020F0502020204030204" pitchFamily="34" charset="0"/>
                <a:ea typeface="Verdana" panose="020B0604030504040204" pitchFamily="34" charset="0"/>
                <a:cs typeface="Calibri" panose="020F0502020204030204" pitchFamily="34" charset="0"/>
              </a:rPr>
              <a:t>PROCUREMENT STRATEGY</a:t>
            </a:r>
            <a:endParaRPr kumimoji="0" lang="pt-PT" sz="4000" u="none" strike="noStrike" kern="1200" cap="none" spc="0" normalizeH="0" baseline="0" noProof="0" dirty="0">
              <a:ln>
                <a:noFill/>
              </a:ln>
              <a:solidFill>
                <a:prstClr val="white"/>
              </a:solidFill>
              <a:effectLst/>
              <a:uLnTx/>
              <a:uFillTx/>
              <a:latin typeface="Calibri" panose="020F0502020204030204" pitchFamily="34" charset="0"/>
              <a:ea typeface="Verdana" panose="020B0604030504040204" pitchFamily="34" charset="0"/>
              <a:cs typeface="Calibri" panose="020F0502020204030204" pitchFamily="34" charset="0"/>
            </a:endParaRPr>
          </a:p>
        </p:txBody>
      </p:sp>
      <p:sp>
        <p:nvSpPr>
          <p:cNvPr id="58" name="Graphic 37">
            <a:extLst>
              <a:ext uri="{FF2B5EF4-FFF2-40B4-BE49-F238E27FC236}">
                <a16:creationId xmlns:a16="http://schemas.microsoft.com/office/drawing/2014/main" id="{55B79509-F6EE-4A10-846C-12B37DC375C8}"/>
              </a:ext>
            </a:extLst>
          </p:cNvPr>
          <p:cNvSpPr/>
          <p:nvPr/>
        </p:nvSpPr>
        <p:spPr>
          <a:xfrm flipV="1">
            <a:off x="10304206" y="-11508"/>
            <a:ext cx="1887794" cy="6881016"/>
          </a:xfrm>
          <a:custGeom>
            <a:avLst/>
            <a:gdLst>
              <a:gd name="connsiteX0" fmla="*/ 186498 w 1914525"/>
              <a:gd name="connsiteY0" fmla="*/ 0 h 4819650"/>
              <a:gd name="connsiteX1" fmla="*/ 939640 w 1914525"/>
              <a:gd name="connsiteY1" fmla="*/ 1489901 h 4819650"/>
              <a:gd name="connsiteX2" fmla="*/ 389095 w 1914525"/>
              <a:gd name="connsiteY2" fmla="*/ 2670715 h 4819650"/>
              <a:gd name="connsiteX3" fmla="*/ 34955 w 1914525"/>
              <a:gd name="connsiteY3" fmla="*/ 4001929 h 4819650"/>
              <a:gd name="connsiteX4" fmla="*/ 273747 w 1914525"/>
              <a:gd name="connsiteY4" fmla="*/ 4823841 h 4819650"/>
              <a:gd name="connsiteX5" fmla="*/ 1915285 w 1914525"/>
              <a:gd name="connsiteY5" fmla="*/ 4823841 h 4819650"/>
              <a:gd name="connsiteX6" fmla="*/ 1915285 w 1914525"/>
              <a:gd name="connsiteY6" fmla="*/ 0 h 4819650"/>
              <a:gd name="connsiteX7" fmla="*/ 186498 w 1914525"/>
              <a:gd name="connsiteY7" fmla="*/ 0 h 481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4525" h="4819650">
                <a:moveTo>
                  <a:pt x="186498" y="0"/>
                </a:moveTo>
                <a:cubicBezTo>
                  <a:pt x="186498" y="0"/>
                  <a:pt x="1009934" y="741140"/>
                  <a:pt x="939640" y="1489901"/>
                </a:cubicBezTo>
                <a:cubicBezTo>
                  <a:pt x="939640" y="1489901"/>
                  <a:pt x="947164" y="1924431"/>
                  <a:pt x="389095" y="2670715"/>
                </a:cubicBezTo>
                <a:cubicBezTo>
                  <a:pt x="214311" y="2912745"/>
                  <a:pt x="-106205" y="3339941"/>
                  <a:pt x="34955" y="4001929"/>
                </a:cubicBezTo>
                <a:cubicBezTo>
                  <a:pt x="126871" y="4432935"/>
                  <a:pt x="276985" y="4499515"/>
                  <a:pt x="273747" y="4823841"/>
                </a:cubicBezTo>
                <a:lnTo>
                  <a:pt x="1915285" y="4823841"/>
                </a:lnTo>
                <a:lnTo>
                  <a:pt x="1915285" y="0"/>
                </a:lnTo>
                <a:lnTo>
                  <a:pt x="186498" y="0"/>
                </a:lnTo>
                <a:close/>
              </a:path>
            </a:pathLst>
          </a:custGeom>
          <a:solidFill>
            <a:srgbClr val="8DF7A6">
              <a:alpha val="50000"/>
            </a:srgbClr>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PT" sz="2500" u="none" strike="noStrike" kern="1200" cap="none" spc="0" normalizeH="0" baseline="0" noProof="0" dirty="0">
              <a:ln>
                <a:noFill/>
              </a:ln>
              <a:solidFill>
                <a:prstClr val="black"/>
              </a:solidFill>
              <a:effectLst/>
              <a:uLnTx/>
              <a:uFillTx/>
              <a:latin typeface="Verdana" pitchFamily="34" charset="0"/>
              <a:ea typeface="+mn-ea"/>
              <a:cs typeface="Calibri" panose="020F0502020204030204" pitchFamily="34" charset="0"/>
            </a:endParaRPr>
          </a:p>
        </p:txBody>
      </p:sp>
      <p:pic>
        <p:nvPicPr>
          <p:cNvPr id="59" name="Imagem 58">
            <a:extLst>
              <a:ext uri="{FF2B5EF4-FFF2-40B4-BE49-F238E27FC236}">
                <a16:creationId xmlns:a16="http://schemas.microsoft.com/office/drawing/2014/main" id="{660E2C31-DDA9-4809-939B-C99442FE4E7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45588" b="1718"/>
          <a:stretch/>
        </p:blipFill>
        <p:spPr>
          <a:xfrm flipH="1" flipV="1">
            <a:off x="9989362" y="0"/>
            <a:ext cx="2202638" cy="4931228"/>
          </a:xfrm>
          <a:prstGeom prst="rect">
            <a:avLst/>
          </a:prstGeom>
        </p:spPr>
      </p:pic>
      <p:sp>
        <p:nvSpPr>
          <p:cNvPr id="55" name="Freeform: Shape 141">
            <a:extLst>
              <a:ext uri="{FF2B5EF4-FFF2-40B4-BE49-F238E27FC236}">
                <a16:creationId xmlns:a16="http://schemas.microsoft.com/office/drawing/2014/main" id="{3AE83186-E740-4AE2-9710-8B6A16B59F57}"/>
              </a:ext>
            </a:extLst>
          </p:cNvPr>
          <p:cNvSpPr/>
          <p:nvPr/>
        </p:nvSpPr>
        <p:spPr>
          <a:xfrm>
            <a:off x="8667944" y="5230891"/>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p:txBody>
      </p:sp>
      <p:sp>
        <p:nvSpPr>
          <p:cNvPr id="60" name="Freeform: Shape 141">
            <a:extLst>
              <a:ext uri="{FF2B5EF4-FFF2-40B4-BE49-F238E27FC236}">
                <a16:creationId xmlns:a16="http://schemas.microsoft.com/office/drawing/2014/main" id="{D4E7260A-6110-4EE2-A6D9-D97AAD212B08}"/>
              </a:ext>
            </a:extLst>
          </p:cNvPr>
          <p:cNvSpPr/>
          <p:nvPr/>
        </p:nvSpPr>
        <p:spPr>
          <a:xfrm>
            <a:off x="11090681" y="890202"/>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p:txBody>
      </p:sp>
    </p:spTree>
    <p:extLst>
      <p:ext uri="{BB962C8B-B14F-4D97-AF65-F5344CB8AC3E}">
        <p14:creationId xmlns:p14="http://schemas.microsoft.com/office/powerpoint/2010/main" val="12932422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1000" fill="hold"/>
                                        <p:tgtEl>
                                          <p:spTgt spid="42"/>
                                        </p:tgtEl>
                                        <p:attrNameLst>
                                          <p:attrName>ppt_x</p:attrName>
                                        </p:attrNameLst>
                                      </p:cBhvr>
                                      <p:tavLst>
                                        <p:tav tm="0">
                                          <p:val>
                                            <p:strVal val="#ppt_x"/>
                                          </p:val>
                                        </p:tav>
                                        <p:tav tm="100000">
                                          <p:val>
                                            <p:strVal val="#ppt_x"/>
                                          </p:val>
                                        </p:tav>
                                      </p:tavLst>
                                    </p:anim>
                                    <p:anim calcmode="lin" valueType="num">
                                      <p:cBhvr additive="base">
                                        <p:cTn id="8" dur="1000" fill="hold"/>
                                        <p:tgtEl>
                                          <p:spTgt spid="42"/>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par>
                                <p:cTn id="12" presetID="63" presetClass="path" presetSubtype="0" accel="50000" decel="50000" fill="hold" nodeType="withEffect">
                                  <p:stCondLst>
                                    <p:cond delay="0"/>
                                  </p:stCondLst>
                                  <p:childTnLst>
                                    <p:animMotion origin="layout" path="M 0 0 L 0.43099 0 " pathEditMode="relative" rAng="0" ptsTypes="AA">
                                      <p:cBhvr>
                                        <p:cTn id="13" dur="3000" fill="hold"/>
                                        <p:tgtEl>
                                          <p:spTgt spid="6"/>
                                        </p:tgtEl>
                                        <p:attrNameLst>
                                          <p:attrName>ppt_x</p:attrName>
                                          <p:attrName>ppt_y</p:attrName>
                                        </p:attrNameLst>
                                      </p:cBhvr>
                                      <p:rCtr x="21549" y="0"/>
                                    </p:animMotion>
                                  </p:childTnLst>
                                </p:cTn>
                              </p:par>
                              <p:par>
                                <p:cTn id="14" presetID="22" presetClass="entr" presetSubtype="2" fill="hold" grpId="0" nodeType="withEffect">
                                  <p:stCondLst>
                                    <p:cond delay="500"/>
                                  </p:stCondLst>
                                  <p:childTnLst>
                                    <p:set>
                                      <p:cBhvr>
                                        <p:cTn id="15" dur="1" fill="hold">
                                          <p:stCondLst>
                                            <p:cond delay="0"/>
                                          </p:stCondLst>
                                        </p:cTn>
                                        <p:tgtEl>
                                          <p:spTgt spid="54"/>
                                        </p:tgtEl>
                                        <p:attrNameLst>
                                          <p:attrName>style.visibility</p:attrName>
                                        </p:attrNameLst>
                                      </p:cBhvr>
                                      <p:to>
                                        <p:strVal val="visible"/>
                                      </p:to>
                                    </p:set>
                                    <p:animEffect transition="in" filter="wipe(right)">
                                      <p:cBhvr>
                                        <p:cTn id="16" dur="750"/>
                                        <p:tgtEl>
                                          <p:spTgt spid="54"/>
                                        </p:tgtEl>
                                      </p:cBhvr>
                                    </p:animEffect>
                                  </p:childTnLst>
                                </p:cTn>
                              </p:par>
                              <p:par>
                                <p:cTn id="17" presetID="22" presetClass="entr" presetSubtype="8" fill="hold" grpId="0" nodeType="withEffect">
                                  <p:stCondLst>
                                    <p:cond delay="500"/>
                                  </p:stCondLst>
                                  <p:childTnLst>
                                    <p:set>
                                      <p:cBhvr>
                                        <p:cTn id="18" dur="1" fill="hold">
                                          <p:stCondLst>
                                            <p:cond delay="0"/>
                                          </p:stCondLst>
                                        </p:cTn>
                                        <p:tgtEl>
                                          <p:spTgt spid="55"/>
                                        </p:tgtEl>
                                        <p:attrNameLst>
                                          <p:attrName>style.visibility</p:attrName>
                                        </p:attrNameLst>
                                      </p:cBhvr>
                                      <p:to>
                                        <p:strVal val="visible"/>
                                      </p:to>
                                    </p:set>
                                    <p:animEffect transition="in" filter="wipe(left)">
                                      <p:cBhvr>
                                        <p:cTn id="19" dur="750"/>
                                        <p:tgtEl>
                                          <p:spTgt spid="55"/>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750"/>
                                        <p:tgtEl>
                                          <p:spTgt spid="7"/>
                                        </p:tgtEl>
                                      </p:cBhvr>
                                    </p:animEffect>
                                  </p:childTnLst>
                                </p:cTn>
                              </p:par>
                              <p:par>
                                <p:cTn id="23" presetID="42" presetClass="path" presetSubtype="0" accel="50000" decel="50000" fill="hold" grpId="1" nodeType="withEffect">
                                  <p:stCondLst>
                                    <p:cond delay="500"/>
                                  </p:stCondLst>
                                  <p:childTnLst>
                                    <p:animMotion origin="layout" path="M 1.66667E-6 -1.85185E-6 L 1.66667E-6 0.07894 " pathEditMode="relative" rAng="0" ptsTypes="AA">
                                      <p:cBhvr>
                                        <p:cTn id="24" dur="750" spd="-100000" fill="hold"/>
                                        <p:tgtEl>
                                          <p:spTgt spid="7"/>
                                        </p:tgtEl>
                                        <p:attrNameLst>
                                          <p:attrName>ppt_x</p:attrName>
                                          <p:attrName>ppt_y</p:attrName>
                                        </p:attrNameLst>
                                      </p:cBhvr>
                                      <p:rCtr x="0" y="3935"/>
                                    </p:animMotion>
                                  </p:childTnLst>
                                </p:cTn>
                              </p:par>
                              <p:par>
                                <p:cTn id="25" presetID="22" presetClass="entr" presetSubtype="1" fill="hold"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wipe(up)">
                                      <p:cBhvr>
                                        <p:cTn id="27" dur="500"/>
                                        <p:tgtEl>
                                          <p:spTgt spid="59"/>
                                        </p:tgtEl>
                                      </p:cBhvr>
                                    </p:animEffect>
                                  </p:childTnLst>
                                </p:cTn>
                              </p:par>
                              <p:par>
                                <p:cTn id="28" presetID="2" presetClass="entr" presetSubtype="2" decel="100000" fill="hold" grpId="0" nodeType="withEffect">
                                  <p:stCondLst>
                                    <p:cond delay="0"/>
                                  </p:stCondLst>
                                  <p:childTnLst>
                                    <p:set>
                                      <p:cBhvr>
                                        <p:cTn id="29" dur="1" fill="hold">
                                          <p:stCondLst>
                                            <p:cond delay="0"/>
                                          </p:stCondLst>
                                        </p:cTn>
                                        <p:tgtEl>
                                          <p:spTgt spid="58"/>
                                        </p:tgtEl>
                                        <p:attrNameLst>
                                          <p:attrName>style.visibility</p:attrName>
                                        </p:attrNameLst>
                                      </p:cBhvr>
                                      <p:to>
                                        <p:strVal val="visible"/>
                                      </p:to>
                                    </p:set>
                                    <p:anim calcmode="lin" valueType="num">
                                      <p:cBhvr additive="base">
                                        <p:cTn id="30" dur="750" fill="hold"/>
                                        <p:tgtEl>
                                          <p:spTgt spid="58"/>
                                        </p:tgtEl>
                                        <p:attrNameLst>
                                          <p:attrName>ppt_x</p:attrName>
                                        </p:attrNameLst>
                                      </p:cBhvr>
                                      <p:tavLst>
                                        <p:tav tm="0">
                                          <p:val>
                                            <p:strVal val="1+#ppt_w/2"/>
                                          </p:val>
                                        </p:tav>
                                        <p:tav tm="100000">
                                          <p:val>
                                            <p:strVal val="#ppt_x"/>
                                          </p:val>
                                        </p:tav>
                                      </p:tavLst>
                                    </p:anim>
                                    <p:anim calcmode="lin" valueType="num">
                                      <p:cBhvr additive="base">
                                        <p:cTn id="31" dur="750" fill="hold"/>
                                        <p:tgtEl>
                                          <p:spTgt spid="58"/>
                                        </p:tgtEl>
                                        <p:attrNameLst>
                                          <p:attrName>ppt_y</p:attrName>
                                        </p:attrNameLst>
                                      </p:cBhvr>
                                      <p:tavLst>
                                        <p:tav tm="0">
                                          <p:val>
                                            <p:strVal val="#ppt_y"/>
                                          </p:val>
                                        </p:tav>
                                        <p:tav tm="100000">
                                          <p:val>
                                            <p:strVal val="#ppt_y"/>
                                          </p:val>
                                        </p:tav>
                                      </p:tavLst>
                                    </p:anim>
                                  </p:childTnLst>
                                </p:cTn>
                              </p:par>
                              <p:par>
                                <p:cTn id="32" presetID="22" presetClass="entr" presetSubtype="8" fill="hold" grpId="0" nodeType="withEffect">
                                  <p:stCondLst>
                                    <p:cond delay="500"/>
                                  </p:stCondLst>
                                  <p:childTnLst>
                                    <p:set>
                                      <p:cBhvr>
                                        <p:cTn id="33" dur="1" fill="hold">
                                          <p:stCondLst>
                                            <p:cond delay="0"/>
                                          </p:stCondLst>
                                        </p:cTn>
                                        <p:tgtEl>
                                          <p:spTgt spid="60"/>
                                        </p:tgtEl>
                                        <p:attrNameLst>
                                          <p:attrName>style.visibility</p:attrName>
                                        </p:attrNameLst>
                                      </p:cBhvr>
                                      <p:to>
                                        <p:strVal val="visible"/>
                                      </p:to>
                                    </p:set>
                                    <p:animEffect transition="in" filter="wipe(left)">
                                      <p:cBhvr>
                                        <p:cTn id="34" dur="750"/>
                                        <p:tgtEl>
                                          <p:spTgt spid="60"/>
                                        </p:tgtEl>
                                      </p:cBhvr>
                                    </p:animEffect>
                                  </p:childTnLst>
                                </p:cTn>
                              </p:par>
                            </p:childTnLst>
                          </p:cTn>
                        </p:par>
                        <p:par>
                          <p:cTn id="35" fill="hold">
                            <p:stCondLst>
                              <p:cond delay="3000"/>
                            </p:stCondLst>
                            <p:childTnLst>
                              <p:par>
                                <p:cTn id="36" presetID="1" presetClass="entr" presetSubtype="0"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7" grpId="0"/>
      <p:bldP spid="7" grpId="1"/>
      <p:bldP spid="58" grpId="0" animBg="1"/>
      <p:bldP spid="55" grpId="0" animBg="1"/>
      <p:bldP spid="6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A924170-00C1-A04D-877E-A3EA513EAC5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56806" y="1828800"/>
            <a:ext cx="8704065" cy="2923759"/>
          </a:xfrm>
          <a:prstGeom prst="rect">
            <a:avLst/>
          </a:prstGeom>
        </p:spPr>
      </p:pic>
      <p:sp>
        <p:nvSpPr>
          <p:cNvPr id="2" name="Title 1"/>
          <p:cNvSpPr>
            <a:spLocks noGrp="1"/>
          </p:cNvSpPr>
          <p:nvPr>
            <p:ph type="title"/>
          </p:nvPr>
        </p:nvSpPr>
        <p:spPr/>
        <p:txBody>
          <a:bodyPr/>
          <a:lstStyle/>
          <a:p>
            <a:r>
              <a:rPr lang="en-GB"/>
              <a:t>Approval Workflow</a:t>
            </a:r>
          </a:p>
        </p:txBody>
      </p:sp>
      <p:sp>
        <p:nvSpPr>
          <p:cNvPr id="3" name="Text Placeholder 2"/>
          <p:cNvSpPr>
            <a:spLocks noGrp="1"/>
          </p:cNvSpPr>
          <p:nvPr>
            <p:ph type="body" sz="quarter" idx="14"/>
          </p:nvPr>
        </p:nvSpPr>
        <p:spPr/>
        <p:txBody>
          <a:bodyPr/>
          <a:lstStyle/>
          <a:p>
            <a:r>
              <a:rPr lang="en-GB" dirty="0">
                <a:sym typeface="Frutiger Next Pro Light" charset="0"/>
              </a:rPr>
              <a:t>The approval flow includes rules for notifications and rules for preventing excessive action  </a:t>
            </a:r>
          </a:p>
        </p:txBody>
      </p:sp>
      <p:sp>
        <p:nvSpPr>
          <p:cNvPr id="12" name="Rectangle 11"/>
          <p:cNvSpPr/>
          <p:nvPr/>
        </p:nvSpPr>
        <p:spPr>
          <a:xfrm>
            <a:off x="1956805" y="4797570"/>
            <a:ext cx="8704065" cy="1060789"/>
          </a:xfrm>
          <a:prstGeom prst="rect">
            <a:avLst/>
          </a:prstGeom>
          <a:solidFill>
            <a:schemeClr val="bg1">
              <a:lumMod val="95000"/>
            </a:schemeClr>
          </a:solidFill>
          <a:ln w="12700" cap="flat" cmpd="sng" algn="ctr">
            <a:noFill/>
            <a:prstDash val="solid"/>
            <a:miter lim="800000"/>
          </a:ln>
          <a:effectLst/>
        </p:spPr>
        <p:txBody>
          <a:bodyPr rtlCol="0" anchor="ctr"/>
          <a:lstStyle/>
          <a:p>
            <a:pPr lvl="0">
              <a:spcAft>
                <a:spcPts val="600"/>
              </a:spcAft>
              <a:buClr>
                <a:srgbClr val="81BC00"/>
              </a:buClr>
              <a:buSzPct val="75000"/>
              <a:defRPr/>
            </a:pPr>
            <a:r>
              <a:rPr lang="en-GB" sz="1050" dirty="0">
                <a:solidFill>
                  <a:srgbClr val="3F3F3F"/>
                </a:solidFill>
              </a:rPr>
              <a:t>At each stage of the flow, the user can add a comment associated with the step of the approval. There are specific workflows for centralized and non-centralized procurement needs.</a:t>
            </a:r>
          </a:p>
          <a:p>
            <a:pPr lvl="0">
              <a:spcAft>
                <a:spcPts val="600"/>
              </a:spcAft>
              <a:buClr>
                <a:srgbClr val="81BC00"/>
              </a:buClr>
              <a:buSzPct val="75000"/>
              <a:defRPr/>
            </a:pPr>
            <a:r>
              <a:rPr lang="en-GB" sz="1050" dirty="0">
                <a:solidFill>
                  <a:srgbClr val="3F3F3F"/>
                </a:solidFill>
              </a:rPr>
              <a:t>If the approval flow has been pending for more than 48 hours (configurable value), the employee who must take action is notified by email. After this notification, the  user will have 48 hours to execute is action (configurable); otherwise, the request will move to the next level, and the non-response at the previous level will be registered.</a:t>
            </a:r>
          </a:p>
        </p:txBody>
      </p:sp>
      <p:sp>
        <p:nvSpPr>
          <p:cNvPr id="13" name="Slide Number Placeholder 1">
            <a:extLst>
              <a:ext uri="{FF2B5EF4-FFF2-40B4-BE49-F238E27FC236}">
                <a16:creationId xmlns:a16="http://schemas.microsoft.com/office/drawing/2014/main" id="{3DE4CE7E-31D9-3245-9315-27606B0D50A4}"/>
              </a:ext>
            </a:extLst>
          </p:cNvPr>
          <p:cNvSpPr>
            <a:spLocks noGrp="1"/>
          </p:cNvSpPr>
          <p:nvPr>
            <p:ph type="sldNum" sz="quarter" idx="4"/>
          </p:nvPr>
        </p:nvSpPr>
        <p:spPr>
          <a:xfrm>
            <a:off x="11651673" y="6553200"/>
            <a:ext cx="540327" cy="318655"/>
          </a:xfrm>
        </p:spPr>
        <p:txBody>
          <a:bodyPr/>
          <a:lstStyle/>
          <a:p>
            <a:r>
              <a:rPr lang="pt-PT" sz="1000" dirty="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30</a:t>
            </a:fld>
            <a:endParaRPr lang="pt-PT" sz="1000" dirty="0">
              <a:solidFill>
                <a:schemeClr val="tx1">
                  <a:lumMod val="50000"/>
                  <a:lumOff val="50000"/>
                </a:schemeClr>
              </a:solidFill>
            </a:endParaRPr>
          </a:p>
        </p:txBody>
      </p:sp>
      <p:sp>
        <p:nvSpPr>
          <p:cNvPr id="16" name="Title 113">
            <a:extLst>
              <a:ext uri="{FF2B5EF4-FFF2-40B4-BE49-F238E27FC236}">
                <a16:creationId xmlns:a16="http://schemas.microsoft.com/office/drawing/2014/main" id="{DB925F5C-2337-0542-AAB1-9C5F6773D11F}"/>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18" name="Text Placeholder 3">
            <a:extLst>
              <a:ext uri="{FF2B5EF4-FFF2-40B4-BE49-F238E27FC236}">
                <a16:creationId xmlns:a16="http://schemas.microsoft.com/office/drawing/2014/main" id="{058B7717-99BE-8545-B224-253D2BA5DB73}"/>
              </a:ext>
            </a:extLst>
          </p:cNvPr>
          <p:cNvSpPr txBox="1">
            <a:spLocks/>
          </p:cNvSpPr>
          <p:nvPr/>
        </p:nvSpPr>
        <p:spPr>
          <a:xfrm>
            <a:off x="283560" y="529336"/>
            <a:ext cx="3355848" cy="203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1100"/>
              <a:t>FUNCTIONALITIES</a:t>
            </a:r>
          </a:p>
        </p:txBody>
      </p:sp>
    </p:spTree>
    <p:extLst>
      <p:ext uri="{BB962C8B-B14F-4D97-AF65-F5344CB8AC3E}">
        <p14:creationId xmlns:p14="http://schemas.microsoft.com/office/powerpoint/2010/main" val="8286054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0355" y="1794797"/>
            <a:ext cx="10911289" cy="46080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GB" dirty="0"/>
              <a:t>CPV Reporting</a:t>
            </a:r>
            <a:endParaRPr lang="pt-PT" dirty="0"/>
          </a:p>
        </p:txBody>
      </p:sp>
      <p:sp>
        <p:nvSpPr>
          <p:cNvPr id="3" name="Text Placeholder 2"/>
          <p:cNvSpPr>
            <a:spLocks noGrp="1"/>
          </p:cNvSpPr>
          <p:nvPr>
            <p:ph type="body" sz="quarter" idx="14"/>
          </p:nvPr>
        </p:nvSpPr>
        <p:spPr/>
        <p:txBody>
          <a:bodyPr/>
          <a:lstStyle/>
          <a:p>
            <a:r>
              <a:rPr lang="en-GB">
                <a:sym typeface="Frutiger Next Pro Light" charset="0"/>
              </a:rPr>
              <a:t>There are specific reporting tools </a:t>
            </a:r>
          </a:p>
        </p:txBody>
      </p:sp>
      <p:sp>
        <p:nvSpPr>
          <p:cNvPr id="7" name="Rectangle 6"/>
          <p:cNvSpPr/>
          <p:nvPr/>
        </p:nvSpPr>
        <p:spPr>
          <a:xfrm>
            <a:off x="2592895" y="2936631"/>
            <a:ext cx="8625039" cy="2373923"/>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18" name="Rectangle 17"/>
          <p:cNvSpPr/>
          <p:nvPr/>
        </p:nvSpPr>
        <p:spPr>
          <a:xfrm>
            <a:off x="2592895" y="5510411"/>
            <a:ext cx="6515936" cy="635412"/>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dirty="0"/>
          </a:p>
        </p:txBody>
      </p:sp>
      <p:sp>
        <p:nvSpPr>
          <p:cNvPr id="9" name="Rectangle 8"/>
          <p:cNvSpPr/>
          <p:nvPr/>
        </p:nvSpPr>
        <p:spPr>
          <a:xfrm>
            <a:off x="4103799" y="1842391"/>
            <a:ext cx="1901200" cy="808157"/>
          </a:xfrm>
          <a:prstGeom prst="rect">
            <a:avLst/>
          </a:prstGeom>
          <a:solidFill>
            <a:schemeClr val="bg1">
              <a:lumMod val="95000"/>
            </a:schemeClr>
          </a:solidFill>
          <a:ln w="12700" cap="flat" cmpd="sng" algn="ctr">
            <a:noFill/>
            <a:prstDash val="solid"/>
            <a:miter lim="800000"/>
          </a:ln>
          <a:effectLst/>
        </p:spPr>
        <p:txBody>
          <a:bodyPr rtlCol="0" anchor="ctr"/>
          <a:lstStyle/>
          <a:p>
            <a:pPr lvl="0">
              <a:spcAft>
                <a:spcPts val="600"/>
              </a:spcAft>
              <a:buClr>
                <a:srgbClr val="81BC00"/>
              </a:buClr>
              <a:buSzPct val="75000"/>
              <a:defRPr/>
            </a:pPr>
            <a:r>
              <a:rPr lang="en-GB" sz="1050">
                <a:solidFill>
                  <a:srgbClr val="3F3F3F"/>
                </a:solidFill>
              </a:rPr>
              <a:t>Selection Criteria</a:t>
            </a:r>
          </a:p>
        </p:txBody>
      </p:sp>
      <p:cxnSp>
        <p:nvCxnSpPr>
          <p:cNvPr id="8" name="Straight Arrow Connector 7"/>
          <p:cNvCxnSpPr/>
          <p:nvPr/>
        </p:nvCxnSpPr>
        <p:spPr>
          <a:xfrm flipH="1" flipV="1">
            <a:off x="5785627" y="2540416"/>
            <a:ext cx="438744" cy="380263"/>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303127" y="5452597"/>
            <a:ext cx="2162041" cy="816318"/>
          </a:xfrm>
          <a:prstGeom prst="rect">
            <a:avLst/>
          </a:prstGeom>
          <a:solidFill>
            <a:schemeClr val="bg1">
              <a:lumMod val="95000"/>
            </a:schemeClr>
          </a:solidFill>
          <a:ln w="28575" cap="flat" cmpd="sng" algn="ctr">
            <a:noFill/>
            <a:prstDash val="solid"/>
            <a:miter lim="800000"/>
          </a:ln>
          <a:effectLst/>
        </p:spPr>
        <p:txBody>
          <a:bodyPr rtlCol="0" anchor="ctr"/>
          <a:lstStyle/>
          <a:p>
            <a:pPr lvl="0">
              <a:spcAft>
                <a:spcPts val="600"/>
              </a:spcAft>
              <a:buClr>
                <a:srgbClr val="81BC00"/>
              </a:buClr>
              <a:buSzPct val="75000"/>
              <a:defRPr/>
            </a:pPr>
            <a:r>
              <a:rPr lang="en-GB" sz="1050">
                <a:solidFill>
                  <a:srgbClr val="3F3F3F"/>
                </a:solidFill>
              </a:rPr>
              <a:t>CPVs selected by the user</a:t>
            </a:r>
          </a:p>
        </p:txBody>
      </p:sp>
      <p:cxnSp>
        <p:nvCxnSpPr>
          <p:cNvPr id="21" name="Straight Arrow Connector 20"/>
          <p:cNvCxnSpPr>
            <a:stCxn id="18" idx="3"/>
          </p:cNvCxnSpPr>
          <p:nvPr/>
        </p:nvCxnSpPr>
        <p:spPr>
          <a:xfrm>
            <a:off x="9108831" y="5828117"/>
            <a:ext cx="194296" cy="15463"/>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9" name="Slide Number Placeholder 1">
            <a:extLst>
              <a:ext uri="{FF2B5EF4-FFF2-40B4-BE49-F238E27FC236}">
                <a16:creationId xmlns:a16="http://schemas.microsoft.com/office/drawing/2014/main" id="{D9831097-8083-3B4F-990C-62F3C227E061}"/>
              </a:ext>
            </a:extLst>
          </p:cNvPr>
          <p:cNvSpPr>
            <a:spLocks noGrp="1"/>
          </p:cNvSpPr>
          <p:nvPr>
            <p:ph type="sldNum" sz="quarter" idx="4"/>
          </p:nvPr>
        </p:nvSpPr>
        <p:spPr>
          <a:xfrm>
            <a:off x="11651673" y="6553200"/>
            <a:ext cx="540327" cy="318655"/>
          </a:xfrm>
        </p:spPr>
        <p:txBody>
          <a:bodyPr/>
          <a:lstStyle/>
          <a:p>
            <a:r>
              <a:rPr lang="pt-PT" sz="1000" dirty="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31</a:t>
            </a:fld>
            <a:endParaRPr lang="pt-PT" sz="1000" dirty="0">
              <a:solidFill>
                <a:schemeClr val="tx1">
                  <a:lumMod val="50000"/>
                  <a:lumOff val="50000"/>
                </a:schemeClr>
              </a:solidFill>
            </a:endParaRPr>
          </a:p>
        </p:txBody>
      </p:sp>
      <p:sp>
        <p:nvSpPr>
          <p:cNvPr id="13" name="Title 113">
            <a:extLst>
              <a:ext uri="{FF2B5EF4-FFF2-40B4-BE49-F238E27FC236}">
                <a16:creationId xmlns:a16="http://schemas.microsoft.com/office/drawing/2014/main" id="{CA21922E-5012-4E45-BDE2-6D3F7FADB786}"/>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16" name="Text Placeholder 3">
            <a:extLst>
              <a:ext uri="{FF2B5EF4-FFF2-40B4-BE49-F238E27FC236}">
                <a16:creationId xmlns:a16="http://schemas.microsoft.com/office/drawing/2014/main" id="{D49CB7E2-761F-0247-BD90-79DA07D79BFA}"/>
              </a:ext>
            </a:extLst>
          </p:cNvPr>
          <p:cNvSpPr txBox="1">
            <a:spLocks/>
          </p:cNvSpPr>
          <p:nvPr/>
        </p:nvSpPr>
        <p:spPr>
          <a:xfrm>
            <a:off x="283560" y="529336"/>
            <a:ext cx="3355848" cy="203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1100"/>
              <a:t>FUNCTIONALITIES</a:t>
            </a:r>
          </a:p>
        </p:txBody>
      </p:sp>
    </p:spTree>
    <p:extLst>
      <p:ext uri="{BB962C8B-B14F-4D97-AF65-F5344CB8AC3E}">
        <p14:creationId xmlns:p14="http://schemas.microsoft.com/office/powerpoint/2010/main" val="2678505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CPV Reporting</a:t>
            </a:r>
          </a:p>
        </p:txBody>
      </p:sp>
      <p:sp>
        <p:nvSpPr>
          <p:cNvPr id="3" name="Text Placeholder 2"/>
          <p:cNvSpPr>
            <a:spLocks noGrp="1"/>
          </p:cNvSpPr>
          <p:nvPr>
            <p:ph type="body" sz="quarter" idx="14"/>
          </p:nvPr>
        </p:nvSpPr>
        <p:spPr/>
        <p:txBody>
          <a:bodyPr/>
          <a:lstStyle/>
          <a:p>
            <a:r>
              <a:rPr lang="en-GB" dirty="0"/>
              <a:t>After executing the report, the user has access to a popup listing of the requisitions. The user can extract this information via excel, PDF. The system also provides data sets for the Municipality’s Analytics (</a:t>
            </a:r>
            <a:r>
              <a:rPr lang="en-GB" dirty="0" err="1"/>
              <a:t>PowerBI</a:t>
            </a:r>
            <a:r>
              <a:rPr lang="en-GB" dirty="0"/>
              <a:t>).</a:t>
            </a:r>
          </a:p>
        </p:txBody>
      </p:sp>
      <p:pic>
        <p:nvPicPr>
          <p:cNvPr id="12" name="Picture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56383" y="1929702"/>
            <a:ext cx="9079233" cy="4608000"/>
          </a:xfrm>
          <a:prstGeom prst="rect">
            <a:avLst/>
          </a:prstGeom>
          <a:ln>
            <a:noFill/>
          </a:ln>
          <a:effectLst>
            <a:outerShdw blurRad="292100" dist="139700" dir="2700000" algn="tl" rotWithShape="0">
              <a:srgbClr val="333333">
                <a:alpha val="65000"/>
              </a:srgbClr>
            </a:outerShdw>
          </a:effectLst>
        </p:spPr>
      </p:pic>
      <p:sp>
        <p:nvSpPr>
          <p:cNvPr id="17" name="Rectangle 16"/>
          <p:cNvSpPr/>
          <p:nvPr/>
        </p:nvSpPr>
        <p:spPr>
          <a:xfrm>
            <a:off x="2003810" y="2565197"/>
            <a:ext cx="5082790" cy="635412"/>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9" name="Rectangle 18"/>
          <p:cNvSpPr/>
          <p:nvPr/>
        </p:nvSpPr>
        <p:spPr>
          <a:xfrm>
            <a:off x="5091611" y="2117653"/>
            <a:ext cx="1669674" cy="391403"/>
          </a:xfrm>
          <a:prstGeom prst="rect">
            <a:avLst/>
          </a:prstGeom>
          <a:solidFill>
            <a:schemeClr val="bg1">
              <a:lumMod val="95000"/>
            </a:schemeClr>
          </a:solidFill>
          <a:ln w="12700" cap="flat" cmpd="sng" algn="ctr">
            <a:noFill/>
            <a:prstDash val="solid"/>
            <a:miter lim="800000"/>
          </a:ln>
          <a:effectLst/>
        </p:spPr>
        <p:txBody>
          <a:bodyPr rtlCol="0" anchor="ctr"/>
          <a:lstStyle/>
          <a:p>
            <a:pPr lvl="0">
              <a:spcAft>
                <a:spcPts val="600"/>
              </a:spcAft>
              <a:buClr>
                <a:srgbClr val="81BC00"/>
              </a:buClr>
              <a:buSzPct val="75000"/>
              <a:defRPr/>
            </a:pPr>
            <a:r>
              <a:rPr lang="pt-PT" sz="1050" dirty="0" err="1">
                <a:solidFill>
                  <a:srgbClr val="3F3F3F"/>
                </a:solidFill>
              </a:rPr>
              <a:t>Summarized</a:t>
            </a:r>
            <a:r>
              <a:rPr lang="pt-PT" sz="1050" dirty="0">
                <a:solidFill>
                  <a:srgbClr val="3F3F3F"/>
                </a:solidFill>
              </a:rPr>
              <a:t> Data</a:t>
            </a:r>
          </a:p>
        </p:txBody>
      </p:sp>
      <p:cxnSp>
        <p:nvCxnSpPr>
          <p:cNvPr id="22" name="Straight Arrow Connector 21"/>
          <p:cNvCxnSpPr/>
          <p:nvPr/>
        </p:nvCxnSpPr>
        <p:spPr>
          <a:xfrm flipV="1">
            <a:off x="4744403" y="2376740"/>
            <a:ext cx="281355" cy="188457"/>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8949076" y="2507555"/>
            <a:ext cx="1325544" cy="300197"/>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cxnSp>
        <p:nvCxnSpPr>
          <p:cNvPr id="24" name="Straight Arrow Connector 23"/>
          <p:cNvCxnSpPr/>
          <p:nvPr/>
        </p:nvCxnSpPr>
        <p:spPr>
          <a:xfrm flipH="1">
            <a:off x="8682636" y="2565197"/>
            <a:ext cx="236645" cy="25595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7976776" y="2809206"/>
            <a:ext cx="1669674" cy="391403"/>
          </a:xfrm>
          <a:prstGeom prst="rect">
            <a:avLst/>
          </a:prstGeom>
          <a:solidFill>
            <a:schemeClr val="bg1">
              <a:lumMod val="95000"/>
            </a:schemeClr>
          </a:solidFill>
          <a:ln w="12700" cap="flat" cmpd="sng" algn="ctr">
            <a:noFill/>
            <a:prstDash val="solid"/>
            <a:miter lim="800000"/>
          </a:ln>
          <a:effectLst/>
        </p:spPr>
        <p:txBody>
          <a:bodyPr rtlCol="0" anchor="ctr"/>
          <a:lstStyle/>
          <a:p>
            <a:pPr lvl="0">
              <a:spcAft>
                <a:spcPts val="600"/>
              </a:spcAft>
              <a:buClr>
                <a:srgbClr val="81BC00"/>
              </a:buClr>
              <a:buSzPct val="75000"/>
              <a:defRPr/>
            </a:pPr>
            <a:r>
              <a:rPr lang="en-GB" sz="1050">
                <a:solidFill>
                  <a:srgbClr val="3F3F3F"/>
                </a:solidFill>
              </a:rPr>
              <a:t>Export Options include  PowerBI</a:t>
            </a:r>
          </a:p>
        </p:txBody>
      </p:sp>
      <p:sp>
        <p:nvSpPr>
          <p:cNvPr id="13" name="Slide Number Placeholder 1">
            <a:extLst>
              <a:ext uri="{FF2B5EF4-FFF2-40B4-BE49-F238E27FC236}">
                <a16:creationId xmlns:a16="http://schemas.microsoft.com/office/drawing/2014/main" id="{33BF5B53-9501-B343-8BCD-39E428E72D27}"/>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32</a:t>
            </a:fld>
            <a:endParaRPr lang="pt-PT" sz="1000">
              <a:solidFill>
                <a:schemeClr val="tx1">
                  <a:lumMod val="50000"/>
                  <a:lumOff val="50000"/>
                </a:schemeClr>
              </a:solidFill>
            </a:endParaRPr>
          </a:p>
        </p:txBody>
      </p:sp>
      <p:sp>
        <p:nvSpPr>
          <p:cNvPr id="14" name="Title 113">
            <a:extLst>
              <a:ext uri="{FF2B5EF4-FFF2-40B4-BE49-F238E27FC236}">
                <a16:creationId xmlns:a16="http://schemas.microsoft.com/office/drawing/2014/main" id="{60F94BE6-D25B-4641-96E4-7EB72B7DF999}"/>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16" name="Text Placeholder 3">
            <a:extLst>
              <a:ext uri="{FF2B5EF4-FFF2-40B4-BE49-F238E27FC236}">
                <a16:creationId xmlns:a16="http://schemas.microsoft.com/office/drawing/2014/main" id="{5A7F12A7-62C9-D94F-AB36-CFDF6ADEB7BB}"/>
              </a:ext>
            </a:extLst>
          </p:cNvPr>
          <p:cNvSpPr txBox="1">
            <a:spLocks/>
          </p:cNvSpPr>
          <p:nvPr/>
        </p:nvSpPr>
        <p:spPr>
          <a:xfrm>
            <a:off x="283560" y="529336"/>
            <a:ext cx="3355848" cy="203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1100"/>
              <a:t>FUNCTIONALITIES</a:t>
            </a:r>
          </a:p>
        </p:txBody>
      </p:sp>
    </p:spTree>
    <p:extLst>
      <p:ext uri="{BB962C8B-B14F-4D97-AF65-F5344CB8AC3E}">
        <p14:creationId xmlns:p14="http://schemas.microsoft.com/office/powerpoint/2010/main" val="3001071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5864" y="1744315"/>
            <a:ext cx="9026336" cy="3284886"/>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GB"/>
              <a:t>Tender Planning Reporting</a:t>
            </a:r>
          </a:p>
        </p:txBody>
      </p:sp>
      <p:sp>
        <p:nvSpPr>
          <p:cNvPr id="3" name="Text Placeholder 2"/>
          <p:cNvSpPr>
            <a:spLocks noGrp="1"/>
          </p:cNvSpPr>
          <p:nvPr>
            <p:ph type="body" sz="quarter" idx="14"/>
          </p:nvPr>
        </p:nvSpPr>
        <p:spPr/>
        <p:txBody>
          <a:bodyPr/>
          <a:lstStyle/>
          <a:p>
            <a:r>
              <a:rPr lang="en-GB" dirty="0">
                <a:sym typeface="Frutiger Next Pro Light" charset="0"/>
              </a:rPr>
              <a:t>Also in the reports, the user can export information regarding the procurement planning.</a:t>
            </a:r>
            <a:endParaRPr lang="en-GB" i="1" dirty="0">
              <a:sym typeface="Frutiger Next Pro Light" charset="0"/>
            </a:endParaRPr>
          </a:p>
        </p:txBody>
      </p:sp>
      <p:sp>
        <p:nvSpPr>
          <p:cNvPr id="18" name="Rectangle 17"/>
          <p:cNvSpPr/>
          <p:nvPr/>
        </p:nvSpPr>
        <p:spPr>
          <a:xfrm>
            <a:off x="2411019" y="2731466"/>
            <a:ext cx="7369961" cy="370133"/>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cxnSp>
        <p:nvCxnSpPr>
          <p:cNvPr id="21" name="Straight Arrow Connector 20"/>
          <p:cNvCxnSpPr>
            <a:cxnSpLocks/>
            <a:stCxn id="13" idx="2"/>
          </p:cNvCxnSpPr>
          <p:nvPr/>
        </p:nvCxnSpPr>
        <p:spPr>
          <a:xfrm>
            <a:off x="4570508" y="2400788"/>
            <a:ext cx="118723" cy="330678"/>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8585527" y="2320800"/>
            <a:ext cx="1094585" cy="247892"/>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cxnSp>
        <p:nvCxnSpPr>
          <p:cNvPr id="25" name="Straight Arrow Connector 24"/>
          <p:cNvCxnSpPr>
            <a:cxnSpLocks/>
            <a:endCxn id="23" idx="0"/>
          </p:cNvCxnSpPr>
          <p:nvPr/>
        </p:nvCxnSpPr>
        <p:spPr>
          <a:xfrm>
            <a:off x="9132820" y="2159478"/>
            <a:ext cx="0" cy="161322"/>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8345152" y="1828036"/>
            <a:ext cx="1236669" cy="323206"/>
          </a:xfrm>
          <a:prstGeom prst="rect">
            <a:avLst/>
          </a:prstGeom>
          <a:solidFill>
            <a:schemeClr val="bg1">
              <a:lumMod val="95000"/>
            </a:schemeClr>
          </a:solidFill>
          <a:ln w="12700" cap="flat" cmpd="sng" algn="ctr">
            <a:noFill/>
            <a:prstDash val="solid"/>
            <a:miter lim="800000"/>
          </a:ln>
          <a:effectLst/>
        </p:spPr>
        <p:txBody>
          <a:bodyPr rtlCol="0" anchor="ctr"/>
          <a:lstStyle/>
          <a:p>
            <a:pPr lvl="0">
              <a:spcAft>
                <a:spcPts val="600"/>
              </a:spcAft>
              <a:buClr>
                <a:srgbClr val="81BC00"/>
              </a:buClr>
              <a:buSzPct val="75000"/>
              <a:defRPr/>
            </a:pPr>
            <a:r>
              <a:rPr lang="en-GB" sz="1050" dirty="0">
                <a:solidFill>
                  <a:srgbClr val="3F3F3F"/>
                </a:solidFill>
              </a:rPr>
              <a:t>Exporting for Excel and </a:t>
            </a:r>
            <a:r>
              <a:rPr lang="en-GB" sz="1050" dirty="0" err="1">
                <a:solidFill>
                  <a:srgbClr val="3F3F3F"/>
                </a:solidFill>
              </a:rPr>
              <a:t>PowerBI</a:t>
            </a:r>
            <a:endParaRPr lang="en-GB" sz="1050" dirty="0">
              <a:solidFill>
                <a:srgbClr val="3F3F3F"/>
              </a:solidFill>
            </a:endParaRPr>
          </a:p>
        </p:txBody>
      </p:sp>
      <p:sp>
        <p:nvSpPr>
          <p:cNvPr id="13" name="Rectangle 12"/>
          <p:cNvSpPr/>
          <p:nvPr/>
        </p:nvSpPr>
        <p:spPr>
          <a:xfrm>
            <a:off x="3748556" y="1853810"/>
            <a:ext cx="1643904" cy="546978"/>
          </a:xfrm>
          <a:prstGeom prst="rect">
            <a:avLst/>
          </a:prstGeom>
          <a:solidFill>
            <a:schemeClr val="bg1">
              <a:lumMod val="95000"/>
            </a:schemeClr>
          </a:solidFill>
          <a:ln w="28575" cap="flat" cmpd="sng" algn="ctr">
            <a:solidFill>
              <a:srgbClr val="92D050"/>
            </a:solidFill>
            <a:prstDash val="solid"/>
            <a:miter lim="800000"/>
          </a:ln>
          <a:effectLst/>
        </p:spPr>
        <p:txBody>
          <a:bodyPr rtlCol="0" anchor="ctr"/>
          <a:lstStyle/>
          <a:p>
            <a:pPr lvl="0">
              <a:spcAft>
                <a:spcPts val="600"/>
              </a:spcAft>
              <a:buClr>
                <a:srgbClr val="81BC00"/>
              </a:buClr>
              <a:buSzPct val="75000"/>
              <a:defRPr/>
            </a:pPr>
            <a:r>
              <a:rPr lang="en-GB" sz="1050">
                <a:solidFill>
                  <a:srgbClr val="3F3F3F"/>
                </a:solidFill>
              </a:rPr>
              <a:t>Filters for Data Selection</a:t>
            </a:r>
          </a:p>
        </p:txBody>
      </p:sp>
      <p:sp>
        <p:nvSpPr>
          <p:cNvPr id="12" name="Slide Number Placeholder 1">
            <a:extLst>
              <a:ext uri="{FF2B5EF4-FFF2-40B4-BE49-F238E27FC236}">
                <a16:creationId xmlns:a16="http://schemas.microsoft.com/office/drawing/2014/main" id="{14391EA8-2BF4-284A-8262-BC154DBC5BA4}"/>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33</a:t>
            </a:fld>
            <a:endParaRPr lang="pt-PT" sz="1000">
              <a:solidFill>
                <a:schemeClr val="tx1">
                  <a:lumMod val="50000"/>
                  <a:lumOff val="50000"/>
                </a:schemeClr>
              </a:solidFill>
            </a:endParaRPr>
          </a:p>
        </p:txBody>
      </p:sp>
      <p:pic>
        <p:nvPicPr>
          <p:cNvPr id="22" name="Picture 21">
            <a:extLst>
              <a:ext uri="{FF2B5EF4-FFF2-40B4-BE49-F238E27FC236}">
                <a16:creationId xmlns:a16="http://schemas.microsoft.com/office/drawing/2014/main" id="{F8B0F4B0-8CBC-9341-B020-B2498CDE49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35285" y="3970265"/>
            <a:ext cx="7232605" cy="2134343"/>
          </a:xfrm>
          <a:prstGeom prst="rect">
            <a:avLst/>
          </a:prstGeom>
          <a:ln>
            <a:noFill/>
          </a:ln>
          <a:effectLst>
            <a:outerShdw blurRad="292100" dist="139700" dir="2700000" algn="tl" rotWithShape="0">
              <a:srgbClr val="333333">
                <a:alpha val="65000"/>
              </a:srgbClr>
            </a:outerShdw>
          </a:effectLst>
        </p:spPr>
      </p:pic>
      <p:sp>
        <p:nvSpPr>
          <p:cNvPr id="24" name="Oval 23">
            <a:extLst>
              <a:ext uri="{FF2B5EF4-FFF2-40B4-BE49-F238E27FC236}">
                <a16:creationId xmlns:a16="http://schemas.microsoft.com/office/drawing/2014/main" id="{932A37D0-8AD2-1044-83D5-9A935D0B5F74}"/>
              </a:ext>
            </a:extLst>
          </p:cNvPr>
          <p:cNvSpPr/>
          <p:nvPr/>
        </p:nvSpPr>
        <p:spPr>
          <a:xfrm>
            <a:off x="495449" y="1434870"/>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b="1"/>
              <a:t>1</a:t>
            </a:r>
          </a:p>
        </p:txBody>
      </p:sp>
      <p:sp>
        <p:nvSpPr>
          <p:cNvPr id="27" name="Oval 26">
            <a:extLst>
              <a:ext uri="{FF2B5EF4-FFF2-40B4-BE49-F238E27FC236}">
                <a16:creationId xmlns:a16="http://schemas.microsoft.com/office/drawing/2014/main" id="{A2267635-408D-1846-93D9-FE49E5B66CC7}"/>
              </a:ext>
            </a:extLst>
          </p:cNvPr>
          <p:cNvSpPr/>
          <p:nvPr/>
        </p:nvSpPr>
        <p:spPr>
          <a:xfrm>
            <a:off x="3870454" y="3836663"/>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b="1" dirty="0"/>
              <a:t>2</a:t>
            </a:r>
          </a:p>
        </p:txBody>
      </p:sp>
      <p:sp>
        <p:nvSpPr>
          <p:cNvPr id="28" name="Title 113">
            <a:extLst>
              <a:ext uri="{FF2B5EF4-FFF2-40B4-BE49-F238E27FC236}">
                <a16:creationId xmlns:a16="http://schemas.microsoft.com/office/drawing/2014/main" id="{B64F3A73-3716-7A49-86AC-42F717F593A8}"/>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29" name="Text Placeholder 3">
            <a:extLst>
              <a:ext uri="{FF2B5EF4-FFF2-40B4-BE49-F238E27FC236}">
                <a16:creationId xmlns:a16="http://schemas.microsoft.com/office/drawing/2014/main" id="{7F24D73D-626E-244C-86CF-FB545EBE71C4}"/>
              </a:ext>
            </a:extLst>
          </p:cNvPr>
          <p:cNvSpPr>
            <a:spLocks noGrp="1"/>
          </p:cNvSpPr>
          <p:nvPr>
            <p:ph type="body" sz="quarter" idx="15"/>
          </p:nvPr>
        </p:nvSpPr>
        <p:spPr>
          <a:xfrm>
            <a:off x="283560" y="529336"/>
            <a:ext cx="3355848" cy="203200"/>
          </a:xfrm>
        </p:spPr>
        <p:txBody>
          <a:bodyPr/>
          <a:lstStyle/>
          <a:p>
            <a:r>
              <a:rPr lang="pt-PT" sz="1100" dirty="0"/>
              <a:t>FUNCTIONALITIES</a:t>
            </a:r>
          </a:p>
        </p:txBody>
      </p:sp>
    </p:spTree>
    <p:extLst>
      <p:ext uri="{BB962C8B-B14F-4D97-AF65-F5344CB8AC3E}">
        <p14:creationId xmlns:p14="http://schemas.microsoft.com/office/powerpoint/2010/main" val="2737554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dirty="0"/>
              <a:t>TENDER PLANNING</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4355" y="1701317"/>
            <a:ext cx="9823979" cy="4537302"/>
          </a:xfrm>
          <a:prstGeom prst="rect">
            <a:avLst/>
          </a:prstGeom>
          <a:ln>
            <a:noFill/>
          </a:ln>
          <a:effectLst>
            <a:outerShdw blurRad="292100" dist="139700" dir="2700000" algn="tl" rotWithShape="0">
              <a:srgbClr val="333333">
                <a:alpha val="65000"/>
              </a:srgbClr>
            </a:outerShdw>
          </a:effectLst>
        </p:spPr>
      </p:pic>
      <p:sp>
        <p:nvSpPr>
          <p:cNvPr id="16" name="Rectangle 15"/>
          <p:cNvSpPr/>
          <p:nvPr/>
        </p:nvSpPr>
        <p:spPr>
          <a:xfrm>
            <a:off x="4052047" y="4799981"/>
            <a:ext cx="1634298" cy="1097139"/>
          </a:xfrm>
          <a:prstGeom prst="rect">
            <a:avLst/>
          </a:prstGeom>
          <a:solidFill>
            <a:schemeClr val="bg1">
              <a:lumMod val="95000"/>
            </a:schemeClr>
          </a:solidFill>
          <a:ln w="28575" cap="flat" cmpd="sng" algn="ctr">
            <a:solidFill>
              <a:srgbClr val="92D050"/>
            </a:solidFill>
            <a:prstDash val="solid"/>
            <a:miter lim="800000"/>
          </a:ln>
          <a:effectLst/>
        </p:spPr>
        <p:txBody>
          <a:bodyPr rtlCol="0" anchor="ctr"/>
          <a:lstStyle/>
          <a:p>
            <a:pPr lvl="0">
              <a:spcAft>
                <a:spcPts val="600"/>
              </a:spcAft>
              <a:buClr>
                <a:srgbClr val="81BC00"/>
              </a:buClr>
              <a:buSzPct val="75000"/>
              <a:defRPr/>
            </a:pPr>
            <a:r>
              <a:rPr lang="en-GB" sz="1050">
                <a:solidFill>
                  <a:srgbClr val="3F3F3F"/>
                </a:solidFill>
              </a:rPr>
              <a:t>Access to the overall info by clicking on a tender</a:t>
            </a:r>
          </a:p>
        </p:txBody>
      </p:sp>
      <p:sp>
        <p:nvSpPr>
          <p:cNvPr id="17" name="Rectangle 16"/>
          <p:cNvSpPr/>
          <p:nvPr/>
        </p:nvSpPr>
        <p:spPr>
          <a:xfrm>
            <a:off x="2324122" y="4415896"/>
            <a:ext cx="1211540" cy="308503"/>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cxnSp>
        <p:nvCxnSpPr>
          <p:cNvPr id="18" name="Straight Arrow Connector 17"/>
          <p:cNvCxnSpPr/>
          <p:nvPr/>
        </p:nvCxnSpPr>
        <p:spPr>
          <a:xfrm>
            <a:off x="3535662" y="4602178"/>
            <a:ext cx="516385" cy="597709"/>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m 10">
            <a:extLst>
              <a:ext uri="{FF2B5EF4-FFF2-40B4-BE49-F238E27FC236}">
                <a16:creationId xmlns:a16="http://schemas.microsoft.com/office/drawing/2014/main" id="{8C08A097-3D88-47E5-A797-4614A3682FD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2710" y="4793884"/>
            <a:ext cx="3844969" cy="1969008"/>
          </a:xfrm>
          <a:prstGeom prst="rect">
            <a:avLst/>
          </a:prstGeom>
        </p:spPr>
      </p:pic>
      <p:sp>
        <p:nvSpPr>
          <p:cNvPr id="12" name="Slide Number Placeholder 1">
            <a:extLst>
              <a:ext uri="{FF2B5EF4-FFF2-40B4-BE49-F238E27FC236}">
                <a16:creationId xmlns:a16="http://schemas.microsoft.com/office/drawing/2014/main" id="{2E64FE93-A172-1C45-9C87-34C30C0782C7}"/>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34</a:t>
            </a:fld>
            <a:endParaRPr lang="pt-PT" sz="1000">
              <a:solidFill>
                <a:schemeClr val="tx1">
                  <a:lumMod val="50000"/>
                  <a:lumOff val="50000"/>
                </a:schemeClr>
              </a:solidFill>
            </a:endParaRPr>
          </a:p>
        </p:txBody>
      </p:sp>
      <p:sp>
        <p:nvSpPr>
          <p:cNvPr id="10" name="Title 113">
            <a:extLst>
              <a:ext uri="{FF2B5EF4-FFF2-40B4-BE49-F238E27FC236}">
                <a16:creationId xmlns:a16="http://schemas.microsoft.com/office/drawing/2014/main" id="{8C52552A-A08E-154E-AD70-127BA40BE64E}"/>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13" name="Text Placeholder 3">
            <a:extLst>
              <a:ext uri="{FF2B5EF4-FFF2-40B4-BE49-F238E27FC236}">
                <a16:creationId xmlns:a16="http://schemas.microsoft.com/office/drawing/2014/main" id="{F6F17989-D8ED-104D-B2E6-33CD0720872B}"/>
              </a:ext>
            </a:extLst>
          </p:cNvPr>
          <p:cNvSpPr txBox="1">
            <a:spLocks/>
          </p:cNvSpPr>
          <p:nvPr/>
        </p:nvSpPr>
        <p:spPr>
          <a:xfrm>
            <a:off x="283560" y="529336"/>
            <a:ext cx="3355848" cy="2032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PT" sz="1100"/>
              <a:t>FUNCTIONALITIES</a:t>
            </a:r>
          </a:p>
        </p:txBody>
      </p:sp>
      <p:sp>
        <p:nvSpPr>
          <p:cNvPr id="14" name="Oval 13">
            <a:extLst>
              <a:ext uri="{FF2B5EF4-FFF2-40B4-BE49-F238E27FC236}">
                <a16:creationId xmlns:a16="http://schemas.microsoft.com/office/drawing/2014/main" id="{EC98B089-D3DD-DC4C-8677-2EA0BA7BA694}"/>
              </a:ext>
            </a:extLst>
          </p:cNvPr>
          <p:cNvSpPr/>
          <p:nvPr/>
        </p:nvSpPr>
        <p:spPr>
          <a:xfrm>
            <a:off x="495449" y="1434870"/>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b="1"/>
              <a:t>1</a:t>
            </a:r>
          </a:p>
        </p:txBody>
      </p:sp>
      <p:sp>
        <p:nvSpPr>
          <p:cNvPr id="19" name="Oval 18">
            <a:extLst>
              <a:ext uri="{FF2B5EF4-FFF2-40B4-BE49-F238E27FC236}">
                <a16:creationId xmlns:a16="http://schemas.microsoft.com/office/drawing/2014/main" id="{E6F6BFE9-811C-4D41-8B2D-250AA68D9746}"/>
              </a:ext>
            </a:extLst>
          </p:cNvPr>
          <p:cNvSpPr/>
          <p:nvPr/>
        </p:nvSpPr>
        <p:spPr>
          <a:xfrm>
            <a:off x="5736000" y="454103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b="1" dirty="0"/>
              <a:t>2</a:t>
            </a:r>
          </a:p>
        </p:txBody>
      </p:sp>
      <p:sp>
        <p:nvSpPr>
          <p:cNvPr id="20" name="Text Placeholder 2">
            <a:extLst>
              <a:ext uri="{FF2B5EF4-FFF2-40B4-BE49-F238E27FC236}">
                <a16:creationId xmlns:a16="http://schemas.microsoft.com/office/drawing/2014/main" id="{51CB3445-F12A-C442-88CD-2CBA50720F60}"/>
              </a:ext>
            </a:extLst>
          </p:cNvPr>
          <p:cNvSpPr>
            <a:spLocks noGrp="1"/>
          </p:cNvSpPr>
          <p:nvPr>
            <p:ph type="body" sz="quarter" idx="14"/>
          </p:nvPr>
        </p:nvSpPr>
        <p:spPr>
          <a:xfrm>
            <a:off x="914721" y="1353312"/>
            <a:ext cx="10362880" cy="475488"/>
          </a:xfrm>
        </p:spPr>
        <p:txBody>
          <a:bodyPr/>
          <a:lstStyle/>
          <a:p>
            <a:r>
              <a:rPr lang="en-GB" dirty="0">
                <a:sym typeface="Frutiger Next Pro Light" charset="0"/>
              </a:rPr>
              <a:t>Users can visualize and export information regarding the procurement planning.</a:t>
            </a:r>
            <a:endParaRPr lang="en-GB" i="1" dirty="0">
              <a:sym typeface="Frutiger Next Pro Light" charset="0"/>
            </a:endParaRPr>
          </a:p>
        </p:txBody>
      </p:sp>
    </p:spTree>
    <p:extLst>
      <p:ext uri="{BB962C8B-B14F-4D97-AF65-F5344CB8AC3E}">
        <p14:creationId xmlns:p14="http://schemas.microsoft.com/office/powerpoint/2010/main" val="35289739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DASHBOARD</a:t>
            </a:r>
          </a:p>
        </p:txBody>
      </p:sp>
      <p:sp>
        <p:nvSpPr>
          <p:cNvPr id="3" name="Text Placeholder 2"/>
          <p:cNvSpPr>
            <a:spLocks noGrp="1"/>
          </p:cNvSpPr>
          <p:nvPr>
            <p:ph type="body" sz="quarter" idx="14"/>
          </p:nvPr>
        </p:nvSpPr>
        <p:spPr/>
        <p:txBody>
          <a:bodyPr/>
          <a:lstStyle/>
          <a:p>
            <a:r>
              <a:rPr lang="en-GB" dirty="0"/>
              <a:t>On the Dashboard, the user can follow up on the progress of the procurement planning process</a:t>
            </a:r>
            <a:endParaRPr lang="en-GB" dirty="0">
              <a:sym typeface="Frutiger Next Pro Light" charset="0"/>
            </a:endParaRP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14399" y="1790400"/>
            <a:ext cx="9618785" cy="4762800"/>
          </a:xfrm>
          <a:prstGeom prst="rect">
            <a:avLst/>
          </a:prstGeom>
          <a:ln>
            <a:noFill/>
          </a:ln>
          <a:effectLst>
            <a:outerShdw blurRad="292100" dist="139700" dir="2700000" algn="tl" rotWithShape="0">
              <a:srgbClr val="333333">
                <a:alpha val="65000"/>
              </a:srgbClr>
            </a:outerShdw>
          </a:effectLst>
        </p:spPr>
      </p:pic>
      <p:sp>
        <p:nvSpPr>
          <p:cNvPr id="12" name="Slide Number Placeholder 1">
            <a:extLst>
              <a:ext uri="{FF2B5EF4-FFF2-40B4-BE49-F238E27FC236}">
                <a16:creationId xmlns:a16="http://schemas.microsoft.com/office/drawing/2014/main" id="{ADF7D1A2-CE9A-A64F-AA7F-2738153A07DF}"/>
              </a:ext>
            </a:extLst>
          </p:cNvPr>
          <p:cNvSpPr>
            <a:spLocks noGrp="1"/>
          </p:cNvSpPr>
          <p:nvPr>
            <p:ph type="sldNum" sz="quarter" idx="4"/>
          </p:nvPr>
        </p:nvSpPr>
        <p:spPr>
          <a:xfrm>
            <a:off x="11651673" y="6553200"/>
            <a:ext cx="540327" cy="318655"/>
          </a:xfrm>
        </p:spPr>
        <p:txBody>
          <a:bodyPr/>
          <a:lstStyle/>
          <a:p>
            <a:r>
              <a:rPr lang="pt-PT" sz="1000">
                <a:solidFill>
                  <a:schemeClr val="tx1">
                    <a:lumMod val="50000"/>
                    <a:lumOff val="50000"/>
                  </a:schemeClr>
                </a:solidFill>
              </a:rPr>
              <a:t>| </a:t>
            </a:r>
            <a:fld id="{5B7219F5-3F82-4814-A7E3-0E1165E76D09}" type="slidenum">
              <a:rPr lang="pt-PT" sz="1000" smtClean="0">
                <a:solidFill>
                  <a:schemeClr val="tx1">
                    <a:lumMod val="50000"/>
                    <a:lumOff val="50000"/>
                  </a:schemeClr>
                </a:solidFill>
              </a:rPr>
              <a:pPr/>
              <a:t>35</a:t>
            </a:fld>
            <a:endParaRPr lang="pt-PT" sz="1000">
              <a:solidFill>
                <a:schemeClr val="tx1">
                  <a:lumMod val="50000"/>
                  <a:lumOff val="50000"/>
                </a:schemeClr>
              </a:solidFill>
            </a:endParaRPr>
          </a:p>
        </p:txBody>
      </p:sp>
      <p:sp>
        <p:nvSpPr>
          <p:cNvPr id="7" name="Title 113">
            <a:extLst>
              <a:ext uri="{FF2B5EF4-FFF2-40B4-BE49-F238E27FC236}">
                <a16:creationId xmlns:a16="http://schemas.microsoft.com/office/drawing/2014/main" id="{5EE2FCCC-496F-774E-928F-DBE8CF52BB63}"/>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Functionalities</a:t>
            </a:r>
            <a:endParaRPr lang="en-GB" sz="800" b="1" spc="213" dirty="0">
              <a:solidFill>
                <a:srgbClr val="404040"/>
              </a:solidFill>
              <a:latin typeface="Helvetica" pitchFamily="2" charset="0"/>
            </a:endParaRPr>
          </a:p>
        </p:txBody>
      </p:sp>
      <p:sp>
        <p:nvSpPr>
          <p:cNvPr id="10" name="Text Placeholder 3">
            <a:extLst>
              <a:ext uri="{FF2B5EF4-FFF2-40B4-BE49-F238E27FC236}">
                <a16:creationId xmlns:a16="http://schemas.microsoft.com/office/drawing/2014/main" id="{450E2BD9-D37D-8044-A324-109D8FA5BE22}"/>
              </a:ext>
            </a:extLst>
          </p:cNvPr>
          <p:cNvSpPr>
            <a:spLocks noGrp="1"/>
          </p:cNvSpPr>
          <p:nvPr>
            <p:ph type="body" sz="quarter" idx="15"/>
          </p:nvPr>
        </p:nvSpPr>
        <p:spPr>
          <a:xfrm>
            <a:off x="283560" y="529336"/>
            <a:ext cx="3355848" cy="203200"/>
          </a:xfrm>
        </p:spPr>
        <p:txBody>
          <a:bodyPr/>
          <a:lstStyle/>
          <a:p>
            <a:r>
              <a:rPr lang="pt-PT" sz="1100" dirty="0"/>
              <a:t>FUNCTIONALITIES</a:t>
            </a:r>
          </a:p>
        </p:txBody>
      </p:sp>
    </p:spTree>
    <p:extLst>
      <p:ext uri="{BB962C8B-B14F-4D97-AF65-F5344CB8AC3E}">
        <p14:creationId xmlns:p14="http://schemas.microsoft.com/office/powerpoint/2010/main" val="3692790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Cidade com prédios e água ao fundo&#10;&#10;Descrição gerada automaticamente">
            <a:extLst>
              <a:ext uri="{FF2B5EF4-FFF2-40B4-BE49-F238E27FC236}">
                <a16:creationId xmlns:a16="http://schemas.microsoft.com/office/drawing/2014/main" id="{97E1A485-6548-4371-B330-76AE4AF2CF6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Imagem 5">
            <a:extLst>
              <a:ext uri="{FF2B5EF4-FFF2-40B4-BE49-F238E27FC236}">
                <a16:creationId xmlns:a16="http://schemas.microsoft.com/office/drawing/2014/main" id="{558B0271-E5EE-448A-A1E7-C3393B285D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17" name="Agrupar 16">
            <a:extLst>
              <a:ext uri="{FF2B5EF4-FFF2-40B4-BE49-F238E27FC236}">
                <a16:creationId xmlns:a16="http://schemas.microsoft.com/office/drawing/2014/main" id="{208D2F39-AF23-430B-ABDC-C7D63BEC5D06}"/>
              </a:ext>
            </a:extLst>
          </p:cNvPr>
          <p:cNvGrpSpPr/>
          <p:nvPr/>
        </p:nvGrpSpPr>
        <p:grpSpPr>
          <a:xfrm>
            <a:off x="0" y="0"/>
            <a:ext cx="7811247" cy="6858000"/>
            <a:chOff x="905901" y="0"/>
            <a:chExt cx="7811247" cy="6858000"/>
          </a:xfrm>
        </p:grpSpPr>
        <p:pic>
          <p:nvPicPr>
            <p:cNvPr id="18" name="Imagem 17">
              <a:extLst>
                <a:ext uri="{FF2B5EF4-FFF2-40B4-BE49-F238E27FC236}">
                  <a16:creationId xmlns:a16="http://schemas.microsoft.com/office/drawing/2014/main" id="{B10B0692-0A25-45E6-8B14-26FE9622850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8902"/>
            <a:stretch/>
          </p:blipFill>
          <p:spPr>
            <a:xfrm>
              <a:off x="6633028" y="0"/>
              <a:ext cx="2084120" cy="6858000"/>
            </a:xfrm>
            <a:prstGeom prst="rect">
              <a:avLst/>
            </a:prstGeom>
          </p:spPr>
        </p:pic>
        <p:sp>
          <p:nvSpPr>
            <p:cNvPr id="19" name="Retângulo 18">
              <a:extLst>
                <a:ext uri="{FF2B5EF4-FFF2-40B4-BE49-F238E27FC236}">
                  <a16:creationId xmlns:a16="http://schemas.microsoft.com/office/drawing/2014/main" id="{88D6A959-3B07-4AF7-ADB6-AF12397FD8D9}"/>
                </a:ext>
              </a:extLst>
            </p:cNvPr>
            <p:cNvSpPr/>
            <p:nvPr/>
          </p:nvSpPr>
          <p:spPr>
            <a:xfrm>
              <a:off x="905901" y="0"/>
              <a:ext cx="5973870" cy="6858000"/>
            </a:xfrm>
            <a:prstGeom prst="rect">
              <a:avLst/>
            </a:prstGeom>
            <a:solidFill>
              <a:srgbClr val="1DB2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20" name="Agrupar 19">
            <a:extLst>
              <a:ext uri="{FF2B5EF4-FFF2-40B4-BE49-F238E27FC236}">
                <a16:creationId xmlns:a16="http://schemas.microsoft.com/office/drawing/2014/main" id="{993B428B-C956-4E02-A1B1-4C3F7FB89532}"/>
              </a:ext>
            </a:extLst>
          </p:cNvPr>
          <p:cNvGrpSpPr/>
          <p:nvPr/>
        </p:nvGrpSpPr>
        <p:grpSpPr>
          <a:xfrm>
            <a:off x="5309894" y="2113347"/>
            <a:ext cx="1472070" cy="1472070"/>
            <a:chOff x="2809875" y="3000375"/>
            <a:chExt cx="647700" cy="647700"/>
          </a:xfrm>
        </p:grpSpPr>
        <p:sp>
          <p:nvSpPr>
            <p:cNvPr id="21" name="Elipse 20">
              <a:extLst>
                <a:ext uri="{FF2B5EF4-FFF2-40B4-BE49-F238E27FC236}">
                  <a16:creationId xmlns:a16="http://schemas.microsoft.com/office/drawing/2014/main" id="{9AE3E74C-539B-4E78-A2FD-C4B07409AFEB}"/>
                </a:ext>
              </a:extLst>
            </p:cNvPr>
            <p:cNvSpPr/>
            <p:nvPr/>
          </p:nvSpPr>
          <p:spPr>
            <a:xfrm>
              <a:off x="2809875" y="3000375"/>
              <a:ext cx="647700" cy="647700"/>
            </a:xfrm>
            <a:prstGeom prst="ellipse">
              <a:avLst/>
            </a:pr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131">
              <a:extLst>
                <a:ext uri="{FF2B5EF4-FFF2-40B4-BE49-F238E27FC236}">
                  <a16:creationId xmlns:a16="http://schemas.microsoft.com/office/drawing/2014/main" id="{251D50BB-A85D-43DD-A06E-42978B720DED}"/>
                </a:ext>
              </a:extLst>
            </p:cNvPr>
            <p:cNvSpPr/>
            <p:nvPr/>
          </p:nvSpPr>
          <p:spPr>
            <a:xfrm>
              <a:off x="2883927" y="3119946"/>
              <a:ext cx="458615" cy="484773"/>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pt-PT" sz="8000" u="none" strike="noStrike" kern="1200" cap="none" spc="-1" normalizeH="0" baseline="0" noProof="0">
                  <a:ln>
                    <a:noFill/>
                  </a:ln>
                  <a:solidFill>
                    <a:prstClr val="white"/>
                  </a:solidFill>
                  <a:effectLst/>
                  <a:uLnTx/>
                  <a:uFillTx/>
                  <a:latin typeface="Calibri" panose="020F0502020204030204" pitchFamily="34" charset="0"/>
                  <a:ea typeface="+mn-ea"/>
                  <a:cs typeface="+mn-cs"/>
                </a:rPr>
                <a:t>4</a:t>
              </a:r>
            </a:p>
          </p:txBody>
        </p:sp>
      </p:grpSp>
      <p:pic>
        <p:nvPicPr>
          <p:cNvPr id="25" name="Picture 81">
            <a:extLst>
              <a:ext uri="{FF2B5EF4-FFF2-40B4-BE49-F238E27FC236}">
                <a16:creationId xmlns:a16="http://schemas.microsoft.com/office/drawing/2014/main" id="{3EC9E73B-96E3-4210-AF54-7F279D8F587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985199" y="2665190"/>
            <a:ext cx="2850004" cy="2654516"/>
          </a:xfrm>
          <a:prstGeom prst="rect">
            <a:avLst/>
          </a:prstGeom>
        </p:spPr>
      </p:pic>
      <p:grpSp>
        <p:nvGrpSpPr>
          <p:cNvPr id="46" name="Graphic 4">
            <a:extLst>
              <a:ext uri="{FF2B5EF4-FFF2-40B4-BE49-F238E27FC236}">
                <a16:creationId xmlns:a16="http://schemas.microsoft.com/office/drawing/2014/main" id="{87A05311-B3A3-4D19-975E-04552C5F10CD}"/>
              </a:ext>
            </a:extLst>
          </p:cNvPr>
          <p:cNvGrpSpPr/>
          <p:nvPr/>
        </p:nvGrpSpPr>
        <p:grpSpPr>
          <a:xfrm>
            <a:off x="621040" y="473391"/>
            <a:ext cx="2862390" cy="774718"/>
            <a:chOff x="4449749" y="2980715"/>
            <a:chExt cx="3286381" cy="889473"/>
          </a:xfrm>
        </p:grpSpPr>
        <p:sp>
          <p:nvSpPr>
            <p:cNvPr id="47" name="Freeform: Shape 12">
              <a:extLst>
                <a:ext uri="{FF2B5EF4-FFF2-40B4-BE49-F238E27FC236}">
                  <a16:creationId xmlns:a16="http://schemas.microsoft.com/office/drawing/2014/main" id="{A09C092B-429E-4D14-8FA6-D93387138B84}"/>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18">
              <a:extLst>
                <a:ext uri="{FF2B5EF4-FFF2-40B4-BE49-F238E27FC236}">
                  <a16:creationId xmlns:a16="http://schemas.microsoft.com/office/drawing/2014/main" id="{8F3096AB-1930-4412-B269-C055CE2B8622}"/>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24">
              <a:extLst>
                <a:ext uri="{FF2B5EF4-FFF2-40B4-BE49-F238E27FC236}">
                  <a16:creationId xmlns:a16="http://schemas.microsoft.com/office/drawing/2014/main" id="{C68F245F-597B-4ACF-B1EF-16EFBF07AA5F}"/>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26">
              <a:extLst>
                <a:ext uri="{FF2B5EF4-FFF2-40B4-BE49-F238E27FC236}">
                  <a16:creationId xmlns:a16="http://schemas.microsoft.com/office/drawing/2014/main" id="{7DA5FDFA-B13C-43A3-B79D-236EF3D752DB}"/>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28">
              <a:extLst>
                <a:ext uri="{FF2B5EF4-FFF2-40B4-BE49-F238E27FC236}">
                  <a16:creationId xmlns:a16="http://schemas.microsoft.com/office/drawing/2014/main" id="{8EFF44F8-D4B5-4B70-BC7A-3F00230E1C45}"/>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36">
              <a:extLst>
                <a:ext uri="{FF2B5EF4-FFF2-40B4-BE49-F238E27FC236}">
                  <a16:creationId xmlns:a16="http://schemas.microsoft.com/office/drawing/2014/main" id="{FCA1A4D9-FD7B-4233-9917-136872C8704E}"/>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38">
              <a:extLst>
                <a:ext uri="{FF2B5EF4-FFF2-40B4-BE49-F238E27FC236}">
                  <a16:creationId xmlns:a16="http://schemas.microsoft.com/office/drawing/2014/main" id="{31B6F4AE-6A8E-4E49-AB5D-497187D8DB0A}"/>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8" name="Freeform: Shape 108">
            <a:extLst>
              <a:ext uri="{FF2B5EF4-FFF2-40B4-BE49-F238E27FC236}">
                <a16:creationId xmlns:a16="http://schemas.microsoft.com/office/drawing/2014/main" id="{8CF53F41-0F89-4BFF-A461-830632DFFAC0}"/>
              </a:ext>
            </a:extLst>
          </p:cNvPr>
          <p:cNvSpPr/>
          <p:nvPr/>
        </p:nvSpPr>
        <p:spPr>
          <a:xfrm>
            <a:off x="4594970" y="4561160"/>
            <a:ext cx="1075386" cy="15737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TextBox 33">
            <a:extLst>
              <a:ext uri="{FF2B5EF4-FFF2-40B4-BE49-F238E27FC236}">
                <a16:creationId xmlns:a16="http://schemas.microsoft.com/office/drawing/2014/main" id="{60FE6222-E052-4D9E-AB1E-CB71E7BD80C1}"/>
              </a:ext>
            </a:extLst>
          </p:cNvPr>
          <p:cNvSpPr txBox="1"/>
          <p:nvPr/>
        </p:nvSpPr>
        <p:spPr>
          <a:xfrm>
            <a:off x="1291694" y="2894451"/>
            <a:ext cx="5159423" cy="1353576"/>
          </a:xfrm>
          <a:prstGeom prst="rect">
            <a:avLst/>
          </a:prstGeom>
          <a:noFill/>
        </p:spPr>
        <p:txBody>
          <a:bodyPr wrap="square" rtlCol="0">
            <a:spAutoFit/>
          </a:bodyPr>
          <a:lstStyle/>
          <a:p>
            <a:pPr>
              <a:lnSpc>
                <a:spcPct val="85000"/>
              </a:lnSpc>
              <a:defRPr/>
            </a:pPr>
            <a:r>
              <a:rPr lang="pt-PT" sz="4800" dirty="0">
                <a:solidFill>
                  <a:schemeClr val="bg1"/>
                </a:solidFill>
                <a:latin typeface="Calibri" panose="020F0502020204030204" pitchFamily="34" charset="0"/>
                <a:ea typeface="Verdana" panose="020B0604030504040204" pitchFamily="34" charset="0"/>
                <a:cs typeface="Calibri" panose="020F0502020204030204" pitchFamily="34" charset="0"/>
              </a:rPr>
              <a:t>FINAL</a:t>
            </a:r>
          </a:p>
          <a:p>
            <a:pPr>
              <a:lnSpc>
                <a:spcPct val="85000"/>
              </a:lnSpc>
              <a:defRPr/>
            </a:pPr>
            <a:r>
              <a:rPr lang="pt-PT" sz="4800" dirty="0">
                <a:solidFill>
                  <a:schemeClr val="bg1"/>
                </a:solidFill>
                <a:latin typeface="Calibri" panose="020F0502020204030204" pitchFamily="34" charset="0"/>
                <a:ea typeface="Verdana" panose="020B0604030504040204" pitchFamily="34" charset="0"/>
                <a:cs typeface="Calibri" panose="020F0502020204030204" pitchFamily="34" charset="0"/>
              </a:rPr>
              <a:t>REMARKS</a:t>
            </a:r>
          </a:p>
        </p:txBody>
      </p:sp>
      <p:sp>
        <p:nvSpPr>
          <p:cNvPr id="61" name="Graphic 37">
            <a:extLst>
              <a:ext uri="{FF2B5EF4-FFF2-40B4-BE49-F238E27FC236}">
                <a16:creationId xmlns:a16="http://schemas.microsoft.com/office/drawing/2014/main" id="{25740523-B809-41CD-9204-4CD55598E54A}"/>
              </a:ext>
            </a:extLst>
          </p:cNvPr>
          <p:cNvSpPr/>
          <p:nvPr/>
        </p:nvSpPr>
        <p:spPr>
          <a:xfrm flipV="1">
            <a:off x="10304206" y="-11508"/>
            <a:ext cx="1887794" cy="6881016"/>
          </a:xfrm>
          <a:custGeom>
            <a:avLst/>
            <a:gdLst>
              <a:gd name="connsiteX0" fmla="*/ 186498 w 1914525"/>
              <a:gd name="connsiteY0" fmla="*/ 0 h 4819650"/>
              <a:gd name="connsiteX1" fmla="*/ 939640 w 1914525"/>
              <a:gd name="connsiteY1" fmla="*/ 1489901 h 4819650"/>
              <a:gd name="connsiteX2" fmla="*/ 389095 w 1914525"/>
              <a:gd name="connsiteY2" fmla="*/ 2670715 h 4819650"/>
              <a:gd name="connsiteX3" fmla="*/ 34955 w 1914525"/>
              <a:gd name="connsiteY3" fmla="*/ 4001929 h 4819650"/>
              <a:gd name="connsiteX4" fmla="*/ 273747 w 1914525"/>
              <a:gd name="connsiteY4" fmla="*/ 4823841 h 4819650"/>
              <a:gd name="connsiteX5" fmla="*/ 1915285 w 1914525"/>
              <a:gd name="connsiteY5" fmla="*/ 4823841 h 4819650"/>
              <a:gd name="connsiteX6" fmla="*/ 1915285 w 1914525"/>
              <a:gd name="connsiteY6" fmla="*/ 0 h 4819650"/>
              <a:gd name="connsiteX7" fmla="*/ 186498 w 1914525"/>
              <a:gd name="connsiteY7" fmla="*/ 0 h 481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4525" h="4819650">
                <a:moveTo>
                  <a:pt x="186498" y="0"/>
                </a:moveTo>
                <a:cubicBezTo>
                  <a:pt x="186498" y="0"/>
                  <a:pt x="1009934" y="741140"/>
                  <a:pt x="939640" y="1489901"/>
                </a:cubicBezTo>
                <a:cubicBezTo>
                  <a:pt x="939640" y="1489901"/>
                  <a:pt x="947164" y="1924431"/>
                  <a:pt x="389095" y="2670715"/>
                </a:cubicBezTo>
                <a:cubicBezTo>
                  <a:pt x="214311" y="2912745"/>
                  <a:pt x="-106205" y="3339941"/>
                  <a:pt x="34955" y="4001929"/>
                </a:cubicBezTo>
                <a:cubicBezTo>
                  <a:pt x="126871" y="4432935"/>
                  <a:pt x="276985" y="4499515"/>
                  <a:pt x="273747" y="4823841"/>
                </a:cubicBezTo>
                <a:lnTo>
                  <a:pt x="1915285" y="4823841"/>
                </a:lnTo>
                <a:lnTo>
                  <a:pt x="1915285" y="0"/>
                </a:lnTo>
                <a:lnTo>
                  <a:pt x="186498" y="0"/>
                </a:lnTo>
                <a:close/>
              </a:path>
            </a:pathLst>
          </a:custGeom>
          <a:solidFill>
            <a:srgbClr val="8DF7A6">
              <a:alpha val="50000"/>
            </a:srgbClr>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PT" sz="2500" u="none" strike="noStrike" kern="1200" cap="none" spc="0" normalizeH="0" baseline="0" noProof="0">
              <a:ln>
                <a:noFill/>
              </a:ln>
              <a:solidFill>
                <a:prstClr val="black"/>
              </a:solidFill>
              <a:effectLst/>
              <a:uLnTx/>
              <a:uFillTx/>
              <a:latin typeface="Verdana" pitchFamily="34" charset="0"/>
              <a:ea typeface="+mn-ea"/>
              <a:cs typeface="Calibri" panose="020F0502020204030204" pitchFamily="34" charset="0"/>
            </a:endParaRPr>
          </a:p>
        </p:txBody>
      </p:sp>
      <p:pic>
        <p:nvPicPr>
          <p:cNvPr id="62" name="Imagem 61">
            <a:extLst>
              <a:ext uri="{FF2B5EF4-FFF2-40B4-BE49-F238E27FC236}">
                <a16:creationId xmlns:a16="http://schemas.microsoft.com/office/drawing/2014/main" id="{4DE92730-3DEF-4987-9E5A-96E867A472F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45588" b="1718"/>
          <a:stretch/>
        </p:blipFill>
        <p:spPr>
          <a:xfrm flipH="1" flipV="1">
            <a:off x="9989362" y="0"/>
            <a:ext cx="2202638" cy="4931228"/>
          </a:xfrm>
          <a:prstGeom prst="rect">
            <a:avLst/>
          </a:prstGeom>
        </p:spPr>
      </p:pic>
      <p:sp>
        <p:nvSpPr>
          <p:cNvPr id="63" name="Freeform: Shape 141">
            <a:extLst>
              <a:ext uri="{FF2B5EF4-FFF2-40B4-BE49-F238E27FC236}">
                <a16:creationId xmlns:a16="http://schemas.microsoft.com/office/drawing/2014/main" id="{646F8894-5BAB-4EC4-B66A-58B3BA923303}"/>
              </a:ext>
            </a:extLst>
          </p:cNvPr>
          <p:cNvSpPr/>
          <p:nvPr/>
        </p:nvSpPr>
        <p:spPr>
          <a:xfrm>
            <a:off x="9038775" y="5738891"/>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endParaRPr>
          </a:p>
        </p:txBody>
      </p:sp>
      <p:sp>
        <p:nvSpPr>
          <p:cNvPr id="64" name="Freeform: Shape 141">
            <a:extLst>
              <a:ext uri="{FF2B5EF4-FFF2-40B4-BE49-F238E27FC236}">
                <a16:creationId xmlns:a16="http://schemas.microsoft.com/office/drawing/2014/main" id="{689C4CB2-BC98-4960-9BDD-8B53E67A8583}"/>
              </a:ext>
            </a:extLst>
          </p:cNvPr>
          <p:cNvSpPr/>
          <p:nvPr/>
        </p:nvSpPr>
        <p:spPr>
          <a:xfrm>
            <a:off x="11090681" y="890202"/>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endParaRPr>
          </a:p>
        </p:txBody>
      </p:sp>
      <p:pic>
        <p:nvPicPr>
          <p:cNvPr id="32" name="Gráfico 31" descr="Etiqueta">
            <a:extLst>
              <a:ext uri="{FF2B5EF4-FFF2-40B4-BE49-F238E27FC236}">
                <a16:creationId xmlns:a16="http://schemas.microsoft.com/office/drawing/2014/main" id="{543CA968-8985-466D-AB87-720BA7E73107}"/>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445539" y="3121156"/>
            <a:ext cx="1364979" cy="1364979"/>
          </a:xfrm>
          <a:prstGeom prst="rect">
            <a:avLst/>
          </a:prstGeom>
        </p:spPr>
      </p:pic>
    </p:spTree>
    <p:extLst>
      <p:ext uri="{BB962C8B-B14F-4D97-AF65-F5344CB8AC3E}">
        <p14:creationId xmlns:p14="http://schemas.microsoft.com/office/powerpoint/2010/main" val="220200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1000" fill="hold"/>
                                        <p:tgtEl>
                                          <p:spTgt spid="46"/>
                                        </p:tgtEl>
                                        <p:attrNameLst>
                                          <p:attrName>ppt_x</p:attrName>
                                        </p:attrNameLst>
                                      </p:cBhvr>
                                      <p:tavLst>
                                        <p:tav tm="0">
                                          <p:val>
                                            <p:strVal val="#ppt_x"/>
                                          </p:val>
                                        </p:tav>
                                        <p:tav tm="100000">
                                          <p:val>
                                            <p:strVal val="#ppt_x"/>
                                          </p:val>
                                        </p:tav>
                                      </p:tavLst>
                                    </p:anim>
                                    <p:anim calcmode="lin" valueType="num">
                                      <p:cBhvr additive="base">
                                        <p:cTn id="8" dur="1000" fill="hold"/>
                                        <p:tgtEl>
                                          <p:spTgt spid="46"/>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63" presetClass="path" presetSubtype="0" accel="50000" decel="50000" fill="hold" nodeType="withEffect">
                                  <p:stCondLst>
                                    <p:cond delay="0"/>
                                  </p:stCondLst>
                                  <p:childTnLst>
                                    <p:animMotion origin="layout" path="M 0 0 L 0.43099 0 " pathEditMode="relative" rAng="0" ptsTypes="AA">
                                      <p:cBhvr>
                                        <p:cTn id="13" dur="3000" fill="hold"/>
                                        <p:tgtEl>
                                          <p:spTgt spid="5"/>
                                        </p:tgtEl>
                                        <p:attrNameLst>
                                          <p:attrName>ppt_x</p:attrName>
                                          <p:attrName>ppt_y</p:attrName>
                                        </p:attrNameLst>
                                      </p:cBhvr>
                                      <p:rCtr x="21549" y="0"/>
                                    </p:animMotion>
                                  </p:childTnLst>
                                </p:cTn>
                              </p:par>
                              <p:par>
                                <p:cTn id="14" presetID="22" presetClass="entr" presetSubtype="8" fill="hold" grpId="0" nodeType="withEffect">
                                  <p:stCondLst>
                                    <p:cond delay="750"/>
                                  </p:stCondLst>
                                  <p:childTnLst>
                                    <p:set>
                                      <p:cBhvr>
                                        <p:cTn id="15" dur="1" fill="hold">
                                          <p:stCondLst>
                                            <p:cond delay="0"/>
                                          </p:stCondLst>
                                        </p:cTn>
                                        <p:tgtEl>
                                          <p:spTgt spid="58"/>
                                        </p:tgtEl>
                                        <p:attrNameLst>
                                          <p:attrName>style.visibility</p:attrName>
                                        </p:attrNameLst>
                                      </p:cBhvr>
                                      <p:to>
                                        <p:strVal val="visible"/>
                                      </p:to>
                                    </p:set>
                                    <p:animEffect transition="in" filter="wipe(left)">
                                      <p:cBhvr>
                                        <p:cTn id="16" dur="750"/>
                                        <p:tgtEl>
                                          <p:spTgt spid="58"/>
                                        </p:tgtEl>
                                      </p:cBhvr>
                                    </p:animEffect>
                                  </p:childTnLst>
                                </p:cTn>
                              </p:par>
                              <p:par>
                                <p:cTn id="17" presetID="22" presetClass="entr" presetSubtype="8" fill="hold" grpId="0" nodeType="withEffect">
                                  <p:stCondLst>
                                    <p:cond delay="500"/>
                                  </p:stCondLst>
                                  <p:childTnLst>
                                    <p:set>
                                      <p:cBhvr>
                                        <p:cTn id="18" dur="1" fill="hold">
                                          <p:stCondLst>
                                            <p:cond delay="0"/>
                                          </p:stCondLst>
                                        </p:cTn>
                                        <p:tgtEl>
                                          <p:spTgt spid="63"/>
                                        </p:tgtEl>
                                        <p:attrNameLst>
                                          <p:attrName>style.visibility</p:attrName>
                                        </p:attrNameLst>
                                      </p:cBhvr>
                                      <p:to>
                                        <p:strVal val="visible"/>
                                      </p:to>
                                    </p:set>
                                    <p:animEffect transition="in" filter="wipe(left)">
                                      <p:cBhvr>
                                        <p:cTn id="19" dur="750"/>
                                        <p:tgtEl>
                                          <p:spTgt spid="63"/>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59"/>
                                        </p:tgtEl>
                                        <p:attrNameLst>
                                          <p:attrName>style.visibility</p:attrName>
                                        </p:attrNameLst>
                                      </p:cBhvr>
                                      <p:to>
                                        <p:strVal val="visible"/>
                                      </p:to>
                                    </p:set>
                                    <p:animEffect transition="in" filter="fade">
                                      <p:cBhvr>
                                        <p:cTn id="22" dur="750"/>
                                        <p:tgtEl>
                                          <p:spTgt spid="59"/>
                                        </p:tgtEl>
                                      </p:cBhvr>
                                    </p:animEffect>
                                  </p:childTnLst>
                                </p:cTn>
                              </p:par>
                              <p:par>
                                <p:cTn id="23" presetID="42" presetClass="path" presetSubtype="0" accel="50000" decel="50000" fill="hold" grpId="1" nodeType="withEffect">
                                  <p:stCondLst>
                                    <p:cond delay="750"/>
                                  </p:stCondLst>
                                  <p:childTnLst>
                                    <p:animMotion origin="layout" path="M 1.875E-6 -2.22222E-6 L 1.875E-6 0.07894 " pathEditMode="relative" rAng="0" ptsTypes="AA">
                                      <p:cBhvr>
                                        <p:cTn id="24" dur="750" spd="-100000" fill="hold"/>
                                        <p:tgtEl>
                                          <p:spTgt spid="59"/>
                                        </p:tgtEl>
                                        <p:attrNameLst>
                                          <p:attrName>ppt_x</p:attrName>
                                          <p:attrName>ppt_y</p:attrName>
                                        </p:attrNameLst>
                                      </p:cBhvr>
                                      <p:rCtr x="0" y="3935"/>
                                    </p:animMotion>
                                  </p:childTnLst>
                                </p:cTn>
                              </p:par>
                              <p:par>
                                <p:cTn id="25" presetID="22" presetClass="entr" presetSubtype="1" fill="hold" nodeType="with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wipe(up)">
                                      <p:cBhvr>
                                        <p:cTn id="27" dur="500"/>
                                        <p:tgtEl>
                                          <p:spTgt spid="62"/>
                                        </p:tgtEl>
                                      </p:cBhvr>
                                    </p:animEffect>
                                  </p:childTnLst>
                                </p:cTn>
                              </p:par>
                              <p:par>
                                <p:cTn id="28" presetID="2" presetClass="entr" presetSubtype="2" decel="100000" fill="hold" grpId="0" nodeType="withEffect">
                                  <p:stCondLst>
                                    <p:cond delay="0"/>
                                  </p:stCondLst>
                                  <p:childTnLst>
                                    <p:set>
                                      <p:cBhvr>
                                        <p:cTn id="29" dur="1" fill="hold">
                                          <p:stCondLst>
                                            <p:cond delay="0"/>
                                          </p:stCondLst>
                                        </p:cTn>
                                        <p:tgtEl>
                                          <p:spTgt spid="61"/>
                                        </p:tgtEl>
                                        <p:attrNameLst>
                                          <p:attrName>style.visibility</p:attrName>
                                        </p:attrNameLst>
                                      </p:cBhvr>
                                      <p:to>
                                        <p:strVal val="visible"/>
                                      </p:to>
                                    </p:set>
                                    <p:anim calcmode="lin" valueType="num">
                                      <p:cBhvr additive="base">
                                        <p:cTn id="30" dur="750" fill="hold"/>
                                        <p:tgtEl>
                                          <p:spTgt spid="61"/>
                                        </p:tgtEl>
                                        <p:attrNameLst>
                                          <p:attrName>ppt_x</p:attrName>
                                        </p:attrNameLst>
                                      </p:cBhvr>
                                      <p:tavLst>
                                        <p:tav tm="0">
                                          <p:val>
                                            <p:strVal val="1+#ppt_w/2"/>
                                          </p:val>
                                        </p:tav>
                                        <p:tav tm="100000">
                                          <p:val>
                                            <p:strVal val="#ppt_x"/>
                                          </p:val>
                                        </p:tav>
                                      </p:tavLst>
                                    </p:anim>
                                    <p:anim calcmode="lin" valueType="num">
                                      <p:cBhvr additive="base">
                                        <p:cTn id="31" dur="750" fill="hold"/>
                                        <p:tgtEl>
                                          <p:spTgt spid="61"/>
                                        </p:tgtEl>
                                        <p:attrNameLst>
                                          <p:attrName>ppt_y</p:attrName>
                                        </p:attrNameLst>
                                      </p:cBhvr>
                                      <p:tavLst>
                                        <p:tav tm="0">
                                          <p:val>
                                            <p:strVal val="#ppt_y"/>
                                          </p:val>
                                        </p:tav>
                                        <p:tav tm="100000">
                                          <p:val>
                                            <p:strVal val="#ppt_y"/>
                                          </p:val>
                                        </p:tav>
                                      </p:tavLst>
                                    </p:anim>
                                  </p:childTnLst>
                                </p:cTn>
                              </p:par>
                              <p:par>
                                <p:cTn id="32" presetID="22" presetClass="entr" presetSubtype="8" fill="hold" grpId="0" nodeType="withEffect">
                                  <p:stCondLst>
                                    <p:cond delay="500"/>
                                  </p:stCondLst>
                                  <p:childTnLst>
                                    <p:set>
                                      <p:cBhvr>
                                        <p:cTn id="33" dur="1" fill="hold">
                                          <p:stCondLst>
                                            <p:cond delay="0"/>
                                          </p:stCondLst>
                                        </p:cTn>
                                        <p:tgtEl>
                                          <p:spTgt spid="64"/>
                                        </p:tgtEl>
                                        <p:attrNameLst>
                                          <p:attrName>style.visibility</p:attrName>
                                        </p:attrNameLst>
                                      </p:cBhvr>
                                      <p:to>
                                        <p:strVal val="visible"/>
                                      </p:to>
                                    </p:set>
                                    <p:animEffect transition="in" filter="wipe(left)">
                                      <p:cBhvr>
                                        <p:cTn id="34" dur="750"/>
                                        <p:tgtEl>
                                          <p:spTgt spid="64"/>
                                        </p:tgtEl>
                                      </p:cBhvr>
                                    </p:animEffect>
                                  </p:childTnLst>
                                </p:cTn>
                              </p:par>
                            </p:childTnLst>
                          </p:cTn>
                        </p:par>
                        <p:par>
                          <p:cTn id="35" fill="hold">
                            <p:stCondLst>
                              <p:cond delay="3000"/>
                            </p:stCondLst>
                            <p:childTnLst>
                              <p:par>
                                <p:cTn id="36" presetID="1" presetClass="entr" presetSubtype="0"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p:bldP spid="59" grpId="1"/>
      <p:bldP spid="61" grpId="0" animBg="1"/>
      <p:bldP spid="63" grpId="0" animBg="1"/>
      <p:bldP spid="6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PPP is integrated with other strategic projects that are being developed. </a:t>
            </a:r>
          </a:p>
        </p:txBody>
      </p:sp>
      <p:sp>
        <p:nvSpPr>
          <p:cNvPr id="5" name="Rounded Rectangle 4">
            <a:extLst>
              <a:ext uri="{FF2B5EF4-FFF2-40B4-BE49-F238E27FC236}">
                <a16:creationId xmlns:a16="http://schemas.microsoft.com/office/drawing/2014/main" id="{E1589AD2-6FDE-9993-5820-88478E30AEAC}"/>
              </a:ext>
            </a:extLst>
          </p:cNvPr>
          <p:cNvSpPr/>
          <p:nvPr/>
        </p:nvSpPr>
        <p:spPr>
          <a:xfrm>
            <a:off x="694123" y="3590137"/>
            <a:ext cx="2667268" cy="1367089"/>
          </a:xfrm>
          <a:prstGeom prst="roundRect">
            <a:avLst/>
          </a:prstGeom>
          <a:solidFill>
            <a:schemeClr val="bg1">
              <a:lumMod val="95000"/>
            </a:schemeClr>
          </a:solidFill>
          <a:ln>
            <a:solidFill>
              <a:srgbClr val="02B5C9"/>
            </a:solidFill>
          </a:ln>
        </p:spPr>
        <p:txBody>
          <a:bodyPr vert="horz" wrap="square" lIns="70478" tIns="50968" rIns="0" bIns="0" rtlCol="0" anchor="ctr" anchorCtr="0">
            <a:noAutofit/>
          </a:bodyPr>
          <a:lstStyle/>
          <a:p>
            <a:endParaRPr lang="pt-PT" sz="1364" spc="-5">
              <a:solidFill>
                <a:srgbClr val="404040"/>
              </a:solidFill>
              <a:latin typeface="Arial"/>
              <a:cs typeface="Arial"/>
            </a:endParaRPr>
          </a:p>
        </p:txBody>
      </p:sp>
      <p:sp>
        <p:nvSpPr>
          <p:cNvPr id="6" name="Rectangle 5">
            <a:extLst>
              <a:ext uri="{FF2B5EF4-FFF2-40B4-BE49-F238E27FC236}">
                <a16:creationId xmlns:a16="http://schemas.microsoft.com/office/drawing/2014/main" id="{97FA5D05-7B9B-DB9E-590E-4F25709ED40F}"/>
              </a:ext>
            </a:extLst>
          </p:cNvPr>
          <p:cNvSpPr/>
          <p:nvPr/>
        </p:nvSpPr>
        <p:spPr>
          <a:xfrm>
            <a:off x="2077044" y="3886010"/>
            <a:ext cx="1284348" cy="803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54"/>
          </a:p>
        </p:txBody>
      </p:sp>
      <p:sp>
        <p:nvSpPr>
          <p:cNvPr id="7" name="object 44">
            <a:extLst>
              <a:ext uri="{FF2B5EF4-FFF2-40B4-BE49-F238E27FC236}">
                <a16:creationId xmlns:a16="http://schemas.microsoft.com/office/drawing/2014/main" id="{32338A51-59C8-338D-B896-2C621E246C04}"/>
              </a:ext>
            </a:extLst>
          </p:cNvPr>
          <p:cNvSpPr txBox="1"/>
          <p:nvPr/>
        </p:nvSpPr>
        <p:spPr>
          <a:xfrm>
            <a:off x="1034108" y="1299612"/>
            <a:ext cx="1943305" cy="196843"/>
          </a:xfrm>
          <a:prstGeom prst="rect">
            <a:avLst/>
          </a:prstGeom>
        </p:spPr>
        <p:txBody>
          <a:bodyPr vert="horz" wrap="square" lIns="0" tIns="50730"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algn="ctr"/>
            <a:r>
              <a:rPr lang="pt-PT" sz="1364" b="1" dirty="0">
                <a:solidFill>
                  <a:schemeClr val="tx1">
                    <a:lumMod val="65000"/>
                    <a:lumOff val="35000"/>
                  </a:schemeClr>
                </a:solidFill>
              </a:rPr>
              <a:t>Project</a:t>
            </a:r>
          </a:p>
        </p:txBody>
      </p:sp>
      <p:sp>
        <p:nvSpPr>
          <p:cNvPr id="8" name="object 44">
            <a:extLst>
              <a:ext uri="{FF2B5EF4-FFF2-40B4-BE49-F238E27FC236}">
                <a16:creationId xmlns:a16="http://schemas.microsoft.com/office/drawing/2014/main" id="{BEB6E2B5-988A-1385-28E4-DEBBAA0E7E2F}"/>
              </a:ext>
            </a:extLst>
          </p:cNvPr>
          <p:cNvSpPr txBox="1"/>
          <p:nvPr/>
        </p:nvSpPr>
        <p:spPr>
          <a:xfrm>
            <a:off x="3651154" y="1299612"/>
            <a:ext cx="3184881" cy="196843"/>
          </a:xfrm>
          <a:prstGeom prst="rect">
            <a:avLst/>
          </a:prstGeom>
        </p:spPr>
        <p:txBody>
          <a:bodyPr vert="horz" wrap="square" lIns="0" tIns="50730"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algn="ctr"/>
            <a:r>
              <a:rPr lang="pt-PT" sz="1364" b="1" dirty="0" err="1">
                <a:solidFill>
                  <a:schemeClr val="tx1">
                    <a:lumMod val="65000"/>
                    <a:lumOff val="35000"/>
                  </a:schemeClr>
                </a:solidFill>
              </a:rPr>
              <a:t>Goal</a:t>
            </a:r>
            <a:endParaRPr lang="pt-PT" sz="1364" b="1" dirty="0">
              <a:solidFill>
                <a:schemeClr val="tx1">
                  <a:lumMod val="65000"/>
                  <a:lumOff val="35000"/>
                </a:schemeClr>
              </a:solidFill>
            </a:endParaRPr>
          </a:p>
        </p:txBody>
      </p:sp>
      <p:sp>
        <p:nvSpPr>
          <p:cNvPr id="9" name="object 44">
            <a:extLst>
              <a:ext uri="{FF2B5EF4-FFF2-40B4-BE49-F238E27FC236}">
                <a16:creationId xmlns:a16="http://schemas.microsoft.com/office/drawing/2014/main" id="{693B4D58-E7FF-355E-06B4-93730265075A}"/>
              </a:ext>
            </a:extLst>
          </p:cNvPr>
          <p:cNvSpPr txBox="1"/>
          <p:nvPr/>
        </p:nvSpPr>
        <p:spPr>
          <a:xfrm>
            <a:off x="8067129" y="1299612"/>
            <a:ext cx="3184881" cy="196843"/>
          </a:xfrm>
          <a:prstGeom prst="rect">
            <a:avLst/>
          </a:prstGeom>
        </p:spPr>
        <p:txBody>
          <a:bodyPr vert="horz" wrap="square" lIns="0" tIns="50730"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algn="ctr"/>
            <a:r>
              <a:rPr lang="pt-PT" sz="1364" b="1" dirty="0" err="1">
                <a:solidFill>
                  <a:schemeClr val="tx1">
                    <a:lumMod val="65000"/>
                    <a:lumOff val="35000"/>
                  </a:schemeClr>
                </a:solidFill>
              </a:rPr>
              <a:t>Outcomes</a:t>
            </a:r>
            <a:endParaRPr lang="pt-PT" sz="1364" b="1" dirty="0">
              <a:solidFill>
                <a:schemeClr val="tx1">
                  <a:lumMod val="65000"/>
                  <a:lumOff val="35000"/>
                </a:schemeClr>
              </a:solidFill>
            </a:endParaRPr>
          </a:p>
        </p:txBody>
      </p:sp>
      <p:sp>
        <p:nvSpPr>
          <p:cNvPr id="10" name="object 44">
            <a:extLst>
              <a:ext uri="{FF2B5EF4-FFF2-40B4-BE49-F238E27FC236}">
                <a16:creationId xmlns:a16="http://schemas.microsoft.com/office/drawing/2014/main" id="{83B09004-8549-4643-29D7-CB68C972F3F4}"/>
              </a:ext>
            </a:extLst>
          </p:cNvPr>
          <p:cNvSpPr txBox="1"/>
          <p:nvPr/>
        </p:nvSpPr>
        <p:spPr>
          <a:xfrm>
            <a:off x="6510308" y="1299612"/>
            <a:ext cx="1788192" cy="196843"/>
          </a:xfrm>
          <a:prstGeom prst="rect">
            <a:avLst/>
          </a:prstGeom>
        </p:spPr>
        <p:txBody>
          <a:bodyPr vert="horz" wrap="square" lIns="0" tIns="50730"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algn="ctr"/>
            <a:r>
              <a:rPr lang="pt-PT" sz="1364" b="1">
                <a:solidFill>
                  <a:schemeClr val="tx1">
                    <a:lumMod val="65000"/>
                    <a:lumOff val="35000"/>
                  </a:schemeClr>
                </a:solidFill>
              </a:rPr>
              <a:t>Status</a:t>
            </a:r>
          </a:p>
        </p:txBody>
      </p:sp>
      <p:sp>
        <p:nvSpPr>
          <p:cNvPr id="11" name="Rounded Rectangle 10">
            <a:extLst>
              <a:ext uri="{FF2B5EF4-FFF2-40B4-BE49-F238E27FC236}">
                <a16:creationId xmlns:a16="http://schemas.microsoft.com/office/drawing/2014/main" id="{45C75818-FF70-73F2-DE03-4CBAFF9E669E}"/>
              </a:ext>
            </a:extLst>
          </p:cNvPr>
          <p:cNvSpPr/>
          <p:nvPr/>
        </p:nvSpPr>
        <p:spPr>
          <a:xfrm>
            <a:off x="694123" y="1567564"/>
            <a:ext cx="2667268" cy="1853886"/>
          </a:xfrm>
          <a:prstGeom prst="roundRect">
            <a:avLst/>
          </a:prstGeom>
          <a:solidFill>
            <a:schemeClr val="bg1">
              <a:lumMod val="95000"/>
            </a:schemeClr>
          </a:solidFill>
          <a:ln>
            <a:solidFill>
              <a:srgbClr val="02B5C9"/>
            </a:solidFill>
          </a:ln>
        </p:spPr>
        <p:txBody>
          <a:bodyPr vert="horz" wrap="square" lIns="70478" tIns="50968" rIns="0" bIns="0" rtlCol="0" anchor="ctr" anchorCtr="0">
            <a:noAutofit/>
          </a:bodyPr>
          <a:lstStyle/>
          <a:p>
            <a:endParaRPr lang="pt-PT" sz="1364" spc="-5">
              <a:solidFill>
                <a:srgbClr val="404040"/>
              </a:solidFill>
              <a:latin typeface="Arial"/>
              <a:cs typeface="Arial"/>
            </a:endParaRPr>
          </a:p>
        </p:txBody>
      </p:sp>
      <p:sp>
        <p:nvSpPr>
          <p:cNvPr id="12" name="object 64">
            <a:extLst>
              <a:ext uri="{FF2B5EF4-FFF2-40B4-BE49-F238E27FC236}">
                <a16:creationId xmlns:a16="http://schemas.microsoft.com/office/drawing/2014/main" id="{6ADBA0A1-D72F-877C-8CFA-6D198385F435}"/>
              </a:ext>
            </a:extLst>
          </p:cNvPr>
          <p:cNvSpPr/>
          <p:nvPr/>
        </p:nvSpPr>
        <p:spPr>
          <a:xfrm flipV="1">
            <a:off x="744692" y="3470945"/>
            <a:ext cx="10582418" cy="44544"/>
          </a:xfrm>
          <a:custGeom>
            <a:avLst/>
            <a:gdLst/>
            <a:ahLst/>
            <a:cxnLst/>
            <a:rect l="l" t="t" r="r" b="b"/>
            <a:pathLst>
              <a:path w="2195195">
                <a:moveTo>
                  <a:pt x="0" y="0"/>
                </a:moveTo>
                <a:lnTo>
                  <a:pt x="2194826" y="0"/>
                </a:lnTo>
              </a:path>
            </a:pathLst>
          </a:custGeom>
          <a:solidFill>
            <a:schemeClr val="bg1">
              <a:lumMod val="95000"/>
            </a:schemeClr>
          </a:solidFill>
          <a:ln>
            <a:solidFill>
              <a:srgbClr val="02B5C9"/>
            </a:solidFill>
          </a:ln>
        </p:spPr>
        <p:txBody>
          <a:bodyPr vert="horz" wrap="square" lIns="70478" tIns="50968" rIns="0" bIns="0" rtlCol="0" anchor="ctr" anchorCtr="0">
            <a:noAutofit/>
          </a:bodyPr>
          <a:lstStyle/>
          <a:p>
            <a:endParaRPr sz="1364" spc="-5">
              <a:solidFill>
                <a:srgbClr val="404040"/>
              </a:solidFill>
              <a:latin typeface="Arial"/>
              <a:cs typeface="Arial"/>
            </a:endParaRPr>
          </a:p>
        </p:txBody>
      </p:sp>
      <p:sp>
        <p:nvSpPr>
          <p:cNvPr id="13" name="TextBox 12">
            <a:extLst>
              <a:ext uri="{FF2B5EF4-FFF2-40B4-BE49-F238E27FC236}">
                <a16:creationId xmlns:a16="http://schemas.microsoft.com/office/drawing/2014/main" id="{75853A2F-E660-F1FC-6F30-F31A789C0CD9}"/>
              </a:ext>
            </a:extLst>
          </p:cNvPr>
          <p:cNvSpPr txBox="1"/>
          <p:nvPr/>
        </p:nvSpPr>
        <p:spPr>
          <a:xfrm>
            <a:off x="3439404" y="1513283"/>
            <a:ext cx="3749903" cy="1771767"/>
          </a:xfrm>
          <a:prstGeom prst="rect">
            <a:avLst/>
          </a:prstGeom>
          <a:noFill/>
        </p:spPr>
        <p:txBody>
          <a:bodyPr wrap="square" rtlCol="0">
            <a:spAutoFit/>
          </a:bodyPr>
          <a:lstStyle/>
          <a:p>
            <a:pPr marL="167044" indent="-167044">
              <a:buFont typeface="Arial" panose="020B0604020202020204" pitchFamily="34" charset="0"/>
              <a:buChar char="•"/>
            </a:pPr>
            <a:r>
              <a:rPr lang="en-GB" sz="1364" dirty="0">
                <a:solidFill>
                  <a:schemeClr val="bg2">
                    <a:lumMod val="25000"/>
                  </a:schemeClr>
                </a:solidFill>
                <a:latin typeface="Arial" panose="020B0604020202020204" pitchFamily="34" charset="0"/>
                <a:cs typeface="Arial" panose="020B0604020202020204" pitchFamily="34" charset="0"/>
              </a:rPr>
              <a:t>Incremental automation of the calculation of Procurement KPI</a:t>
            </a:r>
          </a:p>
          <a:p>
            <a:pPr marL="167044" indent="-167044">
              <a:buFont typeface="Arial" panose="020B0604020202020204" pitchFamily="34" charset="0"/>
              <a:buChar char="•"/>
            </a:pPr>
            <a:r>
              <a:rPr lang="en-GB" sz="1364" dirty="0">
                <a:solidFill>
                  <a:schemeClr val="bg2">
                    <a:lumMod val="25000"/>
                  </a:schemeClr>
                </a:solidFill>
                <a:latin typeface="Arial" panose="020B0604020202020204" pitchFamily="34" charset="0"/>
                <a:cs typeface="Arial" panose="020B0604020202020204" pitchFamily="34" charset="0"/>
              </a:rPr>
              <a:t>Increased use of </a:t>
            </a:r>
            <a:r>
              <a:rPr lang="en-GB" sz="1364" dirty="0" err="1">
                <a:solidFill>
                  <a:schemeClr val="bg2">
                    <a:lumMod val="25000"/>
                  </a:schemeClr>
                </a:solidFill>
                <a:latin typeface="Arial" panose="020B0604020202020204" pitchFamily="34" charset="0"/>
                <a:cs typeface="Arial" panose="020B0604020202020204" pitchFamily="34" charset="0"/>
              </a:rPr>
              <a:t>PowerBI</a:t>
            </a:r>
            <a:r>
              <a:rPr lang="en-GB" sz="1364" dirty="0">
                <a:solidFill>
                  <a:schemeClr val="bg2">
                    <a:lumMod val="25000"/>
                  </a:schemeClr>
                </a:solidFill>
                <a:latin typeface="Arial" panose="020B0604020202020204" pitchFamily="34" charset="0"/>
                <a:cs typeface="Arial" panose="020B0604020202020204" pitchFamily="34" charset="0"/>
              </a:rPr>
              <a:t> to calculate metrics and KPI's associated with the purchasing process</a:t>
            </a:r>
          </a:p>
          <a:p>
            <a:pPr marL="167044" indent="-167044">
              <a:buFont typeface="Arial" panose="020B0604020202020204" pitchFamily="34" charset="0"/>
              <a:buChar char="•"/>
            </a:pPr>
            <a:r>
              <a:rPr lang="en-GB" sz="1364" dirty="0">
                <a:solidFill>
                  <a:schemeClr val="bg2">
                    <a:lumMod val="25000"/>
                  </a:schemeClr>
                </a:solidFill>
                <a:latin typeface="Arial" panose="020B0604020202020204" pitchFamily="34" charset="0"/>
                <a:cs typeface="Arial" panose="020B0604020202020204" pitchFamily="34" charset="0"/>
              </a:rPr>
              <a:t>Benchmarking with similar public entities</a:t>
            </a:r>
          </a:p>
          <a:p>
            <a:pPr marL="167044" indent="-167044">
              <a:buFont typeface="Arial" panose="020B0604020202020204" pitchFamily="34" charset="0"/>
              <a:buChar char="•"/>
            </a:pPr>
            <a:r>
              <a:rPr lang="en-GB" sz="1364" dirty="0">
                <a:solidFill>
                  <a:schemeClr val="bg2">
                    <a:lumMod val="25000"/>
                  </a:schemeClr>
                </a:solidFill>
                <a:latin typeface="Arial" panose="020B0604020202020204" pitchFamily="34" charset="0"/>
                <a:cs typeface="Arial" panose="020B0604020202020204" pitchFamily="34" charset="0"/>
              </a:rPr>
              <a:t>Piloting Open Source Tools for massive data </a:t>
            </a:r>
            <a:r>
              <a:rPr lang="en-GB" sz="1364" dirty="0" err="1">
                <a:solidFill>
                  <a:schemeClr val="bg2">
                    <a:lumMod val="25000"/>
                  </a:schemeClr>
                </a:solidFill>
                <a:latin typeface="Arial" panose="020B0604020202020204" pitchFamily="34" charset="0"/>
                <a:cs typeface="Arial" panose="020B0604020202020204" pitchFamily="34" charset="0"/>
              </a:rPr>
              <a:t>analysys</a:t>
            </a:r>
            <a:r>
              <a:rPr lang="en-GB" sz="1364" dirty="0">
                <a:solidFill>
                  <a:schemeClr val="bg2">
                    <a:lumMod val="25000"/>
                  </a:schemeClr>
                </a:solidFill>
                <a:latin typeface="Arial" panose="020B0604020202020204" pitchFamily="34" charset="0"/>
                <a:cs typeface="Arial" panose="020B0604020202020204" pitchFamily="34" charset="0"/>
              </a:rPr>
              <a:t> and ML.</a:t>
            </a:r>
          </a:p>
        </p:txBody>
      </p:sp>
      <p:sp>
        <p:nvSpPr>
          <p:cNvPr id="14" name="TextBox 13">
            <a:extLst>
              <a:ext uri="{FF2B5EF4-FFF2-40B4-BE49-F238E27FC236}">
                <a16:creationId xmlns:a16="http://schemas.microsoft.com/office/drawing/2014/main" id="{8190C6CB-37BF-E0C2-0311-45A81E19B59B}"/>
              </a:ext>
            </a:extLst>
          </p:cNvPr>
          <p:cNvSpPr txBox="1"/>
          <p:nvPr/>
        </p:nvSpPr>
        <p:spPr>
          <a:xfrm>
            <a:off x="8000856" y="1549816"/>
            <a:ext cx="3800848" cy="1771767"/>
          </a:xfrm>
          <a:prstGeom prst="rect">
            <a:avLst/>
          </a:prstGeom>
          <a:noFill/>
        </p:spPr>
        <p:txBody>
          <a:bodyPr wrap="square" rtlCol="0">
            <a:spAutoFit/>
          </a:bodyPr>
          <a:lstStyle/>
          <a:p>
            <a:pPr marL="278406" indent="-278406">
              <a:buFont typeface="Wingdings" pitchFamily="2" charset="2"/>
              <a:buChar char="ü"/>
            </a:pPr>
            <a:r>
              <a:rPr lang="en-GB" sz="1364">
                <a:solidFill>
                  <a:schemeClr val="bg2">
                    <a:lumMod val="25000"/>
                  </a:schemeClr>
                </a:solidFill>
                <a:latin typeface="Arial" panose="020B0604020202020204" pitchFamily="34" charset="0"/>
                <a:cs typeface="Arial" panose="020B0604020202020204" pitchFamily="34" charset="0"/>
              </a:rPr>
              <a:t>Procurement Report automated December 2022 (including Inclusion of new Risk, Sustainability metrics);</a:t>
            </a:r>
          </a:p>
          <a:p>
            <a:pPr marL="278406" indent="-278406">
              <a:buFont typeface="Wingdings" pitchFamily="2" charset="2"/>
              <a:buChar char="ü"/>
            </a:pPr>
            <a:r>
              <a:rPr lang="en-GB" sz="1364">
                <a:solidFill>
                  <a:schemeClr val="bg2">
                    <a:lumMod val="25000"/>
                  </a:schemeClr>
                </a:solidFill>
                <a:latin typeface="Arial" panose="020B0604020202020204" pitchFamily="34" charset="0"/>
                <a:cs typeface="Arial" panose="020B0604020202020204" pitchFamily="34" charset="0"/>
              </a:rPr>
              <a:t>Introduction of Supply Carbon Footprint data in 2023;</a:t>
            </a:r>
          </a:p>
          <a:p>
            <a:pPr marL="278406" indent="-278406">
              <a:buFont typeface="Wingdings" pitchFamily="2" charset="2"/>
              <a:buChar char="ü"/>
            </a:pPr>
            <a:r>
              <a:rPr lang="en-GB" sz="1364">
                <a:solidFill>
                  <a:schemeClr val="bg2">
                    <a:lumMod val="25000"/>
                  </a:schemeClr>
                </a:solidFill>
                <a:latin typeface="Arial" panose="020B0604020202020204" pitchFamily="34" charset="0"/>
                <a:cs typeface="Arial" panose="020B0604020202020204" pitchFamily="34" charset="0"/>
              </a:rPr>
              <a:t>Requirements for Procurement Report analytics and automation tool defined by end of 2023.</a:t>
            </a:r>
          </a:p>
        </p:txBody>
      </p:sp>
      <p:sp>
        <p:nvSpPr>
          <p:cNvPr id="15" name="TextBox 14">
            <a:extLst>
              <a:ext uri="{FF2B5EF4-FFF2-40B4-BE49-F238E27FC236}">
                <a16:creationId xmlns:a16="http://schemas.microsoft.com/office/drawing/2014/main" id="{3283971A-69BE-C526-3576-C83F0E03CDC3}"/>
              </a:ext>
            </a:extLst>
          </p:cNvPr>
          <p:cNvSpPr txBox="1"/>
          <p:nvPr/>
        </p:nvSpPr>
        <p:spPr>
          <a:xfrm>
            <a:off x="8000856" y="3607841"/>
            <a:ext cx="3800848" cy="1141979"/>
          </a:xfrm>
          <a:prstGeom prst="rect">
            <a:avLst/>
          </a:prstGeom>
          <a:noFill/>
        </p:spPr>
        <p:txBody>
          <a:bodyPr wrap="square" rtlCol="0">
            <a:spAutoFit/>
          </a:bodyPr>
          <a:lstStyle/>
          <a:p>
            <a:pPr marL="278406" indent="-278406">
              <a:buFont typeface="Wingdings" pitchFamily="2" charset="2"/>
              <a:buChar char="ü"/>
            </a:pPr>
            <a:r>
              <a:rPr lang="en-GB" sz="1364">
                <a:solidFill>
                  <a:schemeClr val="bg2">
                    <a:lumMod val="25000"/>
                  </a:schemeClr>
                </a:solidFill>
                <a:latin typeface="Arial" panose="020B0604020202020204" pitchFamily="34" charset="0"/>
                <a:cs typeface="Arial" panose="020B0604020202020204" pitchFamily="34" charset="0"/>
              </a:rPr>
              <a:t>Open data schema for Procurement Planning and the remaining steps in the procurement process</a:t>
            </a:r>
          </a:p>
          <a:p>
            <a:pPr marL="278406" indent="-278406">
              <a:buFont typeface="Wingdings" pitchFamily="2" charset="2"/>
              <a:buChar char="ü"/>
            </a:pPr>
            <a:r>
              <a:rPr lang="en-GB" sz="1364">
                <a:solidFill>
                  <a:schemeClr val="bg2">
                    <a:lumMod val="25000"/>
                  </a:schemeClr>
                </a:solidFill>
                <a:latin typeface="Arial" panose="020B0604020202020204" pitchFamily="34" charset="0"/>
                <a:cs typeface="Arial" panose="020B0604020202020204" pitchFamily="34" charset="0"/>
              </a:rPr>
              <a:t>Technical requirements for the publication of the annual procurement plan defined</a:t>
            </a:r>
          </a:p>
        </p:txBody>
      </p:sp>
      <p:sp>
        <p:nvSpPr>
          <p:cNvPr id="16" name="TextBox 15">
            <a:extLst>
              <a:ext uri="{FF2B5EF4-FFF2-40B4-BE49-F238E27FC236}">
                <a16:creationId xmlns:a16="http://schemas.microsoft.com/office/drawing/2014/main" id="{9594335D-E425-6D9D-5CDA-706496986C5F}"/>
              </a:ext>
            </a:extLst>
          </p:cNvPr>
          <p:cNvSpPr txBox="1"/>
          <p:nvPr/>
        </p:nvSpPr>
        <p:spPr>
          <a:xfrm>
            <a:off x="3476603" y="3629876"/>
            <a:ext cx="3749903" cy="1139481"/>
          </a:xfrm>
          <a:prstGeom prst="rect">
            <a:avLst/>
          </a:prstGeom>
          <a:noFill/>
        </p:spPr>
        <p:txBody>
          <a:bodyPr wrap="square" rtlCol="0">
            <a:spAutoFit/>
          </a:bodyPr>
          <a:lstStyle/>
          <a:p>
            <a:pPr marL="167044" indent="-167044">
              <a:buFont typeface="Arial" panose="020B0604020202020204" pitchFamily="34" charset="0"/>
              <a:buChar char="•"/>
            </a:pPr>
            <a:r>
              <a:rPr lang="en-GB" sz="1364" dirty="0">
                <a:solidFill>
                  <a:schemeClr val="bg2">
                    <a:lumMod val="25000"/>
                  </a:schemeClr>
                </a:solidFill>
                <a:latin typeface="Arial" panose="020B0604020202020204" pitchFamily="34" charset="0"/>
                <a:cs typeface="Arial" panose="020B0604020202020204" pitchFamily="34" charset="0"/>
              </a:rPr>
              <a:t>Design Open Data Model (OCDS) with support from the Open Contracting Partnership (OCP)</a:t>
            </a:r>
          </a:p>
          <a:p>
            <a:pPr marL="167044" indent="-167044">
              <a:buFont typeface="Arial" panose="020B0604020202020204" pitchFamily="34" charset="0"/>
              <a:buChar char="•"/>
            </a:pPr>
            <a:r>
              <a:rPr lang="en-GB" sz="1364" dirty="0">
                <a:solidFill>
                  <a:schemeClr val="bg2">
                    <a:lumMod val="25000"/>
                  </a:schemeClr>
                </a:solidFill>
                <a:latin typeface="Arial" panose="020B0604020202020204" pitchFamily="34" charset="0"/>
                <a:cs typeface="Arial" panose="020B0604020202020204" pitchFamily="34" charset="0"/>
              </a:rPr>
              <a:t>Prepare the publication of Procurement Planning data 2023.</a:t>
            </a:r>
          </a:p>
        </p:txBody>
      </p:sp>
      <p:pic>
        <p:nvPicPr>
          <p:cNvPr id="17" name="Graphic 16" descr="Sprouting Seed outline">
            <a:extLst>
              <a:ext uri="{FF2B5EF4-FFF2-40B4-BE49-F238E27FC236}">
                <a16:creationId xmlns:a16="http://schemas.microsoft.com/office/drawing/2014/main" id="{AAF2ECCC-74CE-8C1A-A84B-B67B8C752233}"/>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205439" y="1957318"/>
            <a:ext cx="441699" cy="441699"/>
          </a:xfrm>
          <a:prstGeom prst="rect">
            <a:avLst/>
          </a:prstGeom>
        </p:spPr>
      </p:pic>
      <p:sp>
        <p:nvSpPr>
          <p:cNvPr id="18" name="TextBox 17">
            <a:extLst>
              <a:ext uri="{FF2B5EF4-FFF2-40B4-BE49-F238E27FC236}">
                <a16:creationId xmlns:a16="http://schemas.microsoft.com/office/drawing/2014/main" id="{098D931A-E850-E3FA-B3ED-16301FCCAA7F}"/>
              </a:ext>
            </a:extLst>
          </p:cNvPr>
          <p:cNvSpPr txBox="1"/>
          <p:nvPr/>
        </p:nvSpPr>
        <p:spPr>
          <a:xfrm>
            <a:off x="751938" y="3886010"/>
            <a:ext cx="1264290" cy="806118"/>
          </a:xfrm>
          <a:prstGeom prst="rect">
            <a:avLst/>
          </a:prstGeom>
          <a:noFill/>
        </p:spPr>
        <p:txBody>
          <a:bodyPr wrap="square">
            <a:spAutoFit/>
          </a:bodyPr>
          <a:lstStyle>
            <a:defPPr>
              <a:defRPr lang="pt-PT"/>
            </a:defPPr>
            <a:lvl1pPr>
              <a:defRPr sz="1364" b="1" spc="-5">
                <a:solidFill>
                  <a:srgbClr val="404040"/>
                </a:solidFill>
                <a:latin typeface="Arial"/>
                <a:cs typeface="Arial"/>
              </a:defRPr>
            </a:lvl1pPr>
          </a:lstStyle>
          <a:p>
            <a:r>
              <a:rPr lang="pt-PT" dirty="0"/>
              <a:t>Open Data </a:t>
            </a:r>
            <a:r>
              <a:rPr lang="pt-PT" dirty="0" err="1"/>
              <a:t>Model</a:t>
            </a:r>
            <a:r>
              <a:rPr lang="pt-PT" dirty="0"/>
              <a:t> for </a:t>
            </a:r>
            <a:r>
              <a:rPr lang="pt-PT" dirty="0" err="1"/>
              <a:t>Public</a:t>
            </a:r>
            <a:r>
              <a:rPr lang="pt-PT" dirty="0"/>
              <a:t> </a:t>
            </a:r>
            <a:r>
              <a:rPr lang="pt-PT" dirty="0" err="1"/>
              <a:t>Procurement</a:t>
            </a:r>
            <a:endParaRPr lang="pt-PT" dirty="0"/>
          </a:p>
        </p:txBody>
      </p:sp>
      <p:sp>
        <p:nvSpPr>
          <p:cNvPr id="19" name="TextBox 18">
            <a:extLst>
              <a:ext uri="{FF2B5EF4-FFF2-40B4-BE49-F238E27FC236}">
                <a16:creationId xmlns:a16="http://schemas.microsoft.com/office/drawing/2014/main" id="{A6123128-84DC-2A86-81F9-10401D0CB091}"/>
              </a:ext>
            </a:extLst>
          </p:cNvPr>
          <p:cNvSpPr txBox="1"/>
          <p:nvPr/>
        </p:nvSpPr>
        <p:spPr>
          <a:xfrm>
            <a:off x="766277" y="1844791"/>
            <a:ext cx="1310766" cy="1351909"/>
          </a:xfrm>
          <a:prstGeom prst="rect">
            <a:avLst/>
          </a:prstGeom>
          <a:noFill/>
        </p:spPr>
        <p:txBody>
          <a:bodyPr wrap="square">
            <a:spAutoFit/>
          </a:bodyPr>
          <a:lstStyle>
            <a:defPPr>
              <a:defRPr lang="pt-PT"/>
            </a:defPPr>
            <a:lvl1pPr>
              <a:defRPr sz="1400" spc="-5">
                <a:solidFill>
                  <a:srgbClr val="404040"/>
                </a:solidFill>
                <a:latin typeface="Arial"/>
                <a:cs typeface="Arial"/>
              </a:defRPr>
            </a:lvl1pPr>
          </a:lstStyle>
          <a:p>
            <a:r>
              <a:rPr lang="en-GB" sz="1364" b="1" dirty="0"/>
              <a:t>Procurement Reporting / Data Analytics Model for Procurement</a:t>
            </a:r>
          </a:p>
        </p:txBody>
      </p:sp>
      <p:grpSp>
        <p:nvGrpSpPr>
          <p:cNvPr id="20" name="Group 19">
            <a:extLst>
              <a:ext uri="{FF2B5EF4-FFF2-40B4-BE49-F238E27FC236}">
                <a16:creationId xmlns:a16="http://schemas.microsoft.com/office/drawing/2014/main" id="{0E71D180-CEF1-B6B7-72E0-1CF9F81F9A60}"/>
              </a:ext>
            </a:extLst>
          </p:cNvPr>
          <p:cNvGrpSpPr>
            <a:grpSpLocks noChangeAspect="1"/>
          </p:cNvGrpSpPr>
          <p:nvPr/>
        </p:nvGrpSpPr>
        <p:grpSpPr>
          <a:xfrm>
            <a:off x="-40098" y="1090988"/>
            <a:ext cx="1042974" cy="918924"/>
            <a:chOff x="140009" y="215397"/>
            <a:chExt cx="1561441" cy="1375726"/>
          </a:xfrm>
        </p:grpSpPr>
        <p:grpSp>
          <p:nvGrpSpPr>
            <p:cNvPr id="21" name="Group 20">
              <a:extLst>
                <a:ext uri="{FF2B5EF4-FFF2-40B4-BE49-F238E27FC236}">
                  <a16:creationId xmlns:a16="http://schemas.microsoft.com/office/drawing/2014/main" id="{D5D9BED4-EF0B-BE9E-10CC-33229399B77C}"/>
                </a:ext>
              </a:extLst>
            </p:cNvPr>
            <p:cNvGrpSpPr/>
            <p:nvPr/>
          </p:nvGrpSpPr>
          <p:grpSpPr>
            <a:xfrm>
              <a:off x="590571" y="930809"/>
              <a:ext cx="660314" cy="660314"/>
              <a:chOff x="590571" y="930809"/>
              <a:chExt cx="660314" cy="660314"/>
            </a:xfrm>
          </p:grpSpPr>
          <p:sp>
            <p:nvSpPr>
              <p:cNvPr id="23" name="Oval 22">
                <a:extLst>
                  <a:ext uri="{FF2B5EF4-FFF2-40B4-BE49-F238E27FC236}">
                    <a16:creationId xmlns:a16="http://schemas.microsoft.com/office/drawing/2014/main" id="{796A128B-E968-0FCD-7CBF-3177D05E368F}"/>
                  </a:ext>
                </a:extLst>
              </p:cNvPr>
              <p:cNvSpPr/>
              <p:nvPr/>
            </p:nvSpPr>
            <p:spPr>
              <a:xfrm>
                <a:off x="590571" y="930809"/>
                <a:ext cx="660314" cy="660314"/>
              </a:xfrm>
              <a:prstGeom prst="ellipse">
                <a:avLst/>
              </a:prstGeom>
              <a:solidFill>
                <a:srgbClr val="0A424E"/>
              </a:solidFill>
              <a:ln>
                <a:noFill/>
              </a:ln>
              <a:effectLst>
                <a:outerShdw blurRad="88900" dist="165100" dir="3000000" sx="88000" sy="88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89" tIns="44545" rIns="89089" bIns="44545" numCol="1" spcCol="0" rtlCol="0" fromWordArt="0" anchor="ctr" anchorCtr="0" forceAA="0" compatLnSpc="1">
                <a:prstTxWarp prst="textNoShape">
                  <a:avLst/>
                </a:prstTxWarp>
                <a:noAutofit/>
              </a:bodyPr>
              <a:lstStyle/>
              <a:p>
                <a:pPr algn="ctr"/>
                <a:endParaRPr lang="pt-PT" sz="1754">
                  <a:solidFill>
                    <a:prstClr val="white"/>
                  </a:solidFill>
                  <a:latin typeface="Calibri" panose="020F0502020204030204"/>
                </a:endParaRPr>
              </a:p>
            </p:txBody>
          </p:sp>
          <p:grpSp>
            <p:nvGrpSpPr>
              <p:cNvPr id="24" name="Agrupar 1162">
                <a:extLst>
                  <a:ext uri="{FF2B5EF4-FFF2-40B4-BE49-F238E27FC236}">
                    <a16:creationId xmlns:a16="http://schemas.microsoft.com/office/drawing/2014/main" id="{2F32DC01-21E5-DB6B-4C59-63152DBD3FF9}"/>
                  </a:ext>
                </a:extLst>
              </p:cNvPr>
              <p:cNvGrpSpPr/>
              <p:nvPr/>
            </p:nvGrpSpPr>
            <p:grpSpPr>
              <a:xfrm>
                <a:off x="773253" y="1133474"/>
                <a:ext cx="304780" cy="266893"/>
                <a:chOff x="10118196" y="2850092"/>
                <a:chExt cx="574675" cy="503238"/>
              </a:xfrm>
            </p:grpSpPr>
            <p:sp>
              <p:nvSpPr>
                <p:cNvPr id="25" name="Freeform 918">
                  <a:extLst>
                    <a:ext uri="{FF2B5EF4-FFF2-40B4-BE49-F238E27FC236}">
                      <a16:creationId xmlns:a16="http://schemas.microsoft.com/office/drawing/2014/main" id="{3D7BD1B8-3B70-1CDD-2062-1EFE1BBE963C}"/>
                    </a:ext>
                  </a:extLst>
                </p:cNvPr>
                <p:cNvSpPr>
                  <a:spLocks/>
                </p:cNvSpPr>
                <p:nvPr/>
              </p:nvSpPr>
              <p:spPr bwMode="auto">
                <a:xfrm>
                  <a:off x="10118196" y="2850092"/>
                  <a:ext cx="574675" cy="503238"/>
                </a:xfrm>
                <a:custGeom>
                  <a:avLst/>
                  <a:gdLst>
                    <a:gd name="T0" fmla="*/ 322 w 362"/>
                    <a:gd name="T1" fmla="*/ 317 h 317"/>
                    <a:gd name="T2" fmla="*/ 0 w 362"/>
                    <a:gd name="T3" fmla="*/ 317 h 317"/>
                    <a:gd name="T4" fmla="*/ 0 w 362"/>
                    <a:gd name="T5" fmla="*/ 0 h 317"/>
                    <a:gd name="T6" fmla="*/ 362 w 362"/>
                    <a:gd name="T7" fmla="*/ 0 h 317"/>
                    <a:gd name="T8" fmla="*/ 362 w 362"/>
                    <a:gd name="T9" fmla="*/ 276 h 317"/>
                  </a:gdLst>
                  <a:ahLst/>
                  <a:cxnLst>
                    <a:cxn ang="0">
                      <a:pos x="T0" y="T1"/>
                    </a:cxn>
                    <a:cxn ang="0">
                      <a:pos x="T2" y="T3"/>
                    </a:cxn>
                    <a:cxn ang="0">
                      <a:pos x="T4" y="T5"/>
                    </a:cxn>
                    <a:cxn ang="0">
                      <a:pos x="T6" y="T7"/>
                    </a:cxn>
                    <a:cxn ang="0">
                      <a:pos x="T8" y="T9"/>
                    </a:cxn>
                  </a:cxnLst>
                  <a:rect l="0" t="0" r="r" b="b"/>
                  <a:pathLst>
                    <a:path w="362" h="317">
                      <a:moveTo>
                        <a:pt x="322" y="317"/>
                      </a:moveTo>
                      <a:lnTo>
                        <a:pt x="0" y="317"/>
                      </a:lnTo>
                      <a:lnTo>
                        <a:pt x="0" y="0"/>
                      </a:lnTo>
                      <a:lnTo>
                        <a:pt x="362" y="0"/>
                      </a:lnTo>
                      <a:lnTo>
                        <a:pt x="362" y="276"/>
                      </a:lnTo>
                    </a:path>
                  </a:pathLst>
                </a:cu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26" name="Line 919">
                  <a:extLst>
                    <a:ext uri="{FF2B5EF4-FFF2-40B4-BE49-F238E27FC236}">
                      <a16:creationId xmlns:a16="http://schemas.microsoft.com/office/drawing/2014/main" id="{A7D01BD8-AB2E-706D-5C21-63ABCAE78E03}"/>
                    </a:ext>
                  </a:extLst>
                </p:cNvPr>
                <p:cNvSpPr>
                  <a:spLocks noChangeShapeType="1"/>
                </p:cNvSpPr>
                <p:nvPr/>
              </p:nvSpPr>
              <p:spPr bwMode="auto">
                <a:xfrm>
                  <a:off x="10130896" y="2926292"/>
                  <a:ext cx="561975" cy="0"/>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27" name="Line 920">
                  <a:extLst>
                    <a:ext uri="{FF2B5EF4-FFF2-40B4-BE49-F238E27FC236}">
                      <a16:creationId xmlns:a16="http://schemas.microsoft.com/office/drawing/2014/main" id="{F6A2C4B3-3E75-7E34-ABAA-00DFFB7FBDAB}"/>
                    </a:ext>
                  </a:extLst>
                </p:cNvPr>
                <p:cNvSpPr>
                  <a:spLocks noChangeShapeType="1"/>
                </p:cNvSpPr>
                <p:nvPr/>
              </p:nvSpPr>
              <p:spPr bwMode="auto">
                <a:xfrm>
                  <a:off x="10156296" y="2888192"/>
                  <a:ext cx="25400" cy="0"/>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28" name="Line 921">
                  <a:extLst>
                    <a:ext uri="{FF2B5EF4-FFF2-40B4-BE49-F238E27FC236}">
                      <a16:creationId xmlns:a16="http://schemas.microsoft.com/office/drawing/2014/main" id="{F5C0A958-43DF-48F7-E367-07807D35FC3F}"/>
                    </a:ext>
                  </a:extLst>
                </p:cNvPr>
                <p:cNvSpPr>
                  <a:spLocks noChangeShapeType="1"/>
                </p:cNvSpPr>
                <p:nvPr/>
              </p:nvSpPr>
              <p:spPr bwMode="auto">
                <a:xfrm>
                  <a:off x="10207096" y="2888192"/>
                  <a:ext cx="25400" cy="0"/>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29" name="Line 922">
                  <a:extLst>
                    <a:ext uri="{FF2B5EF4-FFF2-40B4-BE49-F238E27FC236}">
                      <a16:creationId xmlns:a16="http://schemas.microsoft.com/office/drawing/2014/main" id="{7D952214-C1E2-452F-E4D6-2CF712869E72}"/>
                    </a:ext>
                  </a:extLst>
                </p:cNvPr>
                <p:cNvSpPr>
                  <a:spLocks noChangeShapeType="1"/>
                </p:cNvSpPr>
                <p:nvPr/>
              </p:nvSpPr>
              <p:spPr bwMode="auto">
                <a:xfrm>
                  <a:off x="10257896" y="2888192"/>
                  <a:ext cx="25400" cy="0"/>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30" name="Line 923">
                  <a:extLst>
                    <a:ext uri="{FF2B5EF4-FFF2-40B4-BE49-F238E27FC236}">
                      <a16:creationId xmlns:a16="http://schemas.microsoft.com/office/drawing/2014/main" id="{BCE3F189-2B43-BE57-0A38-8A5118372B4E}"/>
                    </a:ext>
                  </a:extLst>
                </p:cNvPr>
                <p:cNvSpPr>
                  <a:spLocks noChangeShapeType="1"/>
                </p:cNvSpPr>
                <p:nvPr/>
              </p:nvSpPr>
              <p:spPr bwMode="auto">
                <a:xfrm>
                  <a:off x="10538883" y="3159655"/>
                  <a:ext cx="0" cy="52388"/>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31" name="Line 924">
                  <a:extLst>
                    <a:ext uri="{FF2B5EF4-FFF2-40B4-BE49-F238E27FC236}">
                      <a16:creationId xmlns:a16="http://schemas.microsoft.com/office/drawing/2014/main" id="{5A48678D-2352-609D-D101-977F233F8343}"/>
                    </a:ext>
                  </a:extLst>
                </p:cNvPr>
                <p:cNvSpPr>
                  <a:spLocks noChangeShapeType="1"/>
                </p:cNvSpPr>
                <p:nvPr/>
              </p:nvSpPr>
              <p:spPr bwMode="auto">
                <a:xfrm>
                  <a:off x="10295996" y="3107267"/>
                  <a:ext cx="0" cy="104775"/>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32" name="Line 925">
                  <a:extLst>
                    <a:ext uri="{FF2B5EF4-FFF2-40B4-BE49-F238E27FC236}">
                      <a16:creationId xmlns:a16="http://schemas.microsoft.com/office/drawing/2014/main" id="{547E238B-B266-59BE-55D7-4D109127392B}"/>
                    </a:ext>
                  </a:extLst>
                </p:cNvPr>
                <p:cNvSpPr>
                  <a:spLocks noChangeShapeType="1"/>
                </p:cNvSpPr>
                <p:nvPr/>
              </p:nvSpPr>
              <p:spPr bwMode="auto">
                <a:xfrm>
                  <a:off x="10245196" y="3146955"/>
                  <a:ext cx="0" cy="65088"/>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33" name="Line 926">
                  <a:extLst>
                    <a:ext uri="{FF2B5EF4-FFF2-40B4-BE49-F238E27FC236}">
                      <a16:creationId xmlns:a16="http://schemas.microsoft.com/office/drawing/2014/main" id="{7C870AB2-085F-4B28-CB12-452A72FB4A56}"/>
                    </a:ext>
                  </a:extLst>
                </p:cNvPr>
                <p:cNvSpPr>
                  <a:spLocks noChangeShapeType="1"/>
                </p:cNvSpPr>
                <p:nvPr/>
              </p:nvSpPr>
              <p:spPr bwMode="auto">
                <a:xfrm>
                  <a:off x="10194396" y="3069167"/>
                  <a:ext cx="0" cy="142875"/>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35" name="Line 927">
                  <a:extLst>
                    <a:ext uri="{FF2B5EF4-FFF2-40B4-BE49-F238E27FC236}">
                      <a16:creationId xmlns:a16="http://schemas.microsoft.com/office/drawing/2014/main" id="{4EAA5308-C333-230E-1A04-FF7EE47350FE}"/>
                    </a:ext>
                  </a:extLst>
                </p:cNvPr>
                <p:cNvSpPr>
                  <a:spLocks noChangeShapeType="1"/>
                </p:cNvSpPr>
                <p:nvPr/>
              </p:nvSpPr>
              <p:spPr bwMode="auto">
                <a:xfrm>
                  <a:off x="10488083" y="3069167"/>
                  <a:ext cx="0" cy="142875"/>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36" name="Line 928">
                  <a:extLst>
                    <a:ext uri="{FF2B5EF4-FFF2-40B4-BE49-F238E27FC236}">
                      <a16:creationId xmlns:a16="http://schemas.microsoft.com/office/drawing/2014/main" id="{B1ACF604-C276-1E6F-2913-F6DC40EAA038}"/>
                    </a:ext>
                  </a:extLst>
                </p:cNvPr>
                <p:cNvSpPr>
                  <a:spLocks noChangeShapeType="1"/>
                </p:cNvSpPr>
                <p:nvPr/>
              </p:nvSpPr>
              <p:spPr bwMode="auto">
                <a:xfrm>
                  <a:off x="10437283" y="3107267"/>
                  <a:ext cx="0" cy="104775"/>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37" name="Oval 929">
                  <a:extLst>
                    <a:ext uri="{FF2B5EF4-FFF2-40B4-BE49-F238E27FC236}">
                      <a16:creationId xmlns:a16="http://schemas.microsoft.com/office/drawing/2014/main" id="{C63F2A2A-6A5B-5F7F-C656-F98B3207DF17}"/>
                    </a:ext>
                  </a:extLst>
                </p:cNvPr>
                <p:cNvSpPr>
                  <a:spLocks noChangeArrowheads="1"/>
                </p:cNvSpPr>
                <p:nvPr/>
              </p:nvSpPr>
              <p:spPr bwMode="auto">
                <a:xfrm>
                  <a:off x="10348383" y="3004080"/>
                  <a:ext cx="280988" cy="284163"/>
                </a:xfrm>
                <a:prstGeom prst="ellipse">
                  <a:avLst/>
                </a:pr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89089" tIns="44545" rIns="89089" bIns="44545" numCol="1" anchor="t" anchorCtr="0" compatLnSpc="1">
                  <a:prstTxWarp prst="textNoShape">
                    <a:avLst/>
                  </a:prstTxWarp>
                </a:bodyPr>
                <a:lstStyle/>
                <a:p>
                  <a:endParaRPr lang="pt-BR" sz="1754"/>
                </a:p>
              </p:txBody>
            </p:sp>
            <p:sp>
              <p:nvSpPr>
                <p:cNvPr id="38" name="Line 930">
                  <a:extLst>
                    <a:ext uri="{FF2B5EF4-FFF2-40B4-BE49-F238E27FC236}">
                      <a16:creationId xmlns:a16="http://schemas.microsoft.com/office/drawing/2014/main" id="{5533BD84-7399-2078-6FBE-B88FA7C302C2}"/>
                    </a:ext>
                  </a:extLst>
                </p:cNvPr>
                <p:cNvSpPr>
                  <a:spLocks noChangeShapeType="1"/>
                </p:cNvSpPr>
                <p:nvPr/>
              </p:nvSpPr>
              <p:spPr bwMode="auto">
                <a:xfrm>
                  <a:off x="10591271" y="3250142"/>
                  <a:ext cx="101600" cy="103188"/>
                </a:xfrm>
                <a:prstGeom prst="line">
                  <a:avLst/>
                </a:prstGeom>
                <a:noFill/>
                <a:ln w="12700"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89089" tIns="44545" rIns="89089" bIns="44545" numCol="1" anchor="t" anchorCtr="0" compatLnSpc="1">
                  <a:prstTxWarp prst="textNoShape">
                    <a:avLst/>
                  </a:prstTxWarp>
                </a:bodyPr>
                <a:lstStyle/>
                <a:p>
                  <a:endParaRPr lang="pt-BR" sz="1754"/>
                </a:p>
              </p:txBody>
            </p:sp>
          </p:grpSp>
        </p:grpSp>
        <p:sp>
          <p:nvSpPr>
            <p:cNvPr id="22" name="Freeform: Shape 59">
              <a:extLst>
                <a:ext uri="{FF2B5EF4-FFF2-40B4-BE49-F238E27FC236}">
                  <a16:creationId xmlns:a16="http://schemas.microsoft.com/office/drawing/2014/main" id="{8629BF5B-FA67-755C-8803-ED7CF0B83DAC}"/>
                </a:ext>
              </a:extLst>
            </p:cNvPr>
            <p:cNvSpPr/>
            <p:nvPr/>
          </p:nvSpPr>
          <p:spPr>
            <a:xfrm>
              <a:off x="140009" y="215397"/>
              <a:ext cx="1561441" cy="767543"/>
            </a:xfrm>
            <a:custGeom>
              <a:avLst/>
              <a:gdLst>
                <a:gd name="connsiteX0" fmla="*/ 4176083 w 4167553"/>
                <a:gd name="connsiteY0" fmla="*/ 708748 h 2048607"/>
                <a:gd name="connsiteX1" fmla="*/ 3147207 w 4167553"/>
                <a:gd name="connsiteY1" fmla="*/ 2049663 h 2048607"/>
                <a:gd name="connsiteX2" fmla="*/ 2088085 w 4167553"/>
                <a:gd name="connsiteY2" fmla="*/ 1690145 h 2048607"/>
                <a:gd name="connsiteX3" fmla="*/ 1028964 w 4167553"/>
                <a:gd name="connsiteY3" fmla="*/ 2049663 h 2048607"/>
                <a:gd name="connsiteX4" fmla="*/ 0 w 4167553"/>
                <a:gd name="connsiteY4" fmla="*/ 708836 h 2048607"/>
                <a:gd name="connsiteX5" fmla="*/ 2088085 w 4167553"/>
                <a:gd name="connsiteY5" fmla="*/ 0 h 2048607"/>
                <a:gd name="connsiteX6" fmla="*/ 4176083 w 4167553"/>
                <a:gd name="connsiteY6" fmla="*/ 708748 h 204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553" h="2048607">
                  <a:moveTo>
                    <a:pt x="4176083" y="708748"/>
                  </a:moveTo>
                  <a:lnTo>
                    <a:pt x="3147207" y="2049663"/>
                  </a:lnTo>
                  <a:cubicBezTo>
                    <a:pt x="2853895" y="1824228"/>
                    <a:pt x="2486641" y="1690145"/>
                    <a:pt x="2088085" y="1690145"/>
                  </a:cubicBezTo>
                  <a:cubicBezTo>
                    <a:pt x="1689530" y="1690145"/>
                    <a:pt x="1322275" y="1824140"/>
                    <a:pt x="1028964" y="2049663"/>
                  </a:cubicBezTo>
                  <a:lnTo>
                    <a:pt x="0" y="708836"/>
                  </a:lnTo>
                  <a:cubicBezTo>
                    <a:pt x="578270" y="264209"/>
                    <a:pt x="1302317" y="0"/>
                    <a:pt x="2088085" y="0"/>
                  </a:cubicBezTo>
                  <a:cubicBezTo>
                    <a:pt x="2873766" y="0"/>
                    <a:pt x="3597724" y="264209"/>
                    <a:pt x="4176083" y="708748"/>
                  </a:cubicBezTo>
                  <a:close/>
                </a:path>
              </a:pathLst>
            </a:custGeom>
            <a:solidFill>
              <a:srgbClr val="0A424E"/>
            </a:solidFill>
            <a:ln>
              <a:noFill/>
            </a:ln>
            <a:effectLst>
              <a:outerShdw blurRad="88900" dist="165100" dir="3000000" sx="88000" sy="88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9089" tIns="44545" rIns="89089" bIns="44545" numCol="1" spcCol="0" rtlCol="0" fromWordArt="0" anchor="ctr" anchorCtr="0" forceAA="0" compatLnSpc="1">
              <a:prstTxWarp prst="textNoShape">
                <a:avLst/>
              </a:prstTxWarp>
              <a:noAutofit/>
            </a:bodyPr>
            <a:lstStyle/>
            <a:p>
              <a:pPr algn="ctr" defTabSz="890900">
                <a:defRPr/>
              </a:pPr>
              <a:endParaRPr lang="pt-PT" sz="1754">
                <a:solidFill>
                  <a:prstClr val="white"/>
                </a:solidFill>
                <a:latin typeface="Calibri" panose="020F0502020204030204"/>
              </a:endParaRPr>
            </a:p>
          </p:txBody>
        </p:sp>
      </p:grpSp>
      <p:pic>
        <p:nvPicPr>
          <p:cNvPr id="39" name="Graphic 38" descr="Sprouting Seed outline">
            <a:extLst>
              <a:ext uri="{FF2B5EF4-FFF2-40B4-BE49-F238E27FC236}">
                <a16:creationId xmlns:a16="http://schemas.microsoft.com/office/drawing/2014/main" id="{D48D4ADF-67D8-EDE8-85B4-FA21939637D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218202" y="3783081"/>
            <a:ext cx="441699" cy="441699"/>
          </a:xfrm>
          <a:prstGeom prst="rect">
            <a:avLst/>
          </a:prstGeom>
        </p:spPr>
      </p:pic>
      <p:pic>
        <p:nvPicPr>
          <p:cNvPr id="40" name="Picture 1">
            <a:extLst>
              <a:ext uri="{FF2B5EF4-FFF2-40B4-BE49-F238E27FC236}">
                <a16:creationId xmlns:a16="http://schemas.microsoft.com/office/drawing/2014/main" id="{C5FF5EC8-7407-8746-590C-19A862B6D93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215147" y="1940678"/>
            <a:ext cx="905130" cy="599476"/>
          </a:xfrm>
          <a:prstGeom prst="rect">
            <a:avLst/>
          </a:prstGeom>
        </p:spPr>
      </p:pic>
      <p:pic>
        <p:nvPicPr>
          <p:cNvPr id="41" name="Picture 1">
            <a:extLst>
              <a:ext uri="{FF2B5EF4-FFF2-40B4-BE49-F238E27FC236}">
                <a16:creationId xmlns:a16="http://schemas.microsoft.com/office/drawing/2014/main" id="{F11CDB48-9EA0-8B09-5F54-60099BBB63C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315115" y="2587278"/>
            <a:ext cx="707123" cy="384551"/>
          </a:xfrm>
          <a:prstGeom prst="rect">
            <a:avLst/>
          </a:prstGeom>
        </p:spPr>
      </p:pic>
      <p:pic>
        <p:nvPicPr>
          <p:cNvPr id="42" name="Picture 2">
            <a:extLst>
              <a:ext uri="{FF2B5EF4-FFF2-40B4-BE49-F238E27FC236}">
                <a16:creationId xmlns:a16="http://schemas.microsoft.com/office/drawing/2014/main" id="{93EF0B7C-A285-BC13-5180-6EC2E7F092B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016229" y="3950293"/>
            <a:ext cx="1345163" cy="661237"/>
          </a:xfrm>
          <a:prstGeom prst="rect">
            <a:avLst/>
          </a:prstGeom>
          <a:noFill/>
          <a:extLst>
            <a:ext uri="{909E8E84-426E-40DD-AFC4-6F175D3DCCD1}">
              <a14:hiddenFill xmlns:a14="http://schemas.microsoft.com/office/drawing/2010/main">
                <a:solidFill>
                  <a:srgbClr val="FFFFFF"/>
                </a:solidFill>
              </a14:hiddenFill>
            </a:ext>
          </a:extLst>
        </p:spPr>
      </p:pic>
      <p:sp>
        <p:nvSpPr>
          <p:cNvPr id="43" name="object 64">
            <a:extLst>
              <a:ext uri="{FF2B5EF4-FFF2-40B4-BE49-F238E27FC236}">
                <a16:creationId xmlns:a16="http://schemas.microsoft.com/office/drawing/2014/main" id="{E44D7C62-8F80-96D9-6E0E-99FA3AB35A29}"/>
              </a:ext>
            </a:extLst>
          </p:cNvPr>
          <p:cNvSpPr/>
          <p:nvPr/>
        </p:nvSpPr>
        <p:spPr>
          <a:xfrm flipV="1">
            <a:off x="810819" y="1486631"/>
            <a:ext cx="10582418" cy="44544"/>
          </a:xfrm>
          <a:custGeom>
            <a:avLst/>
            <a:gdLst/>
            <a:ahLst/>
            <a:cxnLst/>
            <a:rect l="l" t="t" r="r" b="b"/>
            <a:pathLst>
              <a:path w="2195195">
                <a:moveTo>
                  <a:pt x="0" y="0"/>
                </a:moveTo>
                <a:lnTo>
                  <a:pt x="2194826" y="0"/>
                </a:lnTo>
              </a:path>
            </a:pathLst>
          </a:custGeom>
          <a:ln w="12700">
            <a:solidFill>
              <a:srgbClr val="CCCCCC"/>
            </a:solidFill>
          </a:ln>
        </p:spPr>
        <p:txBody>
          <a:bodyPr wrap="square" lIns="0" tIns="0" rIns="0" bIns="0" rtlCol="0"/>
          <a:lstStyle/>
          <a:p>
            <a:endParaRPr sz="1754"/>
          </a:p>
        </p:txBody>
      </p:sp>
      <p:sp>
        <p:nvSpPr>
          <p:cNvPr id="44" name="TextBox 43">
            <a:extLst>
              <a:ext uri="{FF2B5EF4-FFF2-40B4-BE49-F238E27FC236}">
                <a16:creationId xmlns:a16="http://schemas.microsoft.com/office/drawing/2014/main" id="{1B569424-E9CF-2DF0-A12C-6A9A64A4FC2E}"/>
              </a:ext>
            </a:extLst>
          </p:cNvPr>
          <p:cNvSpPr txBox="1"/>
          <p:nvPr/>
        </p:nvSpPr>
        <p:spPr>
          <a:xfrm>
            <a:off x="-84971" y="1202883"/>
            <a:ext cx="1132718" cy="307777"/>
          </a:xfrm>
          <a:prstGeom prst="rect">
            <a:avLst/>
          </a:prstGeom>
          <a:noFill/>
        </p:spPr>
        <p:txBody>
          <a:bodyPr wrap="square">
            <a:spAutoFit/>
          </a:bodyPr>
          <a:lstStyle/>
          <a:p>
            <a:pPr algn="ctr"/>
            <a:r>
              <a:rPr lang="en-GB" sz="700" dirty="0">
                <a:solidFill>
                  <a:schemeClr val="bg1"/>
                </a:solidFill>
                <a:latin typeface="Helvetica" pitchFamily="2" charset="0"/>
              </a:rPr>
              <a:t>ACCOUNTABILITY &amp; TRANSPARENCY</a:t>
            </a:r>
            <a:endParaRPr lang="en-GB" sz="900" dirty="0">
              <a:solidFill>
                <a:schemeClr val="bg1"/>
              </a:solidFill>
              <a:latin typeface="Helvetica" pitchFamily="2" charset="0"/>
            </a:endParaRPr>
          </a:p>
        </p:txBody>
      </p:sp>
      <p:sp>
        <p:nvSpPr>
          <p:cNvPr id="45" name="object 64">
            <a:extLst>
              <a:ext uri="{FF2B5EF4-FFF2-40B4-BE49-F238E27FC236}">
                <a16:creationId xmlns:a16="http://schemas.microsoft.com/office/drawing/2014/main" id="{F285EE5F-7CDC-4739-74D5-94C43E0951C8}"/>
              </a:ext>
            </a:extLst>
          </p:cNvPr>
          <p:cNvSpPr/>
          <p:nvPr/>
        </p:nvSpPr>
        <p:spPr>
          <a:xfrm flipV="1">
            <a:off x="744692" y="5043419"/>
            <a:ext cx="10582418" cy="44544"/>
          </a:xfrm>
          <a:custGeom>
            <a:avLst/>
            <a:gdLst/>
            <a:ahLst/>
            <a:cxnLst/>
            <a:rect l="l" t="t" r="r" b="b"/>
            <a:pathLst>
              <a:path w="2195195">
                <a:moveTo>
                  <a:pt x="0" y="0"/>
                </a:moveTo>
                <a:lnTo>
                  <a:pt x="2194826" y="0"/>
                </a:lnTo>
              </a:path>
            </a:pathLst>
          </a:custGeom>
          <a:ln w="6350">
            <a:solidFill>
              <a:srgbClr val="CCCCCC"/>
            </a:solidFill>
          </a:ln>
        </p:spPr>
        <p:txBody>
          <a:bodyPr wrap="square" lIns="0" tIns="0" rIns="0" bIns="0" rtlCol="0"/>
          <a:lstStyle/>
          <a:p>
            <a:endParaRPr sz="1754"/>
          </a:p>
        </p:txBody>
      </p:sp>
      <p:sp>
        <p:nvSpPr>
          <p:cNvPr id="49" name="Slide Number Placeholder 1">
            <a:extLst>
              <a:ext uri="{FF2B5EF4-FFF2-40B4-BE49-F238E27FC236}">
                <a16:creationId xmlns:a16="http://schemas.microsoft.com/office/drawing/2014/main" id="{D7654F47-D035-12DA-C1A0-05837816684E}"/>
              </a:ext>
            </a:extLst>
          </p:cNvPr>
          <p:cNvSpPr txBox="1">
            <a:spLocks/>
          </p:cNvSpPr>
          <p:nvPr/>
        </p:nvSpPr>
        <p:spPr>
          <a:xfrm>
            <a:off x="11782861" y="6627680"/>
            <a:ext cx="540327" cy="318655"/>
          </a:xfrm>
          <a:prstGeom prst="rect">
            <a:avLst/>
          </a:prstGeom>
        </p:spPr>
        <p:txBody>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PT" sz="1000">
                <a:solidFill>
                  <a:schemeClr val="bg1">
                    <a:lumMod val="95000"/>
                  </a:schemeClr>
                </a:solidFill>
              </a:rPr>
              <a:t>| </a:t>
            </a:r>
            <a:fld id="{5B7219F5-3F82-4814-A7E3-0E1165E76D09}" type="slidenum">
              <a:rPr lang="pt-PT" sz="1000" smtClean="0">
                <a:solidFill>
                  <a:schemeClr val="bg1">
                    <a:lumMod val="95000"/>
                  </a:schemeClr>
                </a:solidFill>
              </a:rPr>
              <a:pPr/>
              <a:t>37</a:t>
            </a:fld>
            <a:endParaRPr lang="pt-PT" sz="1000">
              <a:solidFill>
                <a:schemeClr val="bg1">
                  <a:lumMod val="95000"/>
                </a:schemeClr>
              </a:solidFill>
            </a:endParaRPr>
          </a:p>
        </p:txBody>
      </p:sp>
    </p:spTree>
    <p:extLst>
      <p:ext uri="{BB962C8B-B14F-4D97-AF65-F5344CB8AC3E}">
        <p14:creationId xmlns:p14="http://schemas.microsoft.com/office/powerpoint/2010/main" val="177991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84"/>
                                        </p:tgtEl>
                                        <p:attrNameLst>
                                          <p:attrName>style.visibility</p:attrName>
                                        </p:attrNameLst>
                                      </p:cBhvr>
                                      <p:to>
                                        <p:strVal val="visible"/>
                                      </p:to>
                                    </p:set>
                                    <p:animEffect transition="in" filter="wipe(left)">
                                      <p:cBhvr>
                                        <p:cTn id="10" dur="500"/>
                                        <p:tgtEl>
                                          <p:spTgt spid="184"/>
                                        </p:tgtEl>
                                      </p:cBhvr>
                                    </p:animEffect>
                                  </p:childTnLst>
                                </p:cTn>
                              </p:par>
                              <p:par>
                                <p:cTn id="11" presetID="47"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750"/>
                                        <p:tgtEl>
                                          <p:spTgt spid="20"/>
                                        </p:tgtEl>
                                      </p:cBhvr>
                                    </p:animEffect>
                                    <p:anim calcmode="lin" valueType="num">
                                      <p:cBhvr>
                                        <p:cTn id="14" dur="750" fill="hold"/>
                                        <p:tgtEl>
                                          <p:spTgt spid="20"/>
                                        </p:tgtEl>
                                        <p:attrNameLst>
                                          <p:attrName>ppt_x</p:attrName>
                                        </p:attrNameLst>
                                      </p:cBhvr>
                                      <p:tavLst>
                                        <p:tav tm="0">
                                          <p:val>
                                            <p:strVal val="#ppt_x"/>
                                          </p:val>
                                        </p:tav>
                                        <p:tav tm="100000">
                                          <p:val>
                                            <p:strVal val="#ppt_x"/>
                                          </p:val>
                                        </p:tav>
                                      </p:tavLst>
                                    </p:anim>
                                    <p:anim calcmode="lin" valueType="num">
                                      <p:cBhvr>
                                        <p:cTn id="15"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430887"/>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PPP is integrated with other strategic projects that are being developed, using open data, stakeholder engagement, and technological innovations. This integrated approach is aimed to provide the city of Lisbon with an effective climate-driven procurement plan and promoting the uptake of circular and sustainable procurement, both social and environmental.</a:t>
            </a:r>
          </a:p>
        </p:txBody>
      </p:sp>
      <p:sp>
        <p:nvSpPr>
          <p:cNvPr id="4" name="Rounded Rectangle 3">
            <a:extLst>
              <a:ext uri="{FF2B5EF4-FFF2-40B4-BE49-F238E27FC236}">
                <a16:creationId xmlns:a16="http://schemas.microsoft.com/office/drawing/2014/main" id="{6DF505F5-162C-46A7-CE42-C64CD8066142}"/>
              </a:ext>
            </a:extLst>
          </p:cNvPr>
          <p:cNvSpPr/>
          <p:nvPr/>
        </p:nvSpPr>
        <p:spPr>
          <a:xfrm>
            <a:off x="694123" y="1718336"/>
            <a:ext cx="2667268" cy="4198794"/>
          </a:xfrm>
          <a:prstGeom prst="roundRect">
            <a:avLst/>
          </a:prstGeom>
          <a:solidFill>
            <a:schemeClr val="bg1">
              <a:lumMod val="95000"/>
            </a:schemeClr>
          </a:solidFill>
          <a:ln>
            <a:solidFill>
              <a:srgbClr val="02B5C9"/>
            </a:solidFill>
          </a:ln>
        </p:spPr>
        <p:txBody>
          <a:bodyPr vert="horz" wrap="square" lIns="70478" tIns="50968" rIns="0" bIns="0" rtlCol="0" anchor="ctr" anchorCtr="0">
            <a:noAutofit/>
          </a:bodyPr>
          <a:lstStyle/>
          <a:p>
            <a:endParaRPr lang="pt-PT" sz="1364" spc="-5">
              <a:solidFill>
                <a:srgbClr val="404040"/>
              </a:solidFill>
              <a:latin typeface="Arial"/>
              <a:cs typeface="Arial"/>
            </a:endParaRPr>
          </a:p>
        </p:txBody>
      </p:sp>
      <p:sp>
        <p:nvSpPr>
          <p:cNvPr id="34" name="Rectangle 33">
            <a:extLst>
              <a:ext uri="{FF2B5EF4-FFF2-40B4-BE49-F238E27FC236}">
                <a16:creationId xmlns:a16="http://schemas.microsoft.com/office/drawing/2014/main" id="{8D9F49AC-72CB-8083-C9BB-0D80174CB903}"/>
              </a:ext>
            </a:extLst>
          </p:cNvPr>
          <p:cNvSpPr/>
          <p:nvPr/>
        </p:nvSpPr>
        <p:spPr>
          <a:xfrm>
            <a:off x="1973282" y="1807915"/>
            <a:ext cx="1264290" cy="3883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754"/>
          </a:p>
        </p:txBody>
      </p:sp>
      <p:sp>
        <p:nvSpPr>
          <p:cNvPr id="47" name="TextBox 46">
            <a:extLst>
              <a:ext uri="{FF2B5EF4-FFF2-40B4-BE49-F238E27FC236}">
                <a16:creationId xmlns:a16="http://schemas.microsoft.com/office/drawing/2014/main" id="{8D06B3AF-624D-44F1-B28E-6EAF5623F345}"/>
              </a:ext>
            </a:extLst>
          </p:cNvPr>
          <p:cNvSpPr txBox="1"/>
          <p:nvPr/>
        </p:nvSpPr>
        <p:spPr>
          <a:xfrm>
            <a:off x="8000856" y="1736040"/>
            <a:ext cx="3800848" cy="3661130"/>
          </a:xfrm>
          <a:prstGeom prst="rect">
            <a:avLst/>
          </a:prstGeom>
          <a:noFill/>
        </p:spPr>
        <p:txBody>
          <a:bodyPr wrap="square" rtlCol="0">
            <a:spAutoFit/>
          </a:bodyPr>
          <a:lstStyle/>
          <a:p>
            <a:pPr marL="278406" indent="-278406">
              <a:buFont typeface="Wingdings" pitchFamily="2" charset="2"/>
              <a:buChar char="ü"/>
            </a:pPr>
            <a:r>
              <a:rPr lang="en-GB" sz="1364" dirty="0">
                <a:solidFill>
                  <a:schemeClr val="bg2">
                    <a:lumMod val="25000"/>
                  </a:schemeClr>
                </a:solidFill>
                <a:latin typeface="Arial" panose="020B0604020202020204" pitchFamily="34" charset="0"/>
                <a:cs typeface="Arial" panose="020B0604020202020204" pitchFamily="34" charset="0"/>
              </a:rPr>
              <a:t>Understanding of how valuable current sustainable procurement guidance are in a real implementation environment;</a:t>
            </a:r>
          </a:p>
          <a:p>
            <a:pPr marL="278406" indent="-278406">
              <a:buFont typeface="Wingdings" pitchFamily="2" charset="2"/>
              <a:buChar char="ü"/>
            </a:pPr>
            <a:r>
              <a:rPr lang="en-GB" sz="1364" dirty="0">
                <a:solidFill>
                  <a:schemeClr val="bg2">
                    <a:lumMod val="25000"/>
                  </a:schemeClr>
                </a:solidFill>
                <a:latin typeface="Arial" panose="020B0604020202020204" pitchFamily="34" charset="0"/>
                <a:cs typeface="Arial" panose="020B0604020202020204" pitchFamily="34" charset="0"/>
              </a:rPr>
              <a:t>Transposing Lisbon's sustainability commitments into measurable public procurement objectives (KPIs). </a:t>
            </a:r>
          </a:p>
          <a:p>
            <a:pPr marL="278406" indent="-278406">
              <a:buFont typeface="Wingdings" pitchFamily="2" charset="2"/>
              <a:buChar char="ü"/>
            </a:pPr>
            <a:r>
              <a:rPr lang="en-GB" sz="1364" dirty="0">
                <a:solidFill>
                  <a:schemeClr val="bg2">
                    <a:lumMod val="25000"/>
                  </a:schemeClr>
                </a:solidFill>
                <a:latin typeface="Arial" panose="020B0604020202020204" pitchFamily="34" charset="0"/>
                <a:cs typeface="Arial" panose="020B0604020202020204" pitchFamily="34" charset="0"/>
              </a:rPr>
              <a:t>Early procurement data analysis (from PPP and historical) to evaluate which of the objectives identified can be measured using existing data and what data gaps exist to measure other objectives;</a:t>
            </a:r>
          </a:p>
          <a:p>
            <a:pPr marL="278406" indent="-278406">
              <a:buFont typeface="Wingdings" pitchFamily="2" charset="2"/>
              <a:buChar char="ü"/>
            </a:pPr>
            <a:r>
              <a:rPr lang="en-GB" sz="1364" dirty="0">
                <a:solidFill>
                  <a:schemeClr val="bg2">
                    <a:lumMod val="25000"/>
                  </a:schemeClr>
                </a:solidFill>
                <a:latin typeface="Arial" panose="020B0604020202020204" pitchFamily="34" charset="0"/>
                <a:cs typeface="Arial" panose="020B0604020202020204" pitchFamily="34" charset="0"/>
              </a:rPr>
              <a:t>KPI tracking mechanism, including technology solution (i.e. visual dashboard) and integration into existing processes to encourage early adoption;</a:t>
            </a:r>
          </a:p>
          <a:p>
            <a:pPr marL="278406" indent="-278406">
              <a:buFont typeface="Wingdings" pitchFamily="2" charset="2"/>
              <a:buChar char="ü"/>
            </a:pPr>
            <a:r>
              <a:rPr lang="en-GB" sz="1364" dirty="0">
                <a:solidFill>
                  <a:schemeClr val="bg2">
                    <a:lumMod val="25000"/>
                  </a:schemeClr>
                </a:solidFill>
                <a:latin typeface="Arial" panose="020B0604020202020204" pitchFamily="34" charset="0"/>
                <a:cs typeface="Arial" panose="020B0604020202020204" pitchFamily="34" charset="0"/>
              </a:rPr>
              <a:t>Co-design solutions for better sustainability performance over time.</a:t>
            </a:r>
          </a:p>
        </p:txBody>
      </p:sp>
      <p:sp>
        <p:nvSpPr>
          <p:cNvPr id="48" name="TextBox 47">
            <a:extLst>
              <a:ext uri="{FF2B5EF4-FFF2-40B4-BE49-F238E27FC236}">
                <a16:creationId xmlns:a16="http://schemas.microsoft.com/office/drawing/2014/main" id="{7663E8F4-DAA4-F45E-9E53-CACDD13AF84F}"/>
              </a:ext>
            </a:extLst>
          </p:cNvPr>
          <p:cNvSpPr txBox="1"/>
          <p:nvPr/>
        </p:nvSpPr>
        <p:spPr>
          <a:xfrm>
            <a:off x="3476603" y="1690011"/>
            <a:ext cx="3749903" cy="3031343"/>
          </a:xfrm>
          <a:prstGeom prst="rect">
            <a:avLst/>
          </a:prstGeom>
          <a:noFill/>
        </p:spPr>
        <p:txBody>
          <a:bodyPr wrap="square" rtlCol="0">
            <a:spAutoFit/>
          </a:bodyPr>
          <a:lstStyle/>
          <a:p>
            <a:pPr marL="167044" indent="-167044">
              <a:buFont typeface="Arial" panose="020B0604020202020204" pitchFamily="34" charset="0"/>
              <a:buChar char="•"/>
            </a:pPr>
            <a:r>
              <a:rPr lang="en-GB" sz="1364" dirty="0">
                <a:solidFill>
                  <a:schemeClr val="bg2">
                    <a:lumMod val="25000"/>
                  </a:schemeClr>
                </a:solidFill>
                <a:latin typeface="Arial" panose="020B0604020202020204" pitchFamily="34" charset="0"/>
                <a:cs typeface="Arial" panose="020B0604020202020204" pitchFamily="34" charset="0"/>
              </a:rPr>
              <a:t>Conduct a pilot project to measurably promote sustainable procurement in Lisbon using open data, technology, and collaboration approaches (e.g. piloting OCP's Green Flags guidance and Open &amp; Sustainable Public Procurement toolkit and EMF's Circular Public Procurement: a framework for cities);</a:t>
            </a:r>
          </a:p>
          <a:p>
            <a:pPr marL="167044" indent="-167044">
              <a:buFont typeface="Arial" panose="020B0604020202020204" pitchFamily="34" charset="0"/>
              <a:buChar char="•"/>
            </a:pPr>
            <a:r>
              <a:rPr lang="en-GB" sz="1364" dirty="0">
                <a:solidFill>
                  <a:schemeClr val="bg2">
                    <a:lumMod val="25000"/>
                  </a:schemeClr>
                </a:solidFill>
                <a:latin typeface="Arial" panose="020B0604020202020204" pitchFamily="34" charset="0"/>
                <a:cs typeface="Arial" panose="020B0604020202020204" pitchFamily="34" charset="0"/>
              </a:rPr>
              <a:t>Integrating Supplier Sustainability Scores  as decision support system for direct procurement (together with benchmarking);</a:t>
            </a:r>
          </a:p>
          <a:p>
            <a:pPr marL="167044" indent="-167044">
              <a:buFont typeface="Arial" panose="020B0604020202020204" pitchFamily="34" charset="0"/>
              <a:buChar char="•"/>
            </a:pPr>
            <a:r>
              <a:rPr lang="en-GB" sz="1364" dirty="0">
                <a:solidFill>
                  <a:schemeClr val="bg2">
                    <a:lumMod val="25000"/>
                  </a:schemeClr>
                </a:solidFill>
                <a:latin typeface="Arial" panose="020B0604020202020204" pitchFamily="34" charset="0"/>
                <a:cs typeface="Arial" panose="020B0604020202020204" pitchFamily="34" charset="0"/>
              </a:rPr>
              <a:t>Integrating carbon footprint related with PP supply chain to monitor and drive carbon neutrality.</a:t>
            </a:r>
          </a:p>
        </p:txBody>
      </p:sp>
      <p:sp>
        <p:nvSpPr>
          <p:cNvPr id="49" name="TextBox 48">
            <a:extLst>
              <a:ext uri="{FF2B5EF4-FFF2-40B4-BE49-F238E27FC236}">
                <a16:creationId xmlns:a16="http://schemas.microsoft.com/office/drawing/2014/main" id="{9F86F877-3106-5D3A-A232-82DE0B097A5E}"/>
              </a:ext>
            </a:extLst>
          </p:cNvPr>
          <p:cNvSpPr txBox="1"/>
          <p:nvPr/>
        </p:nvSpPr>
        <p:spPr>
          <a:xfrm>
            <a:off x="740066" y="2313505"/>
            <a:ext cx="1264290" cy="2770887"/>
          </a:xfrm>
          <a:prstGeom prst="rect">
            <a:avLst/>
          </a:prstGeom>
          <a:noFill/>
        </p:spPr>
        <p:txBody>
          <a:bodyPr wrap="square">
            <a:spAutoFit/>
          </a:bodyPr>
          <a:lstStyle>
            <a:defPPr>
              <a:defRPr lang="pt-PT"/>
            </a:defPPr>
            <a:lvl1pPr>
              <a:defRPr sz="1364" b="1" spc="-5">
                <a:solidFill>
                  <a:srgbClr val="404040"/>
                </a:solidFill>
                <a:latin typeface="Arial"/>
                <a:cs typeface="Arial"/>
              </a:defRPr>
            </a:lvl1pPr>
          </a:lstStyle>
          <a:p>
            <a:r>
              <a:rPr lang="en-GB" dirty="0"/>
              <a:t>Sustainable Procurement with Open Data</a:t>
            </a:r>
          </a:p>
          <a:p>
            <a:endParaRPr lang="en-GB" dirty="0"/>
          </a:p>
          <a:p>
            <a:endParaRPr lang="en-GB" dirty="0"/>
          </a:p>
          <a:p>
            <a:pPr algn="ctr"/>
            <a:r>
              <a:rPr lang="en-GB" sz="2400" dirty="0">
                <a:solidFill>
                  <a:srgbClr val="00D6E6"/>
                </a:solidFill>
              </a:rPr>
              <a:t>+</a:t>
            </a:r>
            <a:endParaRPr lang="en-GB" dirty="0">
              <a:solidFill>
                <a:srgbClr val="00D6E6"/>
              </a:solidFill>
            </a:endParaRPr>
          </a:p>
          <a:p>
            <a:endParaRPr lang="en-GB" dirty="0"/>
          </a:p>
          <a:p>
            <a:endParaRPr lang="en-GB" dirty="0"/>
          </a:p>
          <a:p>
            <a:r>
              <a:rPr lang="en-GB" dirty="0"/>
              <a:t>Pre-Tendering Platform</a:t>
            </a:r>
          </a:p>
        </p:txBody>
      </p:sp>
      <p:pic>
        <p:nvPicPr>
          <p:cNvPr id="51" name="Picture 2">
            <a:extLst>
              <a:ext uri="{FF2B5EF4-FFF2-40B4-BE49-F238E27FC236}">
                <a16:creationId xmlns:a16="http://schemas.microsoft.com/office/drawing/2014/main" id="{BB8BA41A-83DF-3D53-02CF-8A98D460D6F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74613" y="2014111"/>
            <a:ext cx="1345164" cy="661238"/>
          </a:xfrm>
          <a:prstGeom prst="rect">
            <a:avLst/>
          </a:prstGeom>
          <a:noFill/>
          <a:extLst>
            <a:ext uri="{909E8E84-426E-40DD-AFC4-6F175D3DCCD1}">
              <a14:hiddenFill xmlns:a14="http://schemas.microsoft.com/office/drawing/2010/main">
                <a:solidFill>
                  <a:srgbClr val="FFFFFF"/>
                </a:solidFill>
              </a14:hiddenFill>
            </a:ext>
          </a:extLst>
        </p:spPr>
      </p:pic>
      <p:sp>
        <p:nvSpPr>
          <p:cNvPr id="52" name="object 64">
            <a:extLst>
              <a:ext uri="{FF2B5EF4-FFF2-40B4-BE49-F238E27FC236}">
                <a16:creationId xmlns:a16="http://schemas.microsoft.com/office/drawing/2014/main" id="{B36AA9A3-6CE1-5BDA-030A-98A020FB08F5}"/>
              </a:ext>
            </a:extLst>
          </p:cNvPr>
          <p:cNvSpPr/>
          <p:nvPr/>
        </p:nvSpPr>
        <p:spPr>
          <a:xfrm flipV="1">
            <a:off x="742445" y="6376228"/>
            <a:ext cx="10582418" cy="44544"/>
          </a:xfrm>
          <a:custGeom>
            <a:avLst/>
            <a:gdLst/>
            <a:ahLst/>
            <a:cxnLst/>
            <a:rect l="l" t="t" r="r" b="b"/>
            <a:pathLst>
              <a:path w="2195195">
                <a:moveTo>
                  <a:pt x="0" y="0"/>
                </a:moveTo>
                <a:lnTo>
                  <a:pt x="2194826" y="0"/>
                </a:lnTo>
              </a:path>
            </a:pathLst>
          </a:custGeom>
          <a:ln w="6350">
            <a:solidFill>
              <a:srgbClr val="CCCCCC"/>
            </a:solidFill>
          </a:ln>
        </p:spPr>
        <p:txBody>
          <a:bodyPr wrap="square" lIns="0" tIns="0" rIns="0" bIns="0" rtlCol="0"/>
          <a:lstStyle/>
          <a:p>
            <a:endParaRPr sz="1754"/>
          </a:p>
        </p:txBody>
      </p:sp>
      <p:pic>
        <p:nvPicPr>
          <p:cNvPr id="56" name="Picture 55">
            <a:extLst>
              <a:ext uri="{FF2B5EF4-FFF2-40B4-BE49-F238E27FC236}">
                <a16:creationId xmlns:a16="http://schemas.microsoft.com/office/drawing/2014/main" id="{BE452915-4CCC-1A72-624D-14ECF917BE2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10716" y="3556014"/>
            <a:ext cx="1202143" cy="287965"/>
          </a:xfrm>
          <a:prstGeom prst="rect">
            <a:avLst/>
          </a:prstGeom>
        </p:spPr>
      </p:pic>
      <p:pic>
        <p:nvPicPr>
          <p:cNvPr id="57" name="Picture 2" descr="Ellen MacArthur Foundation launches Circular Economy in Cities portal |  European Circular Economy Stakeholder Platform">
            <a:extLst>
              <a:ext uri="{FF2B5EF4-FFF2-40B4-BE49-F238E27FC236}">
                <a16:creationId xmlns:a16="http://schemas.microsoft.com/office/drawing/2014/main" id="{FE295911-6AE5-BE0F-061D-0C4072140F16}"/>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948569" y="3101307"/>
            <a:ext cx="1264291" cy="349905"/>
          </a:xfrm>
          <a:prstGeom prst="rect">
            <a:avLst/>
          </a:prstGeom>
          <a:noFill/>
          <a:extLst>
            <a:ext uri="{909E8E84-426E-40DD-AFC4-6F175D3DCCD1}">
              <a14:hiddenFill xmlns:a14="http://schemas.microsoft.com/office/drawing/2010/main">
                <a:solidFill>
                  <a:srgbClr val="FFFFFF"/>
                </a:solidFill>
              </a14:hiddenFill>
            </a:ext>
          </a:extLst>
        </p:spPr>
      </p:pic>
      <p:pic>
        <p:nvPicPr>
          <p:cNvPr id="58" name="Graphic 57" descr="Seed Packet outline">
            <a:extLst>
              <a:ext uri="{FF2B5EF4-FFF2-40B4-BE49-F238E27FC236}">
                <a16:creationId xmlns:a16="http://schemas.microsoft.com/office/drawing/2014/main" id="{1B862323-7933-3500-489F-7C6613004AFA}"/>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226506" y="3228844"/>
            <a:ext cx="510607" cy="510607"/>
          </a:xfrm>
          <a:prstGeom prst="rect">
            <a:avLst/>
          </a:prstGeom>
        </p:spPr>
      </p:pic>
      <p:sp>
        <p:nvSpPr>
          <p:cNvPr id="59" name="object 44">
            <a:extLst>
              <a:ext uri="{FF2B5EF4-FFF2-40B4-BE49-F238E27FC236}">
                <a16:creationId xmlns:a16="http://schemas.microsoft.com/office/drawing/2014/main" id="{13B56357-31CA-F146-8B25-436F39BC357F}"/>
              </a:ext>
            </a:extLst>
          </p:cNvPr>
          <p:cNvSpPr txBox="1"/>
          <p:nvPr/>
        </p:nvSpPr>
        <p:spPr>
          <a:xfrm>
            <a:off x="1034108" y="1299612"/>
            <a:ext cx="1943305" cy="196843"/>
          </a:xfrm>
          <a:prstGeom prst="rect">
            <a:avLst/>
          </a:prstGeom>
        </p:spPr>
        <p:txBody>
          <a:bodyPr vert="horz" wrap="square" lIns="0" tIns="50730"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algn="ctr"/>
            <a:r>
              <a:rPr lang="pt-PT" sz="1364" b="1" dirty="0">
                <a:solidFill>
                  <a:schemeClr val="tx1">
                    <a:lumMod val="65000"/>
                    <a:lumOff val="35000"/>
                  </a:schemeClr>
                </a:solidFill>
              </a:rPr>
              <a:t>Project</a:t>
            </a:r>
          </a:p>
        </p:txBody>
      </p:sp>
      <p:sp>
        <p:nvSpPr>
          <p:cNvPr id="60" name="object 44">
            <a:extLst>
              <a:ext uri="{FF2B5EF4-FFF2-40B4-BE49-F238E27FC236}">
                <a16:creationId xmlns:a16="http://schemas.microsoft.com/office/drawing/2014/main" id="{91EFC247-95E8-4055-CB02-C31C5A7B2B9D}"/>
              </a:ext>
            </a:extLst>
          </p:cNvPr>
          <p:cNvSpPr txBox="1"/>
          <p:nvPr/>
        </p:nvSpPr>
        <p:spPr>
          <a:xfrm>
            <a:off x="3651154" y="1299612"/>
            <a:ext cx="3184881" cy="196843"/>
          </a:xfrm>
          <a:prstGeom prst="rect">
            <a:avLst/>
          </a:prstGeom>
        </p:spPr>
        <p:txBody>
          <a:bodyPr vert="horz" wrap="square" lIns="0" tIns="50730"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algn="ctr"/>
            <a:r>
              <a:rPr lang="en-GB" sz="1364" b="1">
                <a:solidFill>
                  <a:schemeClr val="tx1">
                    <a:lumMod val="65000"/>
                    <a:lumOff val="35000"/>
                  </a:schemeClr>
                </a:solidFill>
              </a:rPr>
              <a:t>Goal</a:t>
            </a:r>
          </a:p>
        </p:txBody>
      </p:sp>
      <p:sp>
        <p:nvSpPr>
          <p:cNvPr id="61" name="object 44">
            <a:extLst>
              <a:ext uri="{FF2B5EF4-FFF2-40B4-BE49-F238E27FC236}">
                <a16:creationId xmlns:a16="http://schemas.microsoft.com/office/drawing/2014/main" id="{D3FACF12-968E-88CA-44AE-3091EA7451E6}"/>
              </a:ext>
            </a:extLst>
          </p:cNvPr>
          <p:cNvSpPr txBox="1"/>
          <p:nvPr/>
        </p:nvSpPr>
        <p:spPr>
          <a:xfrm>
            <a:off x="8067129" y="1299612"/>
            <a:ext cx="3184881" cy="196843"/>
          </a:xfrm>
          <a:prstGeom prst="rect">
            <a:avLst/>
          </a:prstGeom>
        </p:spPr>
        <p:txBody>
          <a:bodyPr vert="horz" wrap="square" lIns="0" tIns="50730"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algn="ctr"/>
            <a:r>
              <a:rPr lang="en-GB" sz="1364" b="1">
                <a:solidFill>
                  <a:schemeClr val="tx1">
                    <a:lumMod val="65000"/>
                    <a:lumOff val="35000"/>
                  </a:schemeClr>
                </a:solidFill>
              </a:rPr>
              <a:t>Outcomes</a:t>
            </a:r>
          </a:p>
        </p:txBody>
      </p:sp>
      <p:sp>
        <p:nvSpPr>
          <p:cNvPr id="62" name="object 44">
            <a:extLst>
              <a:ext uri="{FF2B5EF4-FFF2-40B4-BE49-F238E27FC236}">
                <a16:creationId xmlns:a16="http://schemas.microsoft.com/office/drawing/2014/main" id="{7B6B1027-3B26-FEC9-6D13-A341D1603599}"/>
              </a:ext>
            </a:extLst>
          </p:cNvPr>
          <p:cNvSpPr txBox="1"/>
          <p:nvPr/>
        </p:nvSpPr>
        <p:spPr>
          <a:xfrm>
            <a:off x="6510308" y="1299612"/>
            <a:ext cx="1788192" cy="196843"/>
          </a:xfrm>
          <a:prstGeom prst="rect">
            <a:avLst/>
          </a:prstGeom>
        </p:spPr>
        <p:txBody>
          <a:bodyPr vert="horz" wrap="square" lIns="0" tIns="50730" rIns="0" bIns="0" rtlCol="0">
            <a:spAutoFit/>
          </a:bodyPr>
          <a:lstStyle>
            <a:defPPr>
              <a:defRPr lang="en-PT"/>
            </a:defPPr>
            <a:lvl1pPr marL="12700" marR="5080">
              <a:lnSpc>
                <a:spcPts val="1100"/>
              </a:lnSpc>
              <a:spcBef>
                <a:spcPts val="380"/>
              </a:spcBef>
              <a:defRPr sz="1000" spc="-5">
                <a:solidFill>
                  <a:srgbClr val="404040"/>
                </a:solidFill>
                <a:latin typeface="Arial"/>
                <a:cs typeface="Arial"/>
              </a:defRPr>
            </a:lvl1pPr>
          </a:lstStyle>
          <a:p>
            <a:pPr algn="ctr"/>
            <a:r>
              <a:rPr lang="pt-PT" sz="1364" b="1">
                <a:solidFill>
                  <a:schemeClr val="tx1">
                    <a:lumMod val="65000"/>
                    <a:lumOff val="35000"/>
                  </a:schemeClr>
                </a:solidFill>
              </a:rPr>
              <a:t>Status</a:t>
            </a:r>
          </a:p>
        </p:txBody>
      </p:sp>
      <p:sp>
        <p:nvSpPr>
          <p:cNvPr id="63" name="object 64">
            <a:extLst>
              <a:ext uri="{FF2B5EF4-FFF2-40B4-BE49-F238E27FC236}">
                <a16:creationId xmlns:a16="http://schemas.microsoft.com/office/drawing/2014/main" id="{4ED6D770-73EA-185D-E875-2717BFA07D6C}"/>
              </a:ext>
            </a:extLst>
          </p:cNvPr>
          <p:cNvSpPr/>
          <p:nvPr/>
        </p:nvSpPr>
        <p:spPr>
          <a:xfrm flipV="1">
            <a:off x="810819" y="1486631"/>
            <a:ext cx="10582418" cy="44544"/>
          </a:xfrm>
          <a:custGeom>
            <a:avLst/>
            <a:gdLst/>
            <a:ahLst/>
            <a:cxnLst/>
            <a:rect l="l" t="t" r="r" b="b"/>
            <a:pathLst>
              <a:path w="2195195">
                <a:moveTo>
                  <a:pt x="0" y="0"/>
                </a:moveTo>
                <a:lnTo>
                  <a:pt x="2194826" y="0"/>
                </a:lnTo>
              </a:path>
            </a:pathLst>
          </a:custGeom>
          <a:ln w="12700">
            <a:solidFill>
              <a:srgbClr val="CCCCCC"/>
            </a:solidFill>
          </a:ln>
        </p:spPr>
        <p:txBody>
          <a:bodyPr wrap="square" lIns="0" tIns="0" rIns="0" bIns="0" rtlCol="0"/>
          <a:lstStyle/>
          <a:p>
            <a:endParaRPr lang="en-GB" sz="1754"/>
          </a:p>
        </p:txBody>
      </p:sp>
      <p:sp>
        <p:nvSpPr>
          <p:cNvPr id="128" name="Slide Number Placeholder 1">
            <a:extLst>
              <a:ext uri="{FF2B5EF4-FFF2-40B4-BE49-F238E27FC236}">
                <a16:creationId xmlns:a16="http://schemas.microsoft.com/office/drawing/2014/main" id="{9D743D27-B354-B5F7-A581-8D0371B77DB2}"/>
              </a:ext>
            </a:extLst>
          </p:cNvPr>
          <p:cNvSpPr txBox="1">
            <a:spLocks/>
          </p:cNvSpPr>
          <p:nvPr/>
        </p:nvSpPr>
        <p:spPr>
          <a:xfrm>
            <a:off x="11782861" y="6627680"/>
            <a:ext cx="540327" cy="318655"/>
          </a:xfrm>
          <a:prstGeom prst="rect">
            <a:avLst/>
          </a:prstGeom>
        </p:spPr>
        <p:txBody>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PT" sz="1000">
                <a:solidFill>
                  <a:schemeClr val="bg1">
                    <a:lumMod val="95000"/>
                  </a:schemeClr>
                </a:solidFill>
              </a:rPr>
              <a:t>| </a:t>
            </a:r>
            <a:fld id="{5B7219F5-3F82-4814-A7E3-0E1165E76D09}" type="slidenum">
              <a:rPr lang="pt-PT" sz="1000" smtClean="0">
                <a:solidFill>
                  <a:schemeClr val="bg1">
                    <a:lumMod val="95000"/>
                  </a:schemeClr>
                </a:solidFill>
              </a:rPr>
              <a:pPr/>
              <a:t>38</a:t>
            </a:fld>
            <a:endParaRPr lang="pt-PT" sz="1000">
              <a:solidFill>
                <a:schemeClr val="bg1">
                  <a:lumMod val="95000"/>
                </a:schemeClr>
              </a:solidFill>
            </a:endParaRPr>
          </a:p>
        </p:txBody>
      </p:sp>
      <p:grpSp>
        <p:nvGrpSpPr>
          <p:cNvPr id="129" name="Group 400">
            <a:extLst>
              <a:ext uri="{FF2B5EF4-FFF2-40B4-BE49-F238E27FC236}">
                <a16:creationId xmlns:a16="http://schemas.microsoft.com/office/drawing/2014/main" id="{98E59082-4457-78C0-BF5A-ABE2E8B309A7}"/>
              </a:ext>
            </a:extLst>
          </p:cNvPr>
          <p:cNvGrpSpPr/>
          <p:nvPr/>
        </p:nvGrpSpPr>
        <p:grpSpPr>
          <a:xfrm>
            <a:off x="26708" y="1373139"/>
            <a:ext cx="977405" cy="861154"/>
            <a:chOff x="4941155" y="-2159004"/>
            <a:chExt cx="1561440" cy="1375726"/>
          </a:xfrm>
        </p:grpSpPr>
        <p:grpSp>
          <p:nvGrpSpPr>
            <p:cNvPr id="137" name="Group 408">
              <a:extLst>
                <a:ext uri="{FF2B5EF4-FFF2-40B4-BE49-F238E27FC236}">
                  <a16:creationId xmlns:a16="http://schemas.microsoft.com/office/drawing/2014/main" id="{3D2ABCCA-DEFD-2CBA-2E47-93248A2D1E1B}"/>
                </a:ext>
              </a:extLst>
            </p:cNvPr>
            <p:cNvGrpSpPr/>
            <p:nvPr/>
          </p:nvGrpSpPr>
          <p:grpSpPr>
            <a:xfrm>
              <a:off x="4941155" y="-2159004"/>
              <a:ext cx="1561440" cy="1375726"/>
              <a:chOff x="4044991" y="-3119456"/>
              <a:chExt cx="5068728" cy="4465860"/>
            </a:xfrm>
          </p:grpSpPr>
          <p:sp>
            <p:nvSpPr>
              <p:cNvPr id="139" name="Oval 138">
                <a:extLst>
                  <a:ext uri="{FF2B5EF4-FFF2-40B4-BE49-F238E27FC236}">
                    <a16:creationId xmlns:a16="http://schemas.microsoft.com/office/drawing/2014/main" id="{6F7BCAA1-BDF4-2F40-6D24-29CCC7141BFE}"/>
                  </a:ext>
                </a:extLst>
              </p:cNvPr>
              <p:cNvSpPr/>
              <p:nvPr/>
            </p:nvSpPr>
            <p:spPr>
              <a:xfrm>
                <a:off x="5507600" y="-797098"/>
                <a:ext cx="2143502" cy="2143502"/>
              </a:xfrm>
              <a:prstGeom prst="ellipse">
                <a:avLst/>
              </a:prstGeom>
              <a:solidFill>
                <a:srgbClr val="8DF7A6"/>
              </a:solidFill>
              <a:ln>
                <a:noFill/>
              </a:ln>
              <a:effectLst>
                <a:outerShdw blurRad="88900" dist="165100" dir="3000000" sx="88000" sy="88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869" tIns="45934" rIns="91869" bIns="45934" numCol="1" spcCol="0" rtlCol="0" fromWordArt="0" anchor="ctr" anchorCtr="0" forceAA="0" compatLnSpc="1">
                <a:prstTxWarp prst="textNoShape">
                  <a:avLst/>
                </a:prstTxWarp>
                <a:noAutofit/>
              </a:bodyPr>
              <a:lstStyle/>
              <a:p>
                <a:pPr algn="ctr"/>
                <a:endParaRPr lang="pt-PT" sz="2512">
                  <a:solidFill>
                    <a:prstClr val="white"/>
                  </a:solidFill>
                  <a:latin typeface="Calibri" panose="020F0502020204030204"/>
                </a:endParaRPr>
              </a:p>
            </p:txBody>
          </p:sp>
          <p:sp>
            <p:nvSpPr>
              <p:cNvPr id="140" name="Freeform: Shape 98">
                <a:extLst>
                  <a:ext uri="{FF2B5EF4-FFF2-40B4-BE49-F238E27FC236}">
                    <a16:creationId xmlns:a16="http://schemas.microsoft.com/office/drawing/2014/main" id="{4A34932D-E2C7-5745-74B4-0D3E1EA8F8AD}"/>
                  </a:ext>
                </a:extLst>
              </p:cNvPr>
              <p:cNvSpPr/>
              <p:nvPr/>
            </p:nvSpPr>
            <p:spPr>
              <a:xfrm>
                <a:off x="4044991" y="-3119456"/>
                <a:ext cx="5068728" cy="2491586"/>
              </a:xfrm>
              <a:custGeom>
                <a:avLst/>
                <a:gdLst>
                  <a:gd name="connsiteX0" fmla="*/ 4176083 w 4167553"/>
                  <a:gd name="connsiteY0" fmla="*/ 708748 h 2048607"/>
                  <a:gd name="connsiteX1" fmla="*/ 3147207 w 4167553"/>
                  <a:gd name="connsiteY1" fmla="*/ 2049663 h 2048607"/>
                  <a:gd name="connsiteX2" fmla="*/ 2088085 w 4167553"/>
                  <a:gd name="connsiteY2" fmla="*/ 1690145 h 2048607"/>
                  <a:gd name="connsiteX3" fmla="*/ 1028964 w 4167553"/>
                  <a:gd name="connsiteY3" fmla="*/ 2049663 h 2048607"/>
                  <a:gd name="connsiteX4" fmla="*/ 0 w 4167553"/>
                  <a:gd name="connsiteY4" fmla="*/ 708836 h 2048607"/>
                  <a:gd name="connsiteX5" fmla="*/ 2088085 w 4167553"/>
                  <a:gd name="connsiteY5" fmla="*/ 0 h 2048607"/>
                  <a:gd name="connsiteX6" fmla="*/ 4176083 w 4167553"/>
                  <a:gd name="connsiteY6" fmla="*/ 708748 h 204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553" h="2048607">
                    <a:moveTo>
                      <a:pt x="4176083" y="708748"/>
                    </a:moveTo>
                    <a:lnTo>
                      <a:pt x="3147207" y="2049663"/>
                    </a:lnTo>
                    <a:cubicBezTo>
                      <a:pt x="2853895" y="1824228"/>
                      <a:pt x="2486641" y="1690145"/>
                      <a:pt x="2088085" y="1690145"/>
                    </a:cubicBezTo>
                    <a:cubicBezTo>
                      <a:pt x="1689530" y="1690145"/>
                      <a:pt x="1322275" y="1824140"/>
                      <a:pt x="1028964" y="2049663"/>
                    </a:cubicBezTo>
                    <a:lnTo>
                      <a:pt x="0" y="708836"/>
                    </a:lnTo>
                    <a:cubicBezTo>
                      <a:pt x="578270" y="264209"/>
                      <a:pt x="1302317" y="0"/>
                      <a:pt x="2088085" y="0"/>
                    </a:cubicBezTo>
                    <a:cubicBezTo>
                      <a:pt x="2873766" y="0"/>
                      <a:pt x="3597724" y="264209"/>
                      <a:pt x="4176083" y="708748"/>
                    </a:cubicBezTo>
                    <a:close/>
                  </a:path>
                </a:pathLst>
              </a:custGeom>
              <a:solidFill>
                <a:srgbClr val="8DF7A6"/>
              </a:solidFill>
              <a:ln>
                <a:noFill/>
              </a:ln>
              <a:effectLst>
                <a:outerShdw blurRad="88900" dist="165100" dir="3000000" sx="88000" sy="88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869" tIns="45934" rIns="91869" bIns="45934" numCol="1" spcCol="0" rtlCol="0" fromWordArt="0" anchor="ctr" anchorCtr="0" forceAA="0" compatLnSpc="1">
                <a:prstTxWarp prst="textNoShape">
                  <a:avLst/>
                </a:prstTxWarp>
                <a:noAutofit/>
              </a:bodyPr>
              <a:lstStyle/>
              <a:p>
                <a:pPr algn="ctr" defTabSz="918698" fontAlgn="auto">
                  <a:spcBef>
                    <a:spcPts val="0"/>
                  </a:spcBef>
                  <a:spcAft>
                    <a:spcPts val="0"/>
                  </a:spcAft>
                  <a:defRPr/>
                </a:pPr>
                <a:endParaRPr lang="pt-PT" sz="1808">
                  <a:solidFill>
                    <a:prstClr val="white"/>
                  </a:solidFill>
                  <a:latin typeface="Calibri" panose="020F0502020204030204"/>
                </a:endParaRPr>
              </a:p>
            </p:txBody>
          </p:sp>
        </p:grpSp>
        <p:grpSp>
          <p:nvGrpSpPr>
            <p:cNvPr id="131" name="Group 402">
              <a:extLst>
                <a:ext uri="{FF2B5EF4-FFF2-40B4-BE49-F238E27FC236}">
                  <a16:creationId xmlns:a16="http://schemas.microsoft.com/office/drawing/2014/main" id="{DE889941-B99D-0846-BEFC-46B7917711C1}"/>
                </a:ext>
              </a:extLst>
            </p:cNvPr>
            <p:cNvGrpSpPr/>
            <p:nvPr/>
          </p:nvGrpSpPr>
          <p:grpSpPr>
            <a:xfrm>
              <a:off x="5488326" y="-1301735"/>
              <a:ext cx="457419" cy="396796"/>
              <a:chOff x="7643019" y="-1402373"/>
              <a:chExt cx="457419" cy="396796"/>
            </a:xfrm>
          </p:grpSpPr>
          <p:sp>
            <p:nvSpPr>
              <p:cNvPr id="132" name="Freeform: Shape 110">
                <a:extLst>
                  <a:ext uri="{FF2B5EF4-FFF2-40B4-BE49-F238E27FC236}">
                    <a16:creationId xmlns:a16="http://schemas.microsoft.com/office/drawing/2014/main" id="{FA5FAACD-AC4B-3CD0-DFAA-5B8276470FD9}"/>
                  </a:ext>
                </a:extLst>
              </p:cNvPr>
              <p:cNvSpPr/>
              <p:nvPr/>
            </p:nvSpPr>
            <p:spPr>
              <a:xfrm>
                <a:off x="7678448" y="-1402373"/>
                <a:ext cx="374164" cy="161070"/>
              </a:xfrm>
              <a:custGeom>
                <a:avLst/>
                <a:gdLst>
                  <a:gd name="connsiteX0" fmla="*/ 1060405 w 3562350"/>
                  <a:gd name="connsiteY0" fmla="*/ 169480 h 1533525"/>
                  <a:gd name="connsiteX1" fmla="*/ 1302 w 3562350"/>
                  <a:gd name="connsiteY1" fmla="*/ 1454050 h 1533525"/>
                  <a:gd name="connsiteX2" fmla="*/ 50832 w 3562350"/>
                  <a:gd name="connsiteY2" fmla="*/ 1532536 h 1533525"/>
                  <a:gd name="connsiteX3" fmla="*/ 131985 w 3562350"/>
                  <a:gd name="connsiteY3" fmla="*/ 1482625 h 1533525"/>
                  <a:gd name="connsiteX4" fmla="*/ 2251107 w 3562350"/>
                  <a:gd name="connsiteY4" fmla="*/ 182615 h 1533525"/>
                  <a:gd name="connsiteX5" fmla="*/ 3430311 w 3562350"/>
                  <a:gd name="connsiteY5" fmla="*/ 1139725 h 1533525"/>
                  <a:gd name="connsiteX6" fmla="*/ 3565566 w 3562350"/>
                  <a:gd name="connsiteY6" fmla="*/ 1111150 h 1533525"/>
                  <a:gd name="connsiteX7" fmla="*/ 1060405 w 3562350"/>
                  <a:gd name="connsiteY7" fmla="*/ 169480 h 153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350" h="1533525">
                    <a:moveTo>
                      <a:pt x="1060405" y="169480"/>
                    </a:moveTo>
                    <a:cubicBezTo>
                      <a:pt x="527863" y="411034"/>
                      <a:pt x="136909" y="885227"/>
                      <a:pt x="1302" y="1454050"/>
                    </a:cubicBezTo>
                    <a:cubicBezTo>
                      <a:pt x="-5680" y="1489216"/>
                      <a:pt x="16084" y="1523706"/>
                      <a:pt x="50832" y="1532536"/>
                    </a:cubicBezTo>
                    <a:cubicBezTo>
                      <a:pt x="87017" y="1541118"/>
                      <a:pt x="123326" y="1518791"/>
                      <a:pt x="131985" y="1482625"/>
                    </a:cubicBezTo>
                    <a:cubicBezTo>
                      <a:pt x="358175" y="538459"/>
                      <a:pt x="1306941" y="-43575"/>
                      <a:pt x="2251107" y="182615"/>
                    </a:cubicBezTo>
                    <a:cubicBezTo>
                      <a:pt x="2768819" y="306640"/>
                      <a:pt x="3202445" y="658589"/>
                      <a:pt x="3430311" y="1139725"/>
                    </a:cubicBezTo>
                    <a:lnTo>
                      <a:pt x="3565566" y="1111150"/>
                    </a:lnTo>
                    <a:cubicBezTo>
                      <a:pt x="3133817" y="159326"/>
                      <a:pt x="2012220" y="-262269"/>
                      <a:pt x="1060405" y="169480"/>
                    </a:cubicBezTo>
                    <a:close/>
                  </a:path>
                </a:pathLst>
              </a:custGeom>
              <a:solidFill>
                <a:srgbClr val="000000"/>
              </a:solidFill>
              <a:ln w="9525" cap="flat">
                <a:noFill/>
                <a:prstDash val="solid"/>
                <a:miter/>
              </a:ln>
            </p:spPr>
            <p:txBody>
              <a:bodyPr rtlCol="0" anchor="ctr"/>
              <a:lstStyle/>
              <a:p>
                <a:pPr defTabSz="918698" fontAlgn="auto">
                  <a:spcBef>
                    <a:spcPts val="0"/>
                  </a:spcBef>
                  <a:spcAft>
                    <a:spcPts val="0"/>
                  </a:spcAft>
                  <a:defRPr/>
                </a:pPr>
                <a:endParaRPr lang="pt-PT" sz="1808">
                  <a:solidFill>
                    <a:prstClr val="black"/>
                  </a:solidFill>
                  <a:latin typeface="Calibri" panose="020F0502020204030204"/>
                </a:endParaRPr>
              </a:p>
            </p:txBody>
          </p:sp>
          <p:sp>
            <p:nvSpPr>
              <p:cNvPr id="133" name="Freeform: Shape 111">
                <a:extLst>
                  <a:ext uri="{FF2B5EF4-FFF2-40B4-BE49-F238E27FC236}">
                    <a16:creationId xmlns:a16="http://schemas.microsoft.com/office/drawing/2014/main" id="{93EDEDB6-6819-15F3-C2BB-6C8BE1C1FBC8}"/>
                  </a:ext>
                </a:extLst>
              </p:cNvPr>
              <p:cNvSpPr/>
              <p:nvPr/>
            </p:nvSpPr>
            <p:spPr>
              <a:xfrm>
                <a:off x="8006397" y="-1279703"/>
                <a:ext cx="94041" cy="91040"/>
              </a:xfrm>
              <a:custGeom>
                <a:avLst/>
                <a:gdLst>
                  <a:gd name="connsiteX0" fmla="*/ 850942 w 895350"/>
                  <a:gd name="connsiteY0" fmla="*/ 3648 h 866775"/>
                  <a:gd name="connsiteX1" fmla="*/ 818490 w 895350"/>
                  <a:gd name="connsiteY1" fmla="*/ 1524 h 866775"/>
                  <a:gd name="connsiteX2" fmla="*/ 816966 w 895350"/>
                  <a:gd name="connsiteY2" fmla="*/ 0 h 866775"/>
                  <a:gd name="connsiteX3" fmla="*/ 435966 w 895350"/>
                  <a:gd name="connsiteY3" fmla="*/ 79629 h 866775"/>
                  <a:gd name="connsiteX4" fmla="*/ 54966 w 895350"/>
                  <a:gd name="connsiteY4" fmla="*/ 159258 h 866775"/>
                  <a:gd name="connsiteX5" fmla="*/ 1178 w 895350"/>
                  <a:gd name="connsiteY5" fmla="*/ 238011 h 866775"/>
                  <a:gd name="connsiteX6" fmla="*/ 16866 w 895350"/>
                  <a:gd name="connsiteY6" fmla="*/ 270129 h 866775"/>
                  <a:gd name="connsiteX7" fmla="*/ 275946 w 895350"/>
                  <a:gd name="connsiteY7" fmla="*/ 558927 h 866775"/>
                  <a:gd name="connsiteX8" fmla="*/ 531978 w 895350"/>
                  <a:gd name="connsiteY8" fmla="*/ 844677 h 866775"/>
                  <a:gd name="connsiteX9" fmla="*/ 626619 w 895350"/>
                  <a:gd name="connsiteY9" fmla="*/ 856469 h 866775"/>
                  <a:gd name="connsiteX10" fmla="*/ 649326 w 895350"/>
                  <a:gd name="connsiteY10" fmla="*/ 824103 h 866775"/>
                  <a:gd name="connsiteX11" fmla="*/ 773913 w 895350"/>
                  <a:gd name="connsiteY11" fmla="*/ 457200 h 866775"/>
                  <a:gd name="connsiteX12" fmla="*/ 894690 w 895350"/>
                  <a:gd name="connsiteY12" fmla="*/ 88392 h 866775"/>
                  <a:gd name="connsiteX13" fmla="*/ 850942 w 895350"/>
                  <a:gd name="connsiteY13" fmla="*/ 3648 h 866775"/>
                  <a:gd name="connsiteX14" fmla="*/ 645516 w 895350"/>
                  <a:gd name="connsiteY14" fmla="*/ 415290 h 866775"/>
                  <a:gd name="connsiteX15" fmla="*/ 560934 w 895350"/>
                  <a:gd name="connsiteY15" fmla="*/ 672846 h 866775"/>
                  <a:gd name="connsiteX16" fmla="*/ 379959 w 895350"/>
                  <a:gd name="connsiteY16" fmla="*/ 470916 h 866775"/>
                  <a:gd name="connsiteX17" fmla="*/ 198984 w 895350"/>
                  <a:gd name="connsiteY17" fmla="*/ 268986 h 866775"/>
                  <a:gd name="connsiteX18" fmla="*/ 465684 w 895350"/>
                  <a:gd name="connsiteY18" fmla="*/ 213360 h 866775"/>
                  <a:gd name="connsiteX19" fmla="*/ 732384 w 895350"/>
                  <a:gd name="connsiteY19" fmla="*/ 157734 h 866775"/>
                  <a:gd name="connsiteX20" fmla="*/ 645516 w 895350"/>
                  <a:gd name="connsiteY20" fmla="*/ 415290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5350" h="866775">
                    <a:moveTo>
                      <a:pt x="850942" y="3648"/>
                    </a:moveTo>
                    <a:cubicBezTo>
                      <a:pt x="840455" y="305"/>
                      <a:pt x="829320" y="-429"/>
                      <a:pt x="818490" y="1524"/>
                    </a:cubicBezTo>
                    <a:lnTo>
                      <a:pt x="816966" y="0"/>
                    </a:lnTo>
                    <a:lnTo>
                      <a:pt x="435966" y="79629"/>
                    </a:lnTo>
                    <a:lnTo>
                      <a:pt x="54966" y="159258"/>
                    </a:lnTo>
                    <a:cubicBezTo>
                      <a:pt x="18362" y="166154"/>
                      <a:pt x="-5718" y="201416"/>
                      <a:pt x="1178" y="238011"/>
                    </a:cubicBezTo>
                    <a:cubicBezTo>
                      <a:pt x="3426" y="249936"/>
                      <a:pt x="8846" y="261023"/>
                      <a:pt x="16866" y="270129"/>
                    </a:cubicBezTo>
                    <a:lnTo>
                      <a:pt x="275946" y="558927"/>
                    </a:lnTo>
                    <a:lnTo>
                      <a:pt x="531978" y="844677"/>
                    </a:lnTo>
                    <a:cubicBezTo>
                      <a:pt x="554857" y="874071"/>
                      <a:pt x="597224" y="879348"/>
                      <a:pt x="626619" y="856469"/>
                    </a:cubicBezTo>
                    <a:cubicBezTo>
                      <a:pt x="637248" y="848192"/>
                      <a:pt x="645164" y="836924"/>
                      <a:pt x="649326" y="824103"/>
                    </a:cubicBezTo>
                    <a:lnTo>
                      <a:pt x="773913" y="457200"/>
                    </a:lnTo>
                    <a:lnTo>
                      <a:pt x="894690" y="88392"/>
                    </a:lnTo>
                    <a:cubicBezTo>
                      <a:pt x="906015" y="52902"/>
                      <a:pt x="886432" y="14964"/>
                      <a:pt x="850942" y="3648"/>
                    </a:cubicBezTo>
                    <a:close/>
                    <a:moveTo>
                      <a:pt x="645516" y="415290"/>
                    </a:moveTo>
                    <a:lnTo>
                      <a:pt x="560934" y="672846"/>
                    </a:lnTo>
                    <a:lnTo>
                      <a:pt x="379959" y="470916"/>
                    </a:lnTo>
                    <a:lnTo>
                      <a:pt x="198984" y="268986"/>
                    </a:lnTo>
                    <a:lnTo>
                      <a:pt x="465684" y="213360"/>
                    </a:lnTo>
                    <a:lnTo>
                      <a:pt x="732384" y="157734"/>
                    </a:lnTo>
                    <a:lnTo>
                      <a:pt x="645516" y="415290"/>
                    </a:lnTo>
                    <a:close/>
                  </a:path>
                </a:pathLst>
              </a:custGeom>
              <a:solidFill>
                <a:srgbClr val="000000"/>
              </a:solidFill>
              <a:ln w="9525" cap="flat">
                <a:noFill/>
                <a:prstDash val="solid"/>
                <a:miter/>
              </a:ln>
            </p:spPr>
            <p:txBody>
              <a:bodyPr rtlCol="0" anchor="ctr"/>
              <a:lstStyle/>
              <a:p>
                <a:pPr defTabSz="918698" fontAlgn="auto">
                  <a:spcBef>
                    <a:spcPts val="0"/>
                  </a:spcBef>
                  <a:spcAft>
                    <a:spcPts val="0"/>
                  </a:spcAft>
                  <a:defRPr/>
                </a:pPr>
                <a:endParaRPr lang="pt-PT" sz="1808">
                  <a:solidFill>
                    <a:prstClr val="black"/>
                  </a:solidFill>
                  <a:latin typeface="Calibri" panose="020F0502020204030204"/>
                </a:endParaRPr>
              </a:p>
            </p:txBody>
          </p:sp>
          <p:sp>
            <p:nvSpPr>
              <p:cNvPr id="134" name="Freeform: Shape 112">
                <a:extLst>
                  <a:ext uri="{FF2B5EF4-FFF2-40B4-BE49-F238E27FC236}">
                    <a16:creationId xmlns:a16="http://schemas.microsoft.com/office/drawing/2014/main" id="{343D5ACF-53FF-F13C-3FF4-C2C4C2102257}"/>
                  </a:ext>
                </a:extLst>
              </p:cNvPr>
              <p:cNvSpPr/>
              <p:nvPr/>
            </p:nvSpPr>
            <p:spPr>
              <a:xfrm>
                <a:off x="7737006" y="-1338529"/>
                <a:ext cx="269118" cy="269118"/>
              </a:xfrm>
              <a:custGeom>
                <a:avLst/>
                <a:gdLst>
                  <a:gd name="connsiteX0" fmla="*/ 1283932 w 2562225"/>
                  <a:gd name="connsiteY0" fmla="*/ 0 h 2562225"/>
                  <a:gd name="connsiteX1" fmla="*/ 0 w 2562225"/>
                  <a:gd name="connsiteY1" fmla="*/ 1284008 h 2562225"/>
                  <a:gd name="connsiteX2" fmla="*/ 376085 w 2562225"/>
                  <a:gd name="connsiteY2" fmla="*/ 2191893 h 2562225"/>
                  <a:gd name="connsiteX3" fmla="*/ 1284008 w 2562225"/>
                  <a:gd name="connsiteY3" fmla="*/ 2567940 h 2562225"/>
                  <a:gd name="connsiteX4" fmla="*/ 2567940 w 2562225"/>
                  <a:gd name="connsiteY4" fmla="*/ 1283932 h 2562225"/>
                  <a:gd name="connsiteX5" fmla="*/ 1283932 w 2562225"/>
                  <a:gd name="connsiteY5" fmla="*/ 0 h 2562225"/>
                  <a:gd name="connsiteX6" fmla="*/ 1914944 w 2562225"/>
                  <a:gd name="connsiteY6" fmla="*/ 323469 h 2562225"/>
                  <a:gd name="connsiteX7" fmla="*/ 2363000 w 2562225"/>
                  <a:gd name="connsiteY7" fmla="*/ 887349 h 2562225"/>
                  <a:gd name="connsiteX8" fmla="*/ 2134400 w 2562225"/>
                  <a:gd name="connsiteY8" fmla="*/ 730377 h 2562225"/>
                  <a:gd name="connsiteX9" fmla="*/ 1914944 w 2562225"/>
                  <a:gd name="connsiteY9" fmla="*/ 323469 h 2562225"/>
                  <a:gd name="connsiteX10" fmla="*/ 371513 w 2562225"/>
                  <a:gd name="connsiteY10" fmla="*/ 1982343 h 2562225"/>
                  <a:gd name="connsiteX11" fmla="*/ 135293 w 2562225"/>
                  <a:gd name="connsiteY11" fmla="*/ 1283970 h 2562225"/>
                  <a:gd name="connsiteX12" fmla="*/ 462953 w 2562225"/>
                  <a:gd name="connsiteY12" fmla="*/ 480441 h 2562225"/>
                  <a:gd name="connsiteX13" fmla="*/ 725462 w 2562225"/>
                  <a:gd name="connsiteY13" fmla="*/ 804672 h 2562225"/>
                  <a:gd name="connsiteX14" fmla="*/ 897293 w 2562225"/>
                  <a:gd name="connsiteY14" fmla="*/ 1045464 h 2562225"/>
                  <a:gd name="connsiteX15" fmla="*/ 808139 w 2562225"/>
                  <a:gd name="connsiteY15" fmla="*/ 1224153 h 2562225"/>
                  <a:gd name="connsiteX16" fmla="*/ 664121 w 2562225"/>
                  <a:gd name="connsiteY16" fmla="*/ 1483233 h 2562225"/>
                  <a:gd name="connsiteX17" fmla="*/ 658025 w 2562225"/>
                  <a:gd name="connsiteY17" fmla="*/ 1673733 h 2562225"/>
                  <a:gd name="connsiteX18" fmla="*/ 635546 w 2562225"/>
                  <a:gd name="connsiteY18" fmla="*/ 1961007 h 2562225"/>
                  <a:gd name="connsiteX19" fmla="*/ 371513 w 2562225"/>
                  <a:gd name="connsiteY19" fmla="*/ 1982343 h 2562225"/>
                  <a:gd name="connsiteX20" fmla="*/ 1284008 w 2562225"/>
                  <a:gd name="connsiteY20" fmla="*/ 2432685 h 2562225"/>
                  <a:gd name="connsiteX21" fmla="*/ 1148372 w 2562225"/>
                  <a:gd name="connsiteY21" fmla="*/ 2424684 h 2562225"/>
                  <a:gd name="connsiteX22" fmla="*/ 1210856 w 2562225"/>
                  <a:gd name="connsiteY22" fmla="*/ 2211324 h 2562225"/>
                  <a:gd name="connsiteX23" fmla="*/ 1558328 w 2562225"/>
                  <a:gd name="connsiteY23" fmla="*/ 2263140 h 2562225"/>
                  <a:gd name="connsiteX24" fmla="*/ 1777022 w 2562225"/>
                  <a:gd name="connsiteY24" fmla="*/ 2321814 h 2562225"/>
                  <a:gd name="connsiteX25" fmla="*/ 1284008 w 2562225"/>
                  <a:gd name="connsiteY25" fmla="*/ 2432685 h 2562225"/>
                  <a:gd name="connsiteX26" fmla="*/ 1975523 w 2562225"/>
                  <a:gd name="connsiteY26" fmla="*/ 2202942 h 2562225"/>
                  <a:gd name="connsiteX27" fmla="*/ 1598333 w 2562225"/>
                  <a:gd name="connsiteY27" fmla="*/ 2134362 h 2562225"/>
                  <a:gd name="connsiteX28" fmla="*/ 1132370 w 2562225"/>
                  <a:gd name="connsiteY28" fmla="*/ 2103120 h 2562225"/>
                  <a:gd name="connsiteX29" fmla="*/ 1003973 w 2562225"/>
                  <a:gd name="connsiteY29" fmla="*/ 2398776 h 2562225"/>
                  <a:gd name="connsiteX30" fmla="*/ 539915 w 2562225"/>
                  <a:gd name="connsiteY30" fmla="*/ 2160270 h 2562225"/>
                  <a:gd name="connsiteX31" fmla="*/ 758990 w 2562225"/>
                  <a:gd name="connsiteY31" fmla="*/ 2014347 h 2562225"/>
                  <a:gd name="connsiteX32" fmla="*/ 792137 w 2562225"/>
                  <a:gd name="connsiteY32" fmla="*/ 1668780 h 2562225"/>
                  <a:gd name="connsiteX33" fmla="*/ 794804 w 2562225"/>
                  <a:gd name="connsiteY33" fmla="*/ 1516380 h 2562225"/>
                  <a:gd name="connsiteX34" fmla="*/ 912533 w 2562225"/>
                  <a:gd name="connsiteY34" fmla="*/ 1310640 h 2562225"/>
                  <a:gd name="connsiteX35" fmla="*/ 1031405 w 2562225"/>
                  <a:gd name="connsiteY35" fmla="*/ 1043940 h 2562225"/>
                  <a:gd name="connsiteX36" fmla="*/ 812711 w 2562225"/>
                  <a:gd name="connsiteY36" fmla="*/ 701040 h 2562225"/>
                  <a:gd name="connsiteX37" fmla="*/ 572681 w 2562225"/>
                  <a:gd name="connsiteY37" fmla="*/ 380238 h 2562225"/>
                  <a:gd name="connsiteX38" fmla="*/ 1284008 w 2562225"/>
                  <a:gd name="connsiteY38" fmla="*/ 135255 h 2562225"/>
                  <a:gd name="connsiteX39" fmla="*/ 1794167 w 2562225"/>
                  <a:gd name="connsiteY39" fmla="*/ 255270 h 2562225"/>
                  <a:gd name="connsiteX40" fmla="*/ 2065058 w 2562225"/>
                  <a:gd name="connsiteY40" fmla="*/ 846582 h 2562225"/>
                  <a:gd name="connsiteX41" fmla="*/ 2425103 w 2562225"/>
                  <a:gd name="connsiteY41" fmla="*/ 1151382 h 2562225"/>
                  <a:gd name="connsiteX42" fmla="*/ 2432723 w 2562225"/>
                  <a:gd name="connsiteY42" fmla="*/ 1284351 h 2562225"/>
                  <a:gd name="connsiteX43" fmla="*/ 1975523 w 2562225"/>
                  <a:gd name="connsiteY43" fmla="*/ 2202942 h 256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62225" h="2562225">
                    <a:moveTo>
                      <a:pt x="1283932" y="0"/>
                    </a:moveTo>
                    <a:cubicBezTo>
                      <a:pt x="574815" y="19"/>
                      <a:pt x="-19" y="574891"/>
                      <a:pt x="0" y="1284008"/>
                    </a:cubicBezTo>
                    <a:cubicBezTo>
                      <a:pt x="10" y="1624537"/>
                      <a:pt x="135293" y="1951111"/>
                      <a:pt x="376085" y="2191893"/>
                    </a:cubicBezTo>
                    <a:cubicBezTo>
                      <a:pt x="616649" y="2433038"/>
                      <a:pt x="943394" y="2568369"/>
                      <a:pt x="1284008" y="2567940"/>
                    </a:cubicBezTo>
                    <a:cubicBezTo>
                      <a:pt x="1993125" y="2567921"/>
                      <a:pt x="2567959" y="1993049"/>
                      <a:pt x="2567940" y="1283932"/>
                    </a:cubicBezTo>
                    <a:cubicBezTo>
                      <a:pt x="2567921" y="574815"/>
                      <a:pt x="1993049" y="-29"/>
                      <a:pt x="1283932" y="0"/>
                    </a:cubicBezTo>
                    <a:close/>
                    <a:moveTo>
                      <a:pt x="1914944" y="323469"/>
                    </a:moveTo>
                    <a:cubicBezTo>
                      <a:pt x="2120684" y="458762"/>
                      <a:pt x="2277694" y="656368"/>
                      <a:pt x="2363000" y="887349"/>
                    </a:cubicBezTo>
                    <a:cubicBezTo>
                      <a:pt x="2290867" y="829332"/>
                      <a:pt x="2214448" y="776859"/>
                      <a:pt x="2134400" y="730377"/>
                    </a:cubicBezTo>
                    <a:cubicBezTo>
                      <a:pt x="1974761" y="631317"/>
                      <a:pt x="1855508" y="557022"/>
                      <a:pt x="1914944" y="323469"/>
                    </a:cubicBezTo>
                    <a:close/>
                    <a:moveTo>
                      <a:pt x="371513" y="1982343"/>
                    </a:moveTo>
                    <a:cubicBezTo>
                      <a:pt x="217799" y="1782032"/>
                      <a:pt x="134731" y="1536459"/>
                      <a:pt x="135293" y="1283970"/>
                    </a:cubicBezTo>
                    <a:cubicBezTo>
                      <a:pt x="134884" y="983513"/>
                      <a:pt x="252565" y="694935"/>
                      <a:pt x="462953" y="480441"/>
                    </a:cubicBezTo>
                    <a:cubicBezTo>
                      <a:pt x="520103" y="628269"/>
                      <a:pt x="627545" y="720471"/>
                      <a:pt x="725462" y="804672"/>
                    </a:cubicBezTo>
                    <a:cubicBezTo>
                      <a:pt x="814997" y="880872"/>
                      <a:pt x="895388" y="950595"/>
                      <a:pt x="897293" y="1045464"/>
                    </a:cubicBezTo>
                    <a:cubicBezTo>
                      <a:pt x="897293" y="1113282"/>
                      <a:pt x="855764" y="1165860"/>
                      <a:pt x="808139" y="1224153"/>
                    </a:cubicBezTo>
                    <a:cubicBezTo>
                      <a:pt x="739921" y="1297619"/>
                      <a:pt x="690515" y="1386516"/>
                      <a:pt x="664121" y="1483233"/>
                    </a:cubicBezTo>
                    <a:cubicBezTo>
                      <a:pt x="654215" y="1546241"/>
                      <a:pt x="652167" y="1610230"/>
                      <a:pt x="658025" y="1673733"/>
                    </a:cubicBezTo>
                    <a:cubicBezTo>
                      <a:pt x="661835" y="1773555"/>
                      <a:pt x="666407" y="1889379"/>
                      <a:pt x="635546" y="1961007"/>
                    </a:cubicBezTo>
                    <a:cubicBezTo>
                      <a:pt x="608495" y="2023872"/>
                      <a:pt x="537629" y="2050542"/>
                      <a:pt x="371513" y="1982343"/>
                    </a:cubicBezTo>
                    <a:close/>
                    <a:moveTo>
                      <a:pt x="1284008" y="2432685"/>
                    </a:moveTo>
                    <a:cubicBezTo>
                      <a:pt x="1238679" y="2432676"/>
                      <a:pt x="1193387" y="2429999"/>
                      <a:pt x="1148372" y="2424684"/>
                    </a:cubicBezTo>
                    <a:cubicBezTo>
                      <a:pt x="1115968" y="2347741"/>
                      <a:pt x="1142067" y="2258625"/>
                      <a:pt x="1210856" y="2211324"/>
                    </a:cubicBezTo>
                    <a:cubicBezTo>
                      <a:pt x="1261148" y="2173224"/>
                      <a:pt x="1405928" y="2217801"/>
                      <a:pt x="1558328" y="2263140"/>
                    </a:cubicBezTo>
                    <a:cubicBezTo>
                      <a:pt x="1631099" y="2284857"/>
                      <a:pt x="1705394" y="2306955"/>
                      <a:pt x="1777022" y="2321814"/>
                    </a:cubicBezTo>
                    <a:cubicBezTo>
                      <a:pt x="1623012" y="2395090"/>
                      <a:pt x="1454563" y="2432971"/>
                      <a:pt x="1284008" y="2432685"/>
                    </a:cubicBezTo>
                    <a:close/>
                    <a:moveTo>
                      <a:pt x="1975523" y="2202942"/>
                    </a:moveTo>
                    <a:cubicBezTo>
                      <a:pt x="1880654" y="2218563"/>
                      <a:pt x="1736636" y="2175510"/>
                      <a:pt x="1598333" y="2134362"/>
                    </a:cubicBezTo>
                    <a:cubicBezTo>
                      <a:pt x="1412786" y="2079117"/>
                      <a:pt x="1236764" y="2026539"/>
                      <a:pt x="1132370" y="2103120"/>
                    </a:cubicBezTo>
                    <a:cubicBezTo>
                      <a:pt x="1034253" y="2167090"/>
                      <a:pt x="983742" y="2283409"/>
                      <a:pt x="1003973" y="2398776"/>
                    </a:cubicBezTo>
                    <a:cubicBezTo>
                      <a:pt x="832999" y="2356028"/>
                      <a:pt x="674199" y="2274408"/>
                      <a:pt x="539915" y="2160270"/>
                    </a:cubicBezTo>
                    <a:cubicBezTo>
                      <a:pt x="637242" y="2165680"/>
                      <a:pt x="726481" y="2106244"/>
                      <a:pt x="758990" y="2014347"/>
                    </a:cubicBezTo>
                    <a:cubicBezTo>
                      <a:pt x="801662" y="1915287"/>
                      <a:pt x="797090" y="1782699"/>
                      <a:pt x="792137" y="1668780"/>
                    </a:cubicBezTo>
                    <a:cubicBezTo>
                      <a:pt x="787718" y="1618021"/>
                      <a:pt x="788613" y="1566948"/>
                      <a:pt x="794804" y="1516380"/>
                    </a:cubicBezTo>
                    <a:cubicBezTo>
                      <a:pt x="817397" y="1439532"/>
                      <a:pt x="857726" y="1369057"/>
                      <a:pt x="912533" y="1310640"/>
                    </a:cubicBezTo>
                    <a:cubicBezTo>
                      <a:pt x="976160" y="1232535"/>
                      <a:pt x="1033691" y="1162050"/>
                      <a:pt x="1031405" y="1043940"/>
                    </a:cubicBezTo>
                    <a:cubicBezTo>
                      <a:pt x="1028738" y="888111"/>
                      <a:pt x="926630" y="800481"/>
                      <a:pt x="812711" y="701040"/>
                    </a:cubicBezTo>
                    <a:cubicBezTo>
                      <a:pt x="717080" y="619125"/>
                      <a:pt x="611162" y="528066"/>
                      <a:pt x="572681" y="380238"/>
                    </a:cubicBezTo>
                    <a:cubicBezTo>
                      <a:pt x="775354" y="220647"/>
                      <a:pt x="1026052" y="134302"/>
                      <a:pt x="1284008" y="135255"/>
                    </a:cubicBezTo>
                    <a:cubicBezTo>
                      <a:pt x="1461059" y="135207"/>
                      <a:pt x="1635709" y="176289"/>
                      <a:pt x="1794167" y="255270"/>
                    </a:cubicBezTo>
                    <a:cubicBezTo>
                      <a:pt x="1679867" y="609981"/>
                      <a:pt x="1843316" y="710184"/>
                      <a:pt x="2065058" y="846582"/>
                    </a:cubicBezTo>
                    <a:cubicBezTo>
                      <a:pt x="2181644" y="918591"/>
                      <a:pt x="2317661" y="1002030"/>
                      <a:pt x="2425103" y="1151382"/>
                    </a:cubicBezTo>
                    <a:cubicBezTo>
                      <a:pt x="2430190" y="1195521"/>
                      <a:pt x="2432733" y="1239917"/>
                      <a:pt x="2432723" y="1284351"/>
                    </a:cubicBezTo>
                    <a:cubicBezTo>
                      <a:pt x="2433028" y="1645349"/>
                      <a:pt x="2263721" y="1985524"/>
                      <a:pt x="1975523" y="2202942"/>
                    </a:cubicBezTo>
                    <a:close/>
                  </a:path>
                </a:pathLst>
              </a:custGeom>
              <a:solidFill>
                <a:srgbClr val="000000"/>
              </a:solidFill>
              <a:ln w="9525" cap="flat">
                <a:noFill/>
                <a:prstDash val="solid"/>
                <a:miter/>
              </a:ln>
            </p:spPr>
            <p:txBody>
              <a:bodyPr rtlCol="0" anchor="ctr"/>
              <a:lstStyle/>
              <a:p>
                <a:pPr defTabSz="918698" fontAlgn="auto">
                  <a:spcBef>
                    <a:spcPts val="0"/>
                  </a:spcBef>
                  <a:spcAft>
                    <a:spcPts val="0"/>
                  </a:spcAft>
                  <a:defRPr/>
                </a:pPr>
                <a:endParaRPr lang="pt-PT" sz="1808">
                  <a:solidFill>
                    <a:prstClr val="black"/>
                  </a:solidFill>
                  <a:latin typeface="Calibri" panose="020F0502020204030204"/>
                </a:endParaRPr>
              </a:p>
            </p:txBody>
          </p:sp>
          <p:sp>
            <p:nvSpPr>
              <p:cNvPr id="135" name="Freeform: Shape 113">
                <a:extLst>
                  <a:ext uri="{FF2B5EF4-FFF2-40B4-BE49-F238E27FC236}">
                    <a16:creationId xmlns:a16="http://schemas.microsoft.com/office/drawing/2014/main" id="{454D717A-8B91-3E66-A8C8-8016741CFB67}"/>
                  </a:ext>
                </a:extLst>
              </p:cNvPr>
              <p:cNvSpPr/>
              <p:nvPr/>
            </p:nvSpPr>
            <p:spPr>
              <a:xfrm>
                <a:off x="7690791" y="-1166647"/>
                <a:ext cx="374164" cy="161070"/>
              </a:xfrm>
              <a:custGeom>
                <a:avLst/>
                <a:gdLst>
                  <a:gd name="connsiteX0" fmla="*/ 3518011 w 3562350"/>
                  <a:gd name="connsiteY0" fmla="*/ 2630 h 1533525"/>
                  <a:gd name="connsiteX1" fmla="*/ 3434601 w 3562350"/>
                  <a:gd name="connsiteY1" fmla="*/ 48874 h 1533525"/>
                  <a:gd name="connsiteX2" fmla="*/ 3433191 w 3562350"/>
                  <a:gd name="connsiteY2" fmla="*/ 54798 h 1533525"/>
                  <a:gd name="connsiteX3" fmla="*/ 1314079 w 3562350"/>
                  <a:gd name="connsiteY3" fmla="*/ 1354809 h 1533525"/>
                  <a:gd name="connsiteX4" fmla="*/ 134874 w 3562350"/>
                  <a:gd name="connsiteY4" fmla="*/ 397698 h 1533525"/>
                  <a:gd name="connsiteX5" fmla="*/ 33528 w 3562350"/>
                  <a:gd name="connsiteY5" fmla="*/ 422082 h 1533525"/>
                  <a:gd name="connsiteX6" fmla="*/ 0 w 3562350"/>
                  <a:gd name="connsiteY6" fmla="*/ 428940 h 1533525"/>
                  <a:gd name="connsiteX7" fmla="*/ 2505161 w 3562350"/>
                  <a:gd name="connsiteY7" fmla="*/ 1370611 h 1533525"/>
                  <a:gd name="connsiteX8" fmla="*/ 3564255 w 3562350"/>
                  <a:gd name="connsiteY8" fmla="*/ 86040 h 1533525"/>
                  <a:gd name="connsiteX9" fmla="*/ 3518011 w 3562350"/>
                  <a:gd name="connsiteY9" fmla="*/ 2630 h 153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2350" h="1533525">
                    <a:moveTo>
                      <a:pt x="3518011" y="2630"/>
                    </a:moveTo>
                    <a:cubicBezTo>
                      <a:pt x="3482207" y="-7638"/>
                      <a:pt x="3444869" y="13070"/>
                      <a:pt x="3434601" y="48874"/>
                    </a:cubicBezTo>
                    <a:cubicBezTo>
                      <a:pt x="3434039" y="50827"/>
                      <a:pt x="3433572" y="52808"/>
                      <a:pt x="3433191" y="54798"/>
                    </a:cubicBezTo>
                    <a:cubicBezTo>
                      <a:pt x="3207001" y="998964"/>
                      <a:pt x="2258244" y="1580999"/>
                      <a:pt x="1314079" y="1354809"/>
                    </a:cubicBezTo>
                    <a:cubicBezTo>
                      <a:pt x="796366" y="1230784"/>
                      <a:pt x="362741" y="878835"/>
                      <a:pt x="134874" y="397698"/>
                    </a:cubicBezTo>
                    <a:lnTo>
                      <a:pt x="33528" y="422082"/>
                    </a:lnTo>
                    <a:lnTo>
                      <a:pt x="0" y="428940"/>
                    </a:lnTo>
                    <a:cubicBezTo>
                      <a:pt x="431749" y="1380755"/>
                      <a:pt x="1553347" y="1802360"/>
                      <a:pt x="2505161" y="1370611"/>
                    </a:cubicBezTo>
                    <a:cubicBezTo>
                      <a:pt x="3037704" y="1129047"/>
                      <a:pt x="3428657" y="654864"/>
                      <a:pt x="3564255" y="86040"/>
                    </a:cubicBezTo>
                    <a:cubicBezTo>
                      <a:pt x="3574514" y="50236"/>
                      <a:pt x="3553806" y="12889"/>
                      <a:pt x="3518011" y="2630"/>
                    </a:cubicBezTo>
                    <a:close/>
                  </a:path>
                </a:pathLst>
              </a:custGeom>
              <a:solidFill>
                <a:srgbClr val="000000"/>
              </a:solidFill>
              <a:ln w="9525" cap="flat">
                <a:noFill/>
                <a:prstDash val="solid"/>
                <a:miter/>
              </a:ln>
            </p:spPr>
            <p:txBody>
              <a:bodyPr rtlCol="0" anchor="ctr"/>
              <a:lstStyle/>
              <a:p>
                <a:pPr defTabSz="918698" fontAlgn="auto">
                  <a:spcBef>
                    <a:spcPts val="0"/>
                  </a:spcBef>
                  <a:spcAft>
                    <a:spcPts val="0"/>
                  </a:spcAft>
                  <a:defRPr/>
                </a:pPr>
                <a:endParaRPr lang="pt-PT" sz="1808">
                  <a:solidFill>
                    <a:prstClr val="black"/>
                  </a:solidFill>
                  <a:latin typeface="Calibri" panose="020F0502020204030204"/>
                </a:endParaRPr>
              </a:p>
            </p:txBody>
          </p:sp>
          <p:sp>
            <p:nvSpPr>
              <p:cNvPr id="136" name="Freeform: Shape 114">
                <a:extLst>
                  <a:ext uri="{FF2B5EF4-FFF2-40B4-BE49-F238E27FC236}">
                    <a16:creationId xmlns:a16="http://schemas.microsoft.com/office/drawing/2014/main" id="{D0CEA23A-E96C-E972-8CFE-8E69128BE393}"/>
                  </a:ext>
                </a:extLst>
              </p:cNvPr>
              <p:cNvSpPr/>
              <p:nvPr/>
            </p:nvSpPr>
            <p:spPr>
              <a:xfrm>
                <a:off x="7643019" y="-1219289"/>
                <a:ext cx="94041" cy="91040"/>
              </a:xfrm>
              <a:custGeom>
                <a:avLst/>
                <a:gdLst>
                  <a:gd name="connsiteX0" fmla="*/ 896848 w 895350"/>
                  <a:gd name="connsiteY0" fmla="*/ 634590 h 866775"/>
                  <a:gd name="connsiteX1" fmla="*/ 881160 w 895350"/>
                  <a:gd name="connsiteY1" fmla="*/ 602472 h 866775"/>
                  <a:gd name="connsiteX2" fmla="*/ 616746 w 895350"/>
                  <a:gd name="connsiteY2" fmla="*/ 311769 h 866775"/>
                  <a:gd name="connsiteX3" fmla="*/ 360714 w 895350"/>
                  <a:gd name="connsiteY3" fmla="*/ 26019 h 866775"/>
                  <a:gd name="connsiteX4" fmla="*/ 266074 w 895350"/>
                  <a:gd name="connsiteY4" fmla="*/ 14227 h 866775"/>
                  <a:gd name="connsiteX5" fmla="*/ 243366 w 895350"/>
                  <a:gd name="connsiteY5" fmla="*/ 46593 h 866775"/>
                  <a:gd name="connsiteX6" fmla="*/ 124113 w 895350"/>
                  <a:gd name="connsiteY6" fmla="*/ 415401 h 866775"/>
                  <a:gd name="connsiteX7" fmla="*/ 3336 w 895350"/>
                  <a:gd name="connsiteY7" fmla="*/ 784209 h 866775"/>
                  <a:gd name="connsiteX8" fmla="*/ 1431 w 895350"/>
                  <a:gd name="connsiteY8" fmla="*/ 818880 h 866775"/>
                  <a:gd name="connsiteX9" fmla="*/ 80107 w 895350"/>
                  <a:gd name="connsiteY9" fmla="*/ 872782 h 866775"/>
                  <a:gd name="connsiteX10" fmla="*/ 81060 w 895350"/>
                  <a:gd name="connsiteY10" fmla="*/ 872601 h 866775"/>
                  <a:gd name="connsiteX11" fmla="*/ 462060 w 895350"/>
                  <a:gd name="connsiteY11" fmla="*/ 792972 h 866775"/>
                  <a:gd name="connsiteX12" fmla="*/ 843060 w 895350"/>
                  <a:gd name="connsiteY12" fmla="*/ 713343 h 866775"/>
                  <a:gd name="connsiteX13" fmla="*/ 896848 w 895350"/>
                  <a:gd name="connsiteY13" fmla="*/ 634590 h 866775"/>
                  <a:gd name="connsiteX14" fmla="*/ 431961 w 895350"/>
                  <a:gd name="connsiteY14" fmla="*/ 659250 h 866775"/>
                  <a:gd name="connsiteX15" fmla="*/ 165261 w 895350"/>
                  <a:gd name="connsiteY15" fmla="*/ 714876 h 866775"/>
                  <a:gd name="connsiteX16" fmla="*/ 252129 w 895350"/>
                  <a:gd name="connsiteY16" fmla="*/ 457320 h 866775"/>
                  <a:gd name="connsiteX17" fmla="*/ 336711 w 895350"/>
                  <a:gd name="connsiteY17" fmla="*/ 199764 h 866775"/>
                  <a:gd name="connsiteX18" fmla="*/ 517686 w 895350"/>
                  <a:gd name="connsiteY18" fmla="*/ 401694 h 866775"/>
                  <a:gd name="connsiteX19" fmla="*/ 698661 w 895350"/>
                  <a:gd name="connsiteY19" fmla="*/ 603624 h 866775"/>
                  <a:gd name="connsiteX20" fmla="*/ 431961 w 895350"/>
                  <a:gd name="connsiteY20" fmla="*/ 659250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95350" h="866775">
                    <a:moveTo>
                      <a:pt x="896848" y="634590"/>
                    </a:moveTo>
                    <a:cubicBezTo>
                      <a:pt x="894600" y="622665"/>
                      <a:pt x="889180" y="611568"/>
                      <a:pt x="881160" y="602472"/>
                    </a:cubicBezTo>
                    <a:lnTo>
                      <a:pt x="616746" y="311769"/>
                    </a:lnTo>
                    <a:lnTo>
                      <a:pt x="360714" y="26019"/>
                    </a:lnTo>
                    <a:cubicBezTo>
                      <a:pt x="337835" y="-3375"/>
                      <a:pt x="295468" y="-8652"/>
                      <a:pt x="266074" y="14227"/>
                    </a:cubicBezTo>
                    <a:cubicBezTo>
                      <a:pt x="255444" y="22504"/>
                      <a:pt x="247528" y="33782"/>
                      <a:pt x="243366" y="46593"/>
                    </a:cubicBezTo>
                    <a:lnTo>
                      <a:pt x="124113" y="415401"/>
                    </a:lnTo>
                    <a:lnTo>
                      <a:pt x="3336" y="784209"/>
                    </a:lnTo>
                    <a:cubicBezTo>
                      <a:pt x="-331" y="795401"/>
                      <a:pt x="-988" y="807355"/>
                      <a:pt x="1431" y="818880"/>
                    </a:cubicBezTo>
                    <a:cubicBezTo>
                      <a:pt x="8270" y="855494"/>
                      <a:pt x="43493" y="879630"/>
                      <a:pt x="80107" y="872782"/>
                    </a:cubicBezTo>
                    <a:cubicBezTo>
                      <a:pt x="80422" y="872725"/>
                      <a:pt x="80746" y="872658"/>
                      <a:pt x="81060" y="872601"/>
                    </a:cubicBezTo>
                    <a:lnTo>
                      <a:pt x="462060" y="792972"/>
                    </a:lnTo>
                    <a:lnTo>
                      <a:pt x="843060" y="713343"/>
                    </a:lnTo>
                    <a:cubicBezTo>
                      <a:pt x="879665" y="706456"/>
                      <a:pt x="903744" y="671195"/>
                      <a:pt x="896848" y="634590"/>
                    </a:cubicBezTo>
                    <a:close/>
                    <a:moveTo>
                      <a:pt x="431961" y="659250"/>
                    </a:moveTo>
                    <a:lnTo>
                      <a:pt x="165261" y="714876"/>
                    </a:lnTo>
                    <a:lnTo>
                      <a:pt x="252129" y="457320"/>
                    </a:lnTo>
                    <a:lnTo>
                      <a:pt x="336711" y="199764"/>
                    </a:lnTo>
                    <a:lnTo>
                      <a:pt x="517686" y="401694"/>
                    </a:lnTo>
                    <a:lnTo>
                      <a:pt x="698661" y="603624"/>
                    </a:lnTo>
                    <a:lnTo>
                      <a:pt x="431961" y="659250"/>
                    </a:lnTo>
                    <a:close/>
                  </a:path>
                </a:pathLst>
              </a:custGeom>
              <a:solidFill>
                <a:srgbClr val="000000"/>
              </a:solidFill>
              <a:ln w="9525" cap="flat">
                <a:noFill/>
                <a:prstDash val="solid"/>
                <a:miter/>
              </a:ln>
            </p:spPr>
            <p:txBody>
              <a:bodyPr rtlCol="0" anchor="ctr"/>
              <a:lstStyle/>
              <a:p>
                <a:pPr defTabSz="918698" fontAlgn="auto">
                  <a:spcBef>
                    <a:spcPts val="0"/>
                  </a:spcBef>
                  <a:spcAft>
                    <a:spcPts val="0"/>
                  </a:spcAft>
                  <a:defRPr/>
                </a:pPr>
                <a:endParaRPr lang="pt-PT" sz="1808">
                  <a:solidFill>
                    <a:prstClr val="black"/>
                  </a:solidFill>
                  <a:latin typeface="Calibri" panose="020F0502020204030204"/>
                </a:endParaRPr>
              </a:p>
            </p:txBody>
          </p:sp>
        </p:grpSp>
      </p:grpSp>
      <p:sp>
        <p:nvSpPr>
          <p:cNvPr id="141" name="object 68">
            <a:extLst>
              <a:ext uri="{FF2B5EF4-FFF2-40B4-BE49-F238E27FC236}">
                <a16:creationId xmlns:a16="http://schemas.microsoft.com/office/drawing/2014/main" id="{FC776BAF-5603-6113-D7D6-9E57840B7B82}"/>
              </a:ext>
            </a:extLst>
          </p:cNvPr>
          <p:cNvSpPr txBox="1"/>
          <p:nvPr/>
        </p:nvSpPr>
        <p:spPr>
          <a:xfrm>
            <a:off x="57715" y="1489482"/>
            <a:ext cx="861181" cy="258787"/>
          </a:xfrm>
          <a:prstGeom prst="rect">
            <a:avLst/>
          </a:prstGeom>
        </p:spPr>
        <p:txBody>
          <a:bodyPr vert="horz" wrap="square" lIns="0" tIns="14984" rIns="0" bIns="0" rtlCol="0">
            <a:spAutoFit/>
          </a:bodyPr>
          <a:lstStyle/>
          <a:p>
            <a:pPr marL="11527" algn="ctr">
              <a:lnSpc>
                <a:spcPts val="862"/>
              </a:lnSpc>
              <a:spcBef>
                <a:spcPts val="118"/>
              </a:spcBef>
            </a:pPr>
            <a:r>
              <a:rPr lang="pt-PT" sz="700" dirty="0">
                <a:latin typeface="Helvetica" pitchFamily="2" charset="0"/>
              </a:rPr>
              <a:t>SUSTAINABLE</a:t>
            </a:r>
          </a:p>
          <a:p>
            <a:pPr marL="11527" algn="ctr">
              <a:lnSpc>
                <a:spcPts val="862"/>
              </a:lnSpc>
              <a:spcBef>
                <a:spcPts val="118"/>
              </a:spcBef>
            </a:pPr>
            <a:r>
              <a:rPr lang="pt-PT" sz="700" dirty="0">
                <a:latin typeface="Helvetica" pitchFamily="2" charset="0"/>
              </a:rPr>
              <a:t>PROCUREMENT</a:t>
            </a:r>
          </a:p>
        </p:txBody>
      </p:sp>
      <p:pic>
        <p:nvPicPr>
          <p:cNvPr id="3" name="Picture 2">
            <a:extLst>
              <a:ext uri="{FF2B5EF4-FFF2-40B4-BE49-F238E27FC236}">
                <a16:creationId xmlns:a16="http://schemas.microsoft.com/office/drawing/2014/main" id="{526875EC-59B6-FDEA-D4FA-4F6F88FB38F8}"/>
              </a:ext>
            </a:extLst>
          </p:cNvPr>
          <p:cNvPicPr>
            <a:picLocks noChangeAspect="1"/>
          </p:cNvPicPr>
          <p:nvPr/>
        </p:nvPicPr>
        <p:blipFill>
          <a:blip r:embed="rId8"/>
          <a:stretch>
            <a:fillRect/>
          </a:stretch>
        </p:blipFill>
        <p:spPr>
          <a:xfrm>
            <a:off x="5560737" y="4810771"/>
            <a:ext cx="2521493" cy="1340346"/>
          </a:xfrm>
          <a:prstGeom prst="rect">
            <a:avLst/>
          </a:prstGeom>
        </p:spPr>
      </p:pic>
      <p:pic>
        <p:nvPicPr>
          <p:cNvPr id="5" name="Picture 4">
            <a:extLst>
              <a:ext uri="{FF2B5EF4-FFF2-40B4-BE49-F238E27FC236}">
                <a16:creationId xmlns:a16="http://schemas.microsoft.com/office/drawing/2014/main" id="{D52C1B35-7C7E-2BAE-B1FF-662D2EF41725}"/>
              </a:ext>
            </a:extLst>
          </p:cNvPr>
          <p:cNvPicPr>
            <a:picLocks noChangeAspect="1"/>
          </p:cNvPicPr>
          <p:nvPr/>
        </p:nvPicPr>
        <p:blipFill>
          <a:blip r:embed="rId9"/>
          <a:stretch>
            <a:fillRect/>
          </a:stretch>
        </p:blipFill>
        <p:spPr>
          <a:xfrm>
            <a:off x="3408723" y="4909607"/>
            <a:ext cx="2263009" cy="1318168"/>
          </a:xfrm>
          <a:prstGeom prst="rect">
            <a:avLst/>
          </a:prstGeom>
        </p:spPr>
      </p:pic>
      <p:pic>
        <p:nvPicPr>
          <p:cNvPr id="6" name="Picture 5">
            <a:extLst>
              <a:ext uri="{FF2B5EF4-FFF2-40B4-BE49-F238E27FC236}">
                <a16:creationId xmlns:a16="http://schemas.microsoft.com/office/drawing/2014/main" id="{A914BCCE-F530-4481-0542-81242FCA715D}"/>
              </a:ext>
            </a:extLst>
          </p:cNvPr>
          <p:cNvPicPr>
            <a:picLocks noChangeAspect="1"/>
          </p:cNvPicPr>
          <p:nvPr/>
        </p:nvPicPr>
        <p:blipFill>
          <a:blip r:embed="rId10"/>
          <a:stretch>
            <a:fillRect/>
          </a:stretch>
        </p:blipFill>
        <p:spPr>
          <a:xfrm>
            <a:off x="2027757" y="4222786"/>
            <a:ext cx="1202143" cy="365516"/>
          </a:xfrm>
          <a:prstGeom prst="rect">
            <a:avLst/>
          </a:prstGeom>
        </p:spPr>
      </p:pic>
      <p:grpSp>
        <p:nvGrpSpPr>
          <p:cNvPr id="7" name="Group 32">
            <a:extLst>
              <a:ext uri="{FF2B5EF4-FFF2-40B4-BE49-F238E27FC236}">
                <a16:creationId xmlns:a16="http://schemas.microsoft.com/office/drawing/2014/main" id="{C2475750-182E-F41B-933E-885A4B0AF33B}"/>
              </a:ext>
            </a:extLst>
          </p:cNvPr>
          <p:cNvGrpSpPr/>
          <p:nvPr/>
        </p:nvGrpSpPr>
        <p:grpSpPr>
          <a:xfrm>
            <a:off x="54962" y="3877111"/>
            <a:ext cx="951006" cy="1026830"/>
            <a:chOff x="140009" y="-10387"/>
            <a:chExt cx="1561441" cy="1601510"/>
          </a:xfrm>
        </p:grpSpPr>
        <p:sp>
          <p:nvSpPr>
            <p:cNvPr id="8" name="Freeform: Shape 59">
              <a:extLst>
                <a:ext uri="{FF2B5EF4-FFF2-40B4-BE49-F238E27FC236}">
                  <a16:creationId xmlns:a16="http://schemas.microsoft.com/office/drawing/2014/main" id="{D542BF6D-F25B-A8BB-6FD2-0A1DC38E856B}"/>
                </a:ext>
              </a:extLst>
            </p:cNvPr>
            <p:cNvSpPr/>
            <p:nvPr/>
          </p:nvSpPr>
          <p:spPr>
            <a:xfrm>
              <a:off x="140009" y="215397"/>
              <a:ext cx="1561441" cy="767543"/>
            </a:xfrm>
            <a:custGeom>
              <a:avLst/>
              <a:gdLst>
                <a:gd name="connsiteX0" fmla="*/ 4176083 w 4167553"/>
                <a:gd name="connsiteY0" fmla="*/ 708748 h 2048607"/>
                <a:gd name="connsiteX1" fmla="*/ 3147207 w 4167553"/>
                <a:gd name="connsiteY1" fmla="*/ 2049663 h 2048607"/>
                <a:gd name="connsiteX2" fmla="*/ 2088085 w 4167553"/>
                <a:gd name="connsiteY2" fmla="*/ 1690145 h 2048607"/>
                <a:gd name="connsiteX3" fmla="*/ 1028964 w 4167553"/>
                <a:gd name="connsiteY3" fmla="*/ 2049663 h 2048607"/>
                <a:gd name="connsiteX4" fmla="*/ 0 w 4167553"/>
                <a:gd name="connsiteY4" fmla="*/ 708836 h 2048607"/>
                <a:gd name="connsiteX5" fmla="*/ 2088085 w 4167553"/>
                <a:gd name="connsiteY5" fmla="*/ 0 h 2048607"/>
                <a:gd name="connsiteX6" fmla="*/ 4176083 w 4167553"/>
                <a:gd name="connsiteY6" fmla="*/ 708748 h 2048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553" h="2048607">
                  <a:moveTo>
                    <a:pt x="4176083" y="708748"/>
                  </a:moveTo>
                  <a:lnTo>
                    <a:pt x="3147207" y="2049663"/>
                  </a:lnTo>
                  <a:cubicBezTo>
                    <a:pt x="2853895" y="1824228"/>
                    <a:pt x="2486641" y="1690145"/>
                    <a:pt x="2088085" y="1690145"/>
                  </a:cubicBezTo>
                  <a:cubicBezTo>
                    <a:pt x="1689530" y="1690145"/>
                    <a:pt x="1322275" y="1824140"/>
                    <a:pt x="1028964" y="2049663"/>
                  </a:cubicBezTo>
                  <a:lnTo>
                    <a:pt x="0" y="708836"/>
                  </a:lnTo>
                  <a:cubicBezTo>
                    <a:pt x="578270" y="264209"/>
                    <a:pt x="1302317" y="0"/>
                    <a:pt x="2088085" y="0"/>
                  </a:cubicBezTo>
                  <a:cubicBezTo>
                    <a:pt x="2873766" y="0"/>
                    <a:pt x="3597724" y="264209"/>
                    <a:pt x="4176083" y="708748"/>
                  </a:cubicBezTo>
                  <a:close/>
                </a:path>
              </a:pathLst>
            </a:custGeom>
            <a:solidFill>
              <a:srgbClr val="00B5C9"/>
            </a:solidFill>
            <a:ln>
              <a:noFill/>
            </a:ln>
            <a:effectLst>
              <a:outerShdw blurRad="88900" dist="165100" dir="3000000" sx="88000" sy="88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grpSp>
          <p:nvGrpSpPr>
            <p:cNvPr id="9" name="Group 34">
              <a:extLst>
                <a:ext uri="{FF2B5EF4-FFF2-40B4-BE49-F238E27FC236}">
                  <a16:creationId xmlns:a16="http://schemas.microsoft.com/office/drawing/2014/main" id="{F60E0719-5E6C-DA97-2FFE-63A5AB38CC25}"/>
                </a:ext>
              </a:extLst>
            </p:cNvPr>
            <p:cNvGrpSpPr/>
            <p:nvPr/>
          </p:nvGrpSpPr>
          <p:grpSpPr>
            <a:xfrm>
              <a:off x="590571" y="-10387"/>
              <a:ext cx="660314" cy="1601510"/>
              <a:chOff x="590571" y="-10387"/>
              <a:chExt cx="660314" cy="1601510"/>
            </a:xfrm>
          </p:grpSpPr>
          <p:sp>
            <p:nvSpPr>
              <p:cNvPr id="15" name="Oval 14">
                <a:extLst>
                  <a:ext uri="{FF2B5EF4-FFF2-40B4-BE49-F238E27FC236}">
                    <a16:creationId xmlns:a16="http://schemas.microsoft.com/office/drawing/2014/main" id="{B93B6E70-ABA2-1D53-A5B8-356F7F9AE7E5}"/>
                  </a:ext>
                </a:extLst>
              </p:cNvPr>
              <p:cNvSpPr/>
              <p:nvPr/>
            </p:nvSpPr>
            <p:spPr>
              <a:xfrm>
                <a:off x="590571" y="930809"/>
                <a:ext cx="660314" cy="660314"/>
              </a:xfrm>
              <a:prstGeom prst="ellipse">
                <a:avLst/>
              </a:prstGeom>
              <a:solidFill>
                <a:srgbClr val="00B5C9"/>
              </a:solidFill>
              <a:ln>
                <a:noFill/>
              </a:ln>
              <a:effectLst>
                <a:outerShdw blurRad="88900" dist="165100" dir="3000000" sx="88000" sy="88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pt-PT">
                  <a:solidFill>
                    <a:prstClr val="white"/>
                  </a:solidFill>
                  <a:latin typeface="Arial" panose="020B0604020202020204" pitchFamily="34" charset="0"/>
                  <a:cs typeface="Arial" panose="020B0604020202020204" pitchFamily="34" charset="0"/>
                </a:endParaRPr>
              </a:p>
            </p:txBody>
          </p:sp>
          <p:grpSp>
            <p:nvGrpSpPr>
              <p:cNvPr id="16" name="Group 41">
                <a:extLst>
                  <a:ext uri="{FF2B5EF4-FFF2-40B4-BE49-F238E27FC236}">
                    <a16:creationId xmlns:a16="http://schemas.microsoft.com/office/drawing/2014/main" id="{AA743807-0627-FCB0-FD4A-C9617A0B102D}"/>
                  </a:ext>
                </a:extLst>
              </p:cNvPr>
              <p:cNvGrpSpPr/>
              <p:nvPr/>
            </p:nvGrpSpPr>
            <p:grpSpPr>
              <a:xfrm>
                <a:off x="675779" y="-10387"/>
                <a:ext cx="429587" cy="1449024"/>
                <a:chOff x="4295800" y="1521767"/>
                <a:chExt cx="501356" cy="1691105"/>
              </a:xfrm>
            </p:grpSpPr>
            <p:grpSp>
              <p:nvGrpSpPr>
                <p:cNvPr id="17" name="Graphic 5">
                  <a:extLst>
                    <a:ext uri="{FF2B5EF4-FFF2-40B4-BE49-F238E27FC236}">
                      <a16:creationId xmlns:a16="http://schemas.microsoft.com/office/drawing/2014/main" id="{F8D7A1F0-70CD-3CF7-4ABF-D0F017C61ECC}"/>
                    </a:ext>
                  </a:extLst>
                </p:cNvPr>
                <p:cNvGrpSpPr/>
                <p:nvPr/>
              </p:nvGrpSpPr>
              <p:grpSpPr>
                <a:xfrm>
                  <a:off x="4447650" y="2795588"/>
                  <a:ext cx="349506" cy="417284"/>
                  <a:chOff x="2849578" y="176212"/>
                  <a:chExt cx="5448896" cy="6505575"/>
                </a:xfrm>
                <a:solidFill>
                  <a:schemeClr val="bg1"/>
                </a:solidFill>
              </p:grpSpPr>
              <p:sp>
                <p:nvSpPr>
                  <p:cNvPr id="22" name="Freeform: Shape 149">
                    <a:extLst>
                      <a:ext uri="{FF2B5EF4-FFF2-40B4-BE49-F238E27FC236}">
                        <a16:creationId xmlns:a16="http://schemas.microsoft.com/office/drawing/2014/main" id="{573D3F50-4A85-841E-6D76-CB5FC4CA54E4}"/>
                      </a:ext>
                    </a:extLst>
                  </p:cNvPr>
                  <p:cNvSpPr/>
                  <p:nvPr/>
                </p:nvSpPr>
                <p:spPr>
                  <a:xfrm>
                    <a:off x="2849578" y="176212"/>
                    <a:ext cx="5448896" cy="6505575"/>
                  </a:xfrm>
                  <a:custGeom>
                    <a:avLst/>
                    <a:gdLst>
                      <a:gd name="connsiteX0" fmla="*/ 3250305 w 5448896"/>
                      <a:gd name="connsiteY0" fmla="*/ 1103851 h 6505575"/>
                      <a:gd name="connsiteX1" fmla="*/ 3250305 w 5448896"/>
                      <a:gd name="connsiteY1" fmla="*/ 783814 h 6505575"/>
                      <a:gd name="connsiteX2" fmla="*/ 3542318 w 5448896"/>
                      <a:gd name="connsiteY2" fmla="*/ 783814 h 6505575"/>
                      <a:gd name="connsiteX3" fmla="*/ 3645910 w 5448896"/>
                      <a:gd name="connsiteY3" fmla="*/ 680378 h 6505575"/>
                      <a:gd name="connsiteX4" fmla="*/ 3645910 w 5448896"/>
                      <a:gd name="connsiteY4" fmla="*/ 103436 h 6505575"/>
                      <a:gd name="connsiteX5" fmla="*/ 3542318 w 5448896"/>
                      <a:gd name="connsiteY5" fmla="*/ 0 h 6505575"/>
                      <a:gd name="connsiteX6" fmla="*/ 1919208 w 5448896"/>
                      <a:gd name="connsiteY6" fmla="*/ 0 h 6505575"/>
                      <a:gd name="connsiteX7" fmla="*/ 1815565 w 5448896"/>
                      <a:gd name="connsiteY7" fmla="*/ 103436 h 6505575"/>
                      <a:gd name="connsiteX8" fmla="*/ 1815565 w 5448896"/>
                      <a:gd name="connsiteY8" fmla="*/ 680378 h 6505575"/>
                      <a:gd name="connsiteX9" fmla="*/ 1919208 w 5448896"/>
                      <a:gd name="connsiteY9" fmla="*/ 783814 h 6505575"/>
                      <a:gd name="connsiteX10" fmla="*/ 2211234 w 5448896"/>
                      <a:gd name="connsiteY10" fmla="*/ 783814 h 6505575"/>
                      <a:gd name="connsiteX11" fmla="*/ 2211234 w 5448896"/>
                      <a:gd name="connsiteY11" fmla="*/ 1103851 h 6505575"/>
                      <a:gd name="connsiteX12" fmla="*/ 0 w 5448896"/>
                      <a:gd name="connsiteY12" fmla="*/ 3780146 h 6505575"/>
                      <a:gd name="connsiteX13" fmla="*/ 2730763 w 5448896"/>
                      <a:gd name="connsiteY13" fmla="*/ 6505575 h 6505575"/>
                      <a:gd name="connsiteX14" fmla="*/ 5461526 w 5448896"/>
                      <a:gd name="connsiteY14" fmla="*/ 3780146 h 6505575"/>
                      <a:gd name="connsiteX15" fmla="*/ 3250305 w 5448896"/>
                      <a:gd name="connsiteY15" fmla="*/ 1103851 h 6505575"/>
                      <a:gd name="connsiteX16" fmla="*/ 2006442 w 5448896"/>
                      <a:gd name="connsiteY16" fmla="*/ 190494 h 6505575"/>
                      <a:gd name="connsiteX17" fmla="*/ 3455097 w 5448896"/>
                      <a:gd name="connsiteY17" fmla="*/ 190494 h 6505575"/>
                      <a:gd name="connsiteX18" fmla="*/ 3455097 w 5448896"/>
                      <a:gd name="connsiteY18" fmla="*/ 593320 h 6505575"/>
                      <a:gd name="connsiteX19" fmla="*/ 3250305 w 5448896"/>
                      <a:gd name="connsiteY19" fmla="*/ 593320 h 6505575"/>
                      <a:gd name="connsiteX20" fmla="*/ 3250305 w 5448896"/>
                      <a:gd name="connsiteY20" fmla="*/ 349222 h 6505575"/>
                      <a:gd name="connsiteX21" fmla="*/ 3059441 w 5448896"/>
                      <a:gd name="connsiteY21" fmla="*/ 349222 h 6505575"/>
                      <a:gd name="connsiteX22" fmla="*/ 3059441 w 5448896"/>
                      <a:gd name="connsiteY22" fmla="*/ 593320 h 6505575"/>
                      <a:gd name="connsiteX23" fmla="*/ 2826195 w 5448896"/>
                      <a:gd name="connsiteY23" fmla="*/ 593320 h 6505575"/>
                      <a:gd name="connsiteX24" fmla="*/ 2826195 w 5448896"/>
                      <a:gd name="connsiteY24" fmla="*/ 349222 h 6505575"/>
                      <a:gd name="connsiteX25" fmla="*/ 2635331 w 5448896"/>
                      <a:gd name="connsiteY25" fmla="*/ 349222 h 6505575"/>
                      <a:gd name="connsiteX26" fmla="*/ 2635331 w 5448896"/>
                      <a:gd name="connsiteY26" fmla="*/ 593320 h 6505575"/>
                      <a:gd name="connsiteX27" fmla="*/ 2399959 w 5448896"/>
                      <a:gd name="connsiteY27" fmla="*/ 593320 h 6505575"/>
                      <a:gd name="connsiteX28" fmla="*/ 2399959 w 5448896"/>
                      <a:gd name="connsiteY28" fmla="*/ 349222 h 6505575"/>
                      <a:gd name="connsiteX29" fmla="*/ 2209095 w 5448896"/>
                      <a:gd name="connsiteY29" fmla="*/ 349222 h 6505575"/>
                      <a:gd name="connsiteX30" fmla="*/ 2209095 w 5448896"/>
                      <a:gd name="connsiteY30" fmla="*/ 593320 h 6505575"/>
                      <a:gd name="connsiteX31" fmla="*/ 2006442 w 5448896"/>
                      <a:gd name="connsiteY31" fmla="*/ 593320 h 6505575"/>
                      <a:gd name="connsiteX32" fmla="*/ 3059441 w 5448896"/>
                      <a:gd name="connsiteY32" fmla="*/ 783814 h 6505575"/>
                      <a:gd name="connsiteX33" fmla="*/ 3059441 w 5448896"/>
                      <a:gd name="connsiteY33" fmla="*/ 1039576 h 6505575"/>
                      <a:gd name="connsiteX34" fmla="*/ 2402098 w 5448896"/>
                      <a:gd name="connsiteY34" fmla="*/ 1039576 h 6505575"/>
                      <a:gd name="connsiteX35" fmla="*/ 2402098 w 5448896"/>
                      <a:gd name="connsiteY35" fmla="*/ 783814 h 6505575"/>
                      <a:gd name="connsiteX36" fmla="*/ 2730763 w 5448896"/>
                      <a:gd name="connsiteY36" fmla="*/ 6315084 h 6505575"/>
                      <a:gd name="connsiteX37" fmla="*/ 190817 w 5448896"/>
                      <a:gd name="connsiteY37" fmla="*/ 3780146 h 6505575"/>
                      <a:gd name="connsiteX38" fmla="*/ 2730763 w 5448896"/>
                      <a:gd name="connsiteY38" fmla="*/ 1245208 h 6505575"/>
                      <a:gd name="connsiteX39" fmla="*/ 5270662 w 5448896"/>
                      <a:gd name="connsiteY39" fmla="*/ 3780146 h 6505575"/>
                      <a:gd name="connsiteX40" fmla="*/ 2730763 w 5448896"/>
                      <a:gd name="connsiteY40" fmla="*/ 6315084 h 650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448896" h="6505575">
                        <a:moveTo>
                          <a:pt x="3250305" y="1103851"/>
                        </a:moveTo>
                        <a:lnTo>
                          <a:pt x="3250305" y="783814"/>
                        </a:lnTo>
                        <a:lnTo>
                          <a:pt x="3542318" y="783814"/>
                        </a:lnTo>
                        <a:lnTo>
                          <a:pt x="3645910" y="680378"/>
                        </a:lnTo>
                        <a:lnTo>
                          <a:pt x="3645910" y="103436"/>
                        </a:lnTo>
                        <a:lnTo>
                          <a:pt x="3542318" y="0"/>
                        </a:lnTo>
                        <a:lnTo>
                          <a:pt x="1919208" y="0"/>
                        </a:lnTo>
                        <a:lnTo>
                          <a:pt x="1815565" y="103436"/>
                        </a:lnTo>
                        <a:lnTo>
                          <a:pt x="1815565" y="680378"/>
                        </a:lnTo>
                        <a:lnTo>
                          <a:pt x="1919208" y="783814"/>
                        </a:lnTo>
                        <a:lnTo>
                          <a:pt x="2211234" y="783814"/>
                        </a:lnTo>
                        <a:lnTo>
                          <a:pt x="2211234" y="1103851"/>
                        </a:lnTo>
                        <a:cubicBezTo>
                          <a:pt x="975020" y="1340212"/>
                          <a:pt x="0" y="2428625"/>
                          <a:pt x="0" y="3780146"/>
                        </a:cubicBezTo>
                        <a:cubicBezTo>
                          <a:pt x="0" y="5286377"/>
                          <a:pt x="1221337" y="6505575"/>
                          <a:pt x="2730763" y="6505575"/>
                        </a:cubicBezTo>
                        <a:cubicBezTo>
                          <a:pt x="4239942" y="6505575"/>
                          <a:pt x="5461526" y="5286619"/>
                          <a:pt x="5461526" y="3780146"/>
                        </a:cubicBezTo>
                        <a:cubicBezTo>
                          <a:pt x="5461526" y="2428181"/>
                          <a:pt x="4486110" y="1340161"/>
                          <a:pt x="3250305" y="1103851"/>
                        </a:cubicBezTo>
                        <a:close/>
                        <a:moveTo>
                          <a:pt x="2006442" y="190494"/>
                        </a:moveTo>
                        <a:lnTo>
                          <a:pt x="3455097" y="190494"/>
                        </a:lnTo>
                        <a:lnTo>
                          <a:pt x="3455097" y="593320"/>
                        </a:lnTo>
                        <a:lnTo>
                          <a:pt x="3250305" y="593320"/>
                        </a:lnTo>
                        <a:lnTo>
                          <a:pt x="3250305" y="349222"/>
                        </a:lnTo>
                        <a:lnTo>
                          <a:pt x="3059441" y="349222"/>
                        </a:lnTo>
                        <a:lnTo>
                          <a:pt x="3059441" y="593320"/>
                        </a:lnTo>
                        <a:lnTo>
                          <a:pt x="2826195" y="593320"/>
                        </a:lnTo>
                        <a:lnTo>
                          <a:pt x="2826195" y="349222"/>
                        </a:lnTo>
                        <a:lnTo>
                          <a:pt x="2635331" y="349222"/>
                        </a:lnTo>
                        <a:lnTo>
                          <a:pt x="2635331" y="593320"/>
                        </a:lnTo>
                        <a:lnTo>
                          <a:pt x="2399959" y="593320"/>
                        </a:lnTo>
                        <a:lnTo>
                          <a:pt x="2399959" y="349222"/>
                        </a:lnTo>
                        <a:lnTo>
                          <a:pt x="2209095" y="349222"/>
                        </a:lnTo>
                        <a:lnTo>
                          <a:pt x="2209095" y="593320"/>
                        </a:lnTo>
                        <a:lnTo>
                          <a:pt x="2006442" y="593320"/>
                        </a:lnTo>
                        <a:close/>
                        <a:moveTo>
                          <a:pt x="3059441" y="783814"/>
                        </a:moveTo>
                        <a:lnTo>
                          <a:pt x="3059441" y="1039576"/>
                        </a:lnTo>
                        <a:lnTo>
                          <a:pt x="2402098" y="1039576"/>
                        </a:lnTo>
                        <a:lnTo>
                          <a:pt x="2402098" y="783814"/>
                        </a:lnTo>
                        <a:close/>
                        <a:moveTo>
                          <a:pt x="2730763" y="6315084"/>
                        </a:moveTo>
                        <a:cubicBezTo>
                          <a:pt x="1330244" y="6315084"/>
                          <a:pt x="190817" y="5177930"/>
                          <a:pt x="190817" y="3780146"/>
                        </a:cubicBezTo>
                        <a:cubicBezTo>
                          <a:pt x="190817" y="2382362"/>
                          <a:pt x="1330244" y="1245208"/>
                          <a:pt x="2730763" y="1245208"/>
                        </a:cubicBezTo>
                        <a:cubicBezTo>
                          <a:pt x="4131282" y="1245208"/>
                          <a:pt x="5270662" y="2382362"/>
                          <a:pt x="5270662" y="3780146"/>
                        </a:cubicBezTo>
                        <a:cubicBezTo>
                          <a:pt x="5270662" y="5177930"/>
                          <a:pt x="4131282" y="6315084"/>
                          <a:pt x="2730763" y="6315084"/>
                        </a:cubicBezTo>
                        <a:close/>
                      </a:path>
                    </a:pathLst>
                  </a:custGeom>
                  <a:grpFill/>
                  <a:ln w="12731" cap="flat">
                    <a:noFill/>
                    <a:prstDash val="solid"/>
                    <a:miter/>
                  </a:ln>
                </p:spPr>
                <p:txBody>
                  <a:bodyPr rtlCol="0" anchor="ctr"/>
                  <a:lstStyle/>
                  <a:p>
                    <a:endParaRPr lang="pt-PT">
                      <a:latin typeface="Arial" panose="020B0604020202020204" pitchFamily="34" charset="0"/>
                      <a:cs typeface="Arial" panose="020B0604020202020204" pitchFamily="34" charset="0"/>
                    </a:endParaRPr>
                  </a:p>
                </p:txBody>
              </p:sp>
              <p:sp>
                <p:nvSpPr>
                  <p:cNvPr id="23" name="Freeform: Shape 150">
                    <a:extLst>
                      <a:ext uri="{FF2B5EF4-FFF2-40B4-BE49-F238E27FC236}">
                        <a16:creationId xmlns:a16="http://schemas.microsoft.com/office/drawing/2014/main" id="{485FD9A9-96F2-9F20-1C18-65C583B8CDFF}"/>
                      </a:ext>
                    </a:extLst>
                  </p:cNvPr>
                  <p:cNvSpPr/>
                  <p:nvPr/>
                </p:nvSpPr>
                <p:spPr>
                  <a:xfrm>
                    <a:off x="3491353" y="1871499"/>
                    <a:ext cx="4175790" cy="4167634"/>
                  </a:xfrm>
                  <a:custGeom>
                    <a:avLst/>
                    <a:gdLst>
                      <a:gd name="connsiteX0" fmla="*/ 2088987 w 4175789"/>
                      <a:gd name="connsiteY0" fmla="*/ 0 h 4167633"/>
                      <a:gd name="connsiteX1" fmla="*/ 0 w 4175789"/>
                      <a:gd name="connsiteY1" fmla="*/ 2084859 h 4167633"/>
                      <a:gd name="connsiteX2" fmla="*/ 2088987 w 4175789"/>
                      <a:gd name="connsiteY2" fmla="*/ 4169769 h 4167633"/>
                      <a:gd name="connsiteX3" fmla="*/ 4177926 w 4175789"/>
                      <a:gd name="connsiteY3" fmla="*/ 2084859 h 4167633"/>
                      <a:gd name="connsiteX4" fmla="*/ 2088987 w 4175789"/>
                      <a:gd name="connsiteY4" fmla="*/ 0 h 4167633"/>
                      <a:gd name="connsiteX5" fmla="*/ 3361355 w 4175789"/>
                      <a:gd name="connsiteY5" fmla="*/ 680328 h 4167633"/>
                      <a:gd name="connsiteX6" fmla="*/ 3039642 w 4175789"/>
                      <a:gd name="connsiteY6" fmla="*/ 1001350 h 4167633"/>
                      <a:gd name="connsiteX7" fmla="*/ 3174616 w 4175789"/>
                      <a:gd name="connsiteY7" fmla="*/ 1136062 h 4167633"/>
                      <a:gd name="connsiteX8" fmla="*/ 3496267 w 4175789"/>
                      <a:gd name="connsiteY8" fmla="*/ 814989 h 4167633"/>
                      <a:gd name="connsiteX9" fmla="*/ 3987113 w 4175789"/>
                      <a:gd name="connsiteY9" fmla="*/ 2084859 h 4167633"/>
                      <a:gd name="connsiteX10" fmla="*/ 3496267 w 4175789"/>
                      <a:gd name="connsiteY10" fmla="*/ 3354730 h 4167633"/>
                      <a:gd name="connsiteX11" fmla="*/ 3174616 w 4175789"/>
                      <a:gd name="connsiteY11" fmla="*/ 3033656 h 4167633"/>
                      <a:gd name="connsiteX12" fmla="*/ 3039642 w 4175789"/>
                      <a:gd name="connsiteY12" fmla="*/ 3168355 h 4167633"/>
                      <a:gd name="connsiteX13" fmla="*/ 3361355 w 4175789"/>
                      <a:gd name="connsiteY13" fmla="*/ 3489390 h 4167633"/>
                      <a:gd name="connsiteX14" fmla="*/ 2184420 w 4175789"/>
                      <a:gd name="connsiteY14" fmla="*/ 3976889 h 4167633"/>
                      <a:gd name="connsiteX15" fmla="*/ 2184420 w 4175789"/>
                      <a:gd name="connsiteY15" fmla="*/ 3521905 h 4167633"/>
                      <a:gd name="connsiteX16" fmla="*/ 1993555 w 4175789"/>
                      <a:gd name="connsiteY16" fmla="*/ 3521905 h 4167633"/>
                      <a:gd name="connsiteX17" fmla="*/ 1993555 w 4175789"/>
                      <a:gd name="connsiteY17" fmla="*/ 3976889 h 4167633"/>
                      <a:gd name="connsiteX18" fmla="*/ 816632 w 4175789"/>
                      <a:gd name="connsiteY18" fmla="*/ 3489390 h 4167633"/>
                      <a:gd name="connsiteX19" fmla="*/ 1138282 w 4175789"/>
                      <a:gd name="connsiteY19" fmla="*/ 3168355 h 4167633"/>
                      <a:gd name="connsiteX20" fmla="*/ 1003371 w 4175789"/>
                      <a:gd name="connsiteY20" fmla="*/ 3033656 h 4167633"/>
                      <a:gd name="connsiteX21" fmla="*/ 681657 w 4175789"/>
                      <a:gd name="connsiteY21" fmla="*/ 3354730 h 4167633"/>
                      <a:gd name="connsiteX22" fmla="*/ 193253 w 4175789"/>
                      <a:gd name="connsiteY22" fmla="*/ 2180105 h 4167633"/>
                      <a:gd name="connsiteX23" fmla="*/ 649091 w 4175789"/>
                      <a:gd name="connsiteY23" fmla="*/ 2180105 h 4167633"/>
                      <a:gd name="connsiteX24" fmla="*/ 649091 w 4175789"/>
                      <a:gd name="connsiteY24" fmla="*/ 1989613 h 4167633"/>
                      <a:gd name="connsiteX25" fmla="*/ 193253 w 4175789"/>
                      <a:gd name="connsiteY25" fmla="*/ 1989613 h 4167633"/>
                      <a:gd name="connsiteX26" fmla="*/ 681657 w 4175789"/>
                      <a:gd name="connsiteY26" fmla="*/ 814989 h 4167633"/>
                      <a:gd name="connsiteX27" fmla="*/ 1003371 w 4175789"/>
                      <a:gd name="connsiteY27" fmla="*/ 1136062 h 4167633"/>
                      <a:gd name="connsiteX28" fmla="*/ 1138282 w 4175789"/>
                      <a:gd name="connsiteY28" fmla="*/ 1001350 h 4167633"/>
                      <a:gd name="connsiteX29" fmla="*/ 816632 w 4175789"/>
                      <a:gd name="connsiteY29" fmla="*/ 680328 h 4167633"/>
                      <a:gd name="connsiteX30" fmla="*/ 2088987 w 4175789"/>
                      <a:gd name="connsiteY30" fmla="*/ 190441 h 4167633"/>
                      <a:gd name="connsiteX31" fmla="*/ 3361355 w 4175789"/>
                      <a:gd name="connsiteY31" fmla="*/ 680328 h 416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175789" h="4167633">
                        <a:moveTo>
                          <a:pt x="2088987" y="0"/>
                        </a:moveTo>
                        <a:cubicBezTo>
                          <a:pt x="937131" y="0"/>
                          <a:pt x="0" y="935240"/>
                          <a:pt x="0" y="2084859"/>
                        </a:cubicBezTo>
                        <a:cubicBezTo>
                          <a:pt x="0" y="3234465"/>
                          <a:pt x="937131" y="4169769"/>
                          <a:pt x="2088987" y="4169769"/>
                        </a:cubicBezTo>
                        <a:cubicBezTo>
                          <a:pt x="3240856" y="4169769"/>
                          <a:pt x="4177926" y="3234465"/>
                          <a:pt x="4177926" y="2084859"/>
                        </a:cubicBezTo>
                        <a:cubicBezTo>
                          <a:pt x="4177926" y="935240"/>
                          <a:pt x="3240856" y="0"/>
                          <a:pt x="2088987" y="0"/>
                        </a:cubicBezTo>
                        <a:close/>
                        <a:moveTo>
                          <a:pt x="3361355" y="680328"/>
                        </a:moveTo>
                        <a:lnTo>
                          <a:pt x="3039642" y="1001350"/>
                        </a:lnTo>
                        <a:lnTo>
                          <a:pt x="3174616" y="1136062"/>
                        </a:lnTo>
                        <a:lnTo>
                          <a:pt x="3496267" y="814989"/>
                        </a:lnTo>
                        <a:cubicBezTo>
                          <a:pt x="3801163" y="1151195"/>
                          <a:pt x="3987113" y="1596763"/>
                          <a:pt x="3987113" y="2084859"/>
                        </a:cubicBezTo>
                        <a:cubicBezTo>
                          <a:pt x="3987113" y="2572955"/>
                          <a:pt x="3801163" y="3018511"/>
                          <a:pt x="3496267" y="3354730"/>
                        </a:cubicBezTo>
                        <a:lnTo>
                          <a:pt x="3174616" y="3033656"/>
                        </a:lnTo>
                        <a:lnTo>
                          <a:pt x="3039642" y="3168355"/>
                        </a:lnTo>
                        <a:lnTo>
                          <a:pt x="3361355" y="3489390"/>
                        </a:lnTo>
                        <a:cubicBezTo>
                          <a:pt x="3046504" y="3773793"/>
                          <a:pt x="2635978" y="3954462"/>
                          <a:pt x="2184420" y="3976889"/>
                        </a:cubicBezTo>
                        <a:lnTo>
                          <a:pt x="2184420" y="3521905"/>
                        </a:lnTo>
                        <a:lnTo>
                          <a:pt x="1993555" y="3521905"/>
                        </a:lnTo>
                        <a:lnTo>
                          <a:pt x="1993555" y="3976889"/>
                        </a:lnTo>
                        <a:cubicBezTo>
                          <a:pt x="1541946" y="3954462"/>
                          <a:pt x="1131471" y="3773793"/>
                          <a:pt x="816632" y="3489390"/>
                        </a:cubicBezTo>
                        <a:lnTo>
                          <a:pt x="1138282" y="3168355"/>
                        </a:lnTo>
                        <a:lnTo>
                          <a:pt x="1003371" y="3033656"/>
                        </a:lnTo>
                        <a:lnTo>
                          <a:pt x="681657" y="3354730"/>
                        </a:lnTo>
                        <a:cubicBezTo>
                          <a:pt x="396751" y="3040505"/>
                          <a:pt x="215732" y="2630781"/>
                          <a:pt x="193253" y="2180105"/>
                        </a:cubicBezTo>
                        <a:lnTo>
                          <a:pt x="649091" y="2180105"/>
                        </a:lnTo>
                        <a:lnTo>
                          <a:pt x="649091" y="1989613"/>
                        </a:lnTo>
                        <a:lnTo>
                          <a:pt x="193253" y="1989613"/>
                        </a:lnTo>
                        <a:cubicBezTo>
                          <a:pt x="215732" y="1538937"/>
                          <a:pt x="396751" y="1129213"/>
                          <a:pt x="681657" y="814989"/>
                        </a:cubicBezTo>
                        <a:lnTo>
                          <a:pt x="1003371" y="1136062"/>
                        </a:lnTo>
                        <a:lnTo>
                          <a:pt x="1138282" y="1001350"/>
                        </a:lnTo>
                        <a:lnTo>
                          <a:pt x="816632" y="680328"/>
                        </a:lnTo>
                        <a:cubicBezTo>
                          <a:pt x="1153509" y="376027"/>
                          <a:pt x="1599936" y="190441"/>
                          <a:pt x="2088987" y="190441"/>
                        </a:cubicBezTo>
                        <a:cubicBezTo>
                          <a:pt x="2578039" y="190441"/>
                          <a:pt x="3024479" y="376027"/>
                          <a:pt x="3361355" y="680328"/>
                        </a:cubicBezTo>
                        <a:close/>
                      </a:path>
                    </a:pathLst>
                  </a:custGeom>
                  <a:grpFill/>
                  <a:ln w="12731" cap="flat">
                    <a:noFill/>
                    <a:prstDash val="solid"/>
                    <a:miter/>
                  </a:ln>
                </p:spPr>
                <p:txBody>
                  <a:bodyPr rtlCol="0" anchor="ctr"/>
                  <a:lstStyle/>
                  <a:p>
                    <a:endParaRPr lang="pt-PT">
                      <a:latin typeface="Arial" panose="020B0604020202020204" pitchFamily="34" charset="0"/>
                      <a:cs typeface="Arial" panose="020B0604020202020204" pitchFamily="34" charset="0"/>
                    </a:endParaRPr>
                  </a:p>
                </p:txBody>
              </p:sp>
              <p:sp>
                <p:nvSpPr>
                  <p:cNvPr id="24" name="Freeform: Shape 151">
                    <a:extLst>
                      <a:ext uri="{FF2B5EF4-FFF2-40B4-BE49-F238E27FC236}">
                        <a16:creationId xmlns:a16="http://schemas.microsoft.com/office/drawing/2014/main" id="{D0AB4939-F7D0-2710-3D38-ABFFD010B07B}"/>
                      </a:ext>
                    </a:extLst>
                  </p:cNvPr>
                  <p:cNvSpPr/>
                  <p:nvPr/>
                </p:nvSpPr>
                <p:spPr>
                  <a:xfrm>
                    <a:off x="5484908" y="2220665"/>
                    <a:ext cx="1833274" cy="1829693"/>
                  </a:xfrm>
                  <a:custGeom>
                    <a:avLst/>
                    <a:gdLst>
                      <a:gd name="connsiteX0" fmla="*/ 1834521 w 1833273"/>
                      <a:gd name="connsiteY0" fmla="*/ 1640447 h 1829692"/>
                      <a:gd name="connsiteX1" fmla="*/ 190864 w 1833273"/>
                      <a:gd name="connsiteY1" fmla="*/ 1640447 h 1829692"/>
                      <a:gd name="connsiteX2" fmla="*/ 190864 w 1833273"/>
                      <a:gd name="connsiteY2" fmla="*/ 0 h 1829692"/>
                      <a:gd name="connsiteX3" fmla="*/ 0 w 1833273"/>
                      <a:gd name="connsiteY3" fmla="*/ 0 h 1829692"/>
                      <a:gd name="connsiteX4" fmla="*/ 0 w 1833273"/>
                      <a:gd name="connsiteY4" fmla="*/ 1830938 h 1829692"/>
                      <a:gd name="connsiteX5" fmla="*/ 1834521 w 1833273"/>
                      <a:gd name="connsiteY5" fmla="*/ 1830938 h 182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33273" h="1829692">
                        <a:moveTo>
                          <a:pt x="1834521" y="1640447"/>
                        </a:moveTo>
                        <a:lnTo>
                          <a:pt x="190864" y="1640447"/>
                        </a:lnTo>
                        <a:lnTo>
                          <a:pt x="190864" y="0"/>
                        </a:lnTo>
                        <a:lnTo>
                          <a:pt x="0" y="0"/>
                        </a:lnTo>
                        <a:lnTo>
                          <a:pt x="0" y="1830938"/>
                        </a:lnTo>
                        <a:lnTo>
                          <a:pt x="1834521" y="1830938"/>
                        </a:lnTo>
                        <a:close/>
                      </a:path>
                    </a:pathLst>
                  </a:custGeom>
                  <a:grpFill/>
                  <a:ln w="12731" cap="flat">
                    <a:noFill/>
                    <a:prstDash val="solid"/>
                    <a:miter/>
                  </a:ln>
                </p:spPr>
                <p:txBody>
                  <a:bodyPr rtlCol="0" anchor="ctr"/>
                  <a:lstStyle/>
                  <a:p>
                    <a:endParaRPr lang="pt-PT">
                      <a:latin typeface="Arial" panose="020B0604020202020204" pitchFamily="34" charset="0"/>
                      <a:cs typeface="Arial" panose="020B0604020202020204" pitchFamily="34" charset="0"/>
                    </a:endParaRPr>
                  </a:p>
                </p:txBody>
              </p:sp>
            </p:grpSp>
            <p:grpSp>
              <p:nvGrpSpPr>
                <p:cNvPr id="18" name="Group 43">
                  <a:extLst>
                    <a:ext uri="{FF2B5EF4-FFF2-40B4-BE49-F238E27FC236}">
                      <a16:creationId xmlns:a16="http://schemas.microsoft.com/office/drawing/2014/main" id="{22F1EC95-ED62-1793-0B45-79B9316ED460}"/>
                    </a:ext>
                  </a:extLst>
                </p:cNvPr>
                <p:cNvGrpSpPr/>
                <p:nvPr/>
              </p:nvGrpSpPr>
              <p:grpSpPr>
                <a:xfrm>
                  <a:off x="4295800" y="1521767"/>
                  <a:ext cx="133325" cy="73819"/>
                  <a:chOff x="4295800" y="2962275"/>
                  <a:chExt cx="133325" cy="73819"/>
                </a:xfrm>
              </p:grpSpPr>
              <p:cxnSp>
                <p:nvCxnSpPr>
                  <p:cNvPr id="19" name="Straight Connector 53">
                    <a:extLst>
                      <a:ext uri="{FF2B5EF4-FFF2-40B4-BE49-F238E27FC236}">
                        <a16:creationId xmlns:a16="http://schemas.microsoft.com/office/drawing/2014/main" id="{3C885307-C90B-3398-09F7-4DC1C3693719}"/>
                      </a:ext>
                    </a:extLst>
                  </p:cNvPr>
                  <p:cNvCxnSpPr>
                    <a:cxnSpLocks/>
                  </p:cNvCxnSpPr>
                  <p:nvPr/>
                </p:nvCxnSpPr>
                <p:spPr>
                  <a:xfrm>
                    <a:off x="4336256" y="2962275"/>
                    <a:ext cx="9286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54">
                    <a:extLst>
                      <a:ext uri="{FF2B5EF4-FFF2-40B4-BE49-F238E27FC236}">
                        <a16:creationId xmlns:a16="http://schemas.microsoft.com/office/drawing/2014/main" id="{33B1829D-602E-D565-FFEB-B2C861B53B62}"/>
                      </a:ext>
                    </a:extLst>
                  </p:cNvPr>
                  <p:cNvCxnSpPr>
                    <a:cxnSpLocks/>
                  </p:cNvCxnSpPr>
                  <p:nvPr/>
                </p:nvCxnSpPr>
                <p:spPr>
                  <a:xfrm>
                    <a:off x="4295800" y="2996952"/>
                    <a:ext cx="9286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55">
                    <a:extLst>
                      <a:ext uri="{FF2B5EF4-FFF2-40B4-BE49-F238E27FC236}">
                        <a16:creationId xmlns:a16="http://schemas.microsoft.com/office/drawing/2014/main" id="{6B7A093D-F62D-74DB-4BD4-95E7AE4A60D3}"/>
                      </a:ext>
                    </a:extLst>
                  </p:cNvPr>
                  <p:cNvCxnSpPr>
                    <a:cxnSpLocks/>
                  </p:cNvCxnSpPr>
                  <p:nvPr/>
                </p:nvCxnSpPr>
                <p:spPr>
                  <a:xfrm>
                    <a:off x="4319612" y="3036094"/>
                    <a:ext cx="9286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sp>
        <p:nvSpPr>
          <p:cNvPr id="25" name="object 72">
            <a:extLst>
              <a:ext uri="{FF2B5EF4-FFF2-40B4-BE49-F238E27FC236}">
                <a16:creationId xmlns:a16="http://schemas.microsoft.com/office/drawing/2014/main" id="{801D465B-A28E-B454-DCE0-ACE33D55280F}"/>
              </a:ext>
            </a:extLst>
          </p:cNvPr>
          <p:cNvSpPr txBox="1"/>
          <p:nvPr/>
        </p:nvSpPr>
        <p:spPr>
          <a:xfrm>
            <a:off x="147926" y="4143241"/>
            <a:ext cx="801624" cy="230574"/>
          </a:xfrm>
          <a:prstGeom prst="rect">
            <a:avLst/>
          </a:prstGeom>
        </p:spPr>
        <p:txBody>
          <a:bodyPr vert="horz" wrap="square" lIns="0" tIns="14984" rIns="0" bIns="0" rtlCol="0">
            <a:spAutoFit/>
          </a:bodyPr>
          <a:lstStyle/>
          <a:p>
            <a:pPr algn="ctr"/>
            <a:r>
              <a:rPr lang="en-GB" sz="700" dirty="0">
                <a:solidFill>
                  <a:schemeClr val="bg1"/>
                </a:solidFill>
                <a:latin typeface="Helvetica" pitchFamily="2" charset="0"/>
              </a:rPr>
              <a:t>PROCUREMENT PROCESS AGILITY</a:t>
            </a:r>
          </a:p>
        </p:txBody>
      </p:sp>
    </p:spTree>
    <p:extLst>
      <p:ext uri="{BB962C8B-B14F-4D97-AF65-F5344CB8AC3E}">
        <p14:creationId xmlns:p14="http://schemas.microsoft.com/office/powerpoint/2010/main" val="303096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84"/>
                                        </p:tgtEl>
                                        <p:attrNameLst>
                                          <p:attrName>style.visibility</p:attrName>
                                        </p:attrNameLst>
                                      </p:cBhvr>
                                      <p:to>
                                        <p:strVal val="visible"/>
                                      </p:to>
                                    </p:set>
                                    <p:animEffect transition="in" filter="wipe(left)">
                                      <p:cBhvr>
                                        <p:cTn id="10"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5" name="Freeform: Shape 114">
            <a:extLst>
              <a:ext uri="{FF2B5EF4-FFF2-40B4-BE49-F238E27FC236}">
                <a16:creationId xmlns:a16="http://schemas.microsoft.com/office/drawing/2014/main" id="{4AB88113-5F29-1144-9E08-324DD0AB0CC6}"/>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430887"/>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PPP data is analysed with Data Analytics Tools. The tool is performing benchmarking with other Municipalities: 10 years of data extracted through an API from the national database. PP contract a </a:t>
            </a:r>
            <a:r>
              <a:rPr lang="en-GB" sz="1100" i="1" dirty="0" err="1">
                <a:latin typeface="Arial" panose="020B0604020202020204" pitchFamily="34" charset="0"/>
                <a:cs typeface="Arial" panose="020B0604020202020204" pitchFamily="34" charset="0"/>
              </a:rPr>
              <a:t>startup</a:t>
            </a:r>
            <a:r>
              <a:rPr lang="en-GB" sz="1100" i="1" dirty="0">
                <a:latin typeface="Arial" panose="020B0604020202020204" pitchFamily="34" charset="0"/>
                <a:cs typeface="Arial" panose="020B0604020202020204" pitchFamily="34" charset="0"/>
              </a:rPr>
              <a:t> – </a:t>
            </a:r>
            <a:r>
              <a:rPr lang="en-GB" sz="1100" i="1" dirty="0" err="1">
                <a:latin typeface="Arial" panose="020B0604020202020204" pitchFamily="34" charset="0"/>
                <a:cs typeface="Arial" panose="020B0604020202020204" pitchFamily="34" charset="0"/>
              </a:rPr>
              <a:t>Forcera</a:t>
            </a:r>
            <a:r>
              <a:rPr lang="en-GB" sz="1100" i="1" dirty="0">
                <a:latin typeface="Arial" panose="020B0604020202020204" pitchFamily="34" charset="0"/>
                <a:cs typeface="Arial" panose="020B0604020202020204" pitchFamily="34" charset="0"/>
              </a:rPr>
              <a:t>, for this project.</a:t>
            </a:r>
          </a:p>
        </p:txBody>
      </p:sp>
      <p:pic>
        <p:nvPicPr>
          <p:cNvPr id="2" name="Picture 1">
            <a:extLst>
              <a:ext uri="{FF2B5EF4-FFF2-40B4-BE49-F238E27FC236}">
                <a16:creationId xmlns:a16="http://schemas.microsoft.com/office/drawing/2014/main" id="{39CA3DCA-519C-5682-4F5C-4291D9A7D27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35236" y="1477468"/>
            <a:ext cx="5080740" cy="2857917"/>
          </a:xfrm>
          <a:prstGeom prst="rect">
            <a:avLst/>
          </a:prstGeom>
        </p:spPr>
      </p:pic>
      <p:pic>
        <p:nvPicPr>
          <p:cNvPr id="3" name="Imagem 2">
            <a:extLst>
              <a:ext uri="{FF2B5EF4-FFF2-40B4-BE49-F238E27FC236}">
                <a16:creationId xmlns:a16="http://schemas.microsoft.com/office/drawing/2014/main" id="{88E80C30-9A9A-0F76-A7FB-98CB60D24DF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5177" y="1302148"/>
            <a:ext cx="4626720" cy="3239869"/>
          </a:xfrm>
          <a:prstGeom prst="rect">
            <a:avLst/>
          </a:prstGeom>
          <a:noFill/>
          <a:ln w="28575">
            <a:solidFill>
              <a:srgbClr val="1DB2B6"/>
            </a:solidFill>
            <a:miter lim="800000"/>
            <a:headEnd/>
            <a:tailEnd/>
          </a:ln>
          <a:effectLst>
            <a:softEdge rad="12700"/>
          </a:effectLst>
        </p:spPr>
      </p:pic>
      <p:sp>
        <p:nvSpPr>
          <p:cNvPr id="5" name="Slide Number Placeholder 1">
            <a:extLst>
              <a:ext uri="{FF2B5EF4-FFF2-40B4-BE49-F238E27FC236}">
                <a16:creationId xmlns:a16="http://schemas.microsoft.com/office/drawing/2014/main" id="{07FE3E5E-0BB9-384E-8BDB-63701E74A1F9}"/>
              </a:ext>
            </a:extLst>
          </p:cNvPr>
          <p:cNvSpPr txBox="1">
            <a:spLocks/>
          </p:cNvSpPr>
          <p:nvPr/>
        </p:nvSpPr>
        <p:spPr>
          <a:xfrm>
            <a:off x="11782861" y="6627680"/>
            <a:ext cx="540327" cy="318655"/>
          </a:xfrm>
          <a:prstGeom prst="rect">
            <a:avLst/>
          </a:prstGeom>
        </p:spPr>
        <p:txBody>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PT" sz="1000">
                <a:solidFill>
                  <a:schemeClr val="bg1">
                    <a:lumMod val="95000"/>
                  </a:schemeClr>
                </a:solidFill>
              </a:rPr>
              <a:t>| </a:t>
            </a:r>
            <a:fld id="{5B7219F5-3F82-4814-A7E3-0E1165E76D09}" type="slidenum">
              <a:rPr lang="pt-PT" sz="1000" smtClean="0">
                <a:solidFill>
                  <a:schemeClr val="bg1">
                    <a:lumMod val="95000"/>
                  </a:schemeClr>
                </a:solidFill>
              </a:rPr>
              <a:pPr/>
              <a:t>39</a:t>
            </a:fld>
            <a:endParaRPr lang="pt-PT" sz="1000">
              <a:solidFill>
                <a:schemeClr val="bg1">
                  <a:lumMod val="95000"/>
                </a:schemeClr>
              </a:solidFill>
            </a:endParaRPr>
          </a:p>
        </p:txBody>
      </p:sp>
    </p:spTree>
    <p:extLst>
      <p:ext uri="{BB962C8B-B14F-4D97-AF65-F5344CB8AC3E}">
        <p14:creationId xmlns:p14="http://schemas.microsoft.com/office/powerpoint/2010/main" val="264112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85"/>
                                        </p:tgtEl>
                                        <p:attrNameLst>
                                          <p:attrName>style.visibility</p:attrName>
                                        </p:attrNameLst>
                                      </p:cBhvr>
                                      <p:to>
                                        <p:strVal val="visible"/>
                                      </p:to>
                                    </p:set>
                                    <p:animEffect transition="in" filter="wipe(left)">
                                      <p:cBhvr>
                                        <p:cTn id="10" dur="500"/>
                                        <p:tgtEl>
                                          <p:spTgt spid="185"/>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184"/>
                                        </p:tgtEl>
                                        <p:attrNameLst>
                                          <p:attrName>style.visibility</p:attrName>
                                        </p:attrNameLst>
                                      </p:cBhvr>
                                      <p:to>
                                        <p:strVal val="visible"/>
                                      </p:to>
                                    </p:set>
                                    <p:animEffect transition="in" filter="wipe(left)">
                                      <p:cBhvr>
                                        <p:cTn id="13"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P spid="18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14">
            <a:extLst>
              <a:ext uri="{FF2B5EF4-FFF2-40B4-BE49-F238E27FC236}">
                <a16:creationId xmlns:a16="http://schemas.microsoft.com/office/drawing/2014/main" id="{4AB88113-5F29-1144-9E08-324DD0AB0CC6}"/>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94" name="Freeform: Shape 110">
            <a:extLst>
              <a:ext uri="{FF2B5EF4-FFF2-40B4-BE49-F238E27FC236}">
                <a16:creationId xmlns:a16="http://schemas.microsoft.com/office/drawing/2014/main" id="{C22B12B4-60BD-F048-A796-F5E463BB19E0}"/>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404040"/>
                </a:solidFill>
                <a:latin typeface="Helvetica" pitchFamily="2" charset="0"/>
                <a:cs typeface="Trebuchet MS"/>
              </a:rPr>
              <a:t>Procurement Planning Platform </a:t>
            </a:r>
            <a:r>
              <a:rPr lang="en-GB" sz="1200" b="1" spc="213" dirty="0">
                <a:solidFill>
                  <a:srgbClr val="C1C3C4"/>
                </a:solidFill>
                <a:latin typeface="Helvetica" pitchFamily="2" charset="0"/>
                <a:cs typeface="Trebuchet MS"/>
              </a:rPr>
              <a:t>Procurement Strategy</a:t>
            </a:r>
            <a:endParaRPr lang="en-GB" b="1" spc="213" dirty="0">
              <a:solidFill>
                <a:srgbClr val="404040"/>
              </a:solidFill>
              <a:latin typeface="Helvetica" pitchFamily="2" charset="0"/>
            </a:endParaRPr>
          </a:p>
        </p:txBody>
      </p:sp>
      <p:grpSp>
        <p:nvGrpSpPr>
          <p:cNvPr id="7" name="Group 6">
            <a:extLst>
              <a:ext uri="{FF2B5EF4-FFF2-40B4-BE49-F238E27FC236}">
                <a16:creationId xmlns:a16="http://schemas.microsoft.com/office/drawing/2014/main" id="{CEFC326D-46E8-4D48-A666-39801B445755}"/>
              </a:ext>
            </a:extLst>
          </p:cNvPr>
          <p:cNvGrpSpPr/>
          <p:nvPr/>
        </p:nvGrpSpPr>
        <p:grpSpPr>
          <a:xfrm>
            <a:off x="6811505" y="1495081"/>
            <a:ext cx="4584210" cy="4556028"/>
            <a:chOff x="948330" y="2500959"/>
            <a:chExt cx="3872755" cy="3868243"/>
          </a:xfrm>
        </p:grpSpPr>
        <p:sp>
          <p:nvSpPr>
            <p:cNvPr id="68" name="object 3">
              <a:extLst>
                <a:ext uri="{FF2B5EF4-FFF2-40B4-BE49-F238E27FC236}">
                  <a16:creationId xmlns:a16="http://schemas.microsoft.com/office/drawing/2014/main" id="{4DA26D06-4A4B-AC40-A415-FB0BDBE5FC03}"/>
                </a:ext>
              </a:extLst>
            </p:cNvPr>
            <p:cNvSpPr/>
            <p:nvPr/>
          </p:nvSpPr>
          <p:spPr>
            <a:xfrm>
              <a:off x="1607991" y="3154083"/>
              <a:ext cx="2498848" cy="2498848"/>
            </a:xfrm>
            <a:custGeom>
              <a:avLst/>
              <a:gdLst/>
              <a:ahLst/>
              <a:cxnLst/>
              <a:rect l="l" t="t" r="r" b="b"/>
              <a:pathLst>
                <a:path w="2753360" h="2753360">
                  <a:moveTo>
                    <a:pt x="1376476" y="0"/>
                  </a:moveTo>
                  <a:lnTo>
                    <a:pt x="1328152" y="832"/>
                  </a:lnTo>
                  <a:lnTo>
                    <a:pt x="1280247" y="3311"/>
                  </a:lnTo>
                  <a:lnTo>
                    <a:pt x="1232786" y="7409"/>
                  </a:lnTo>
                  <a:lnTo>
                    <a:pt x="1185799" y="13100"/>
                  </a:lnTo>
                  <a:lnTo>
                    <a:pt x="1139312" y="20355"/>
                  </a:lnTo>
                  <a:lnTo>
                    <a:pt x="1093352" y="29147"/>
                  </a:lnTo>
                  <a:lnTo>
                    <a:pt x="1047947" y="39450"/>
                  </a:lnTo>
                  <a:lnTo>
                    <a:pt x="1003125" y="51235"/>
                  </a:lnTo>
                  <a:lnTo>
                    <a:pt x="958911" y="64476"/>
                  </a:lnTo>
                  <a:lnTo>
                    <a:pt x="915334" y="79146"/>
                  </a:lnTo>
                  <a:lnTo>
                    <a:pt x="872421" y="95216"/>
                  </a:lnTo>
                  <a:lnTo>
                    <a:pt x="830199" y="112660"/>
                  </a:lnTo>
                  <a:lnTo>
                    <a:pt x="788696" y="131450"/>
                  </a:lnTo>
                  <a:lnTo>
                    <a:pt x="747939" y="151559"/>
                  </a:lnTo>
                  <a:lnTo>
                    <a:pt x="707954" y="172960"/>
                  </a:lnTo>
                  <a:lnTo>
                    <a:pt x="668770" y="195626"/>
                  </a:lnTo>
                  <a:lnTo>
                    <a:pt x="630414" y="219528"/>
                  </a:lnTo>
                  <a:lnTo>
                    <a:pt x="592913" y="244641"/>
                  </a:lnTo>
                  <a:lnTo>
                    <a:pt x="556294" y="270936"/>
                  </a:lnTo>
                  <a:lnTo>
                    <a:pt x="520585" y="298386"/>
                  </a:lnTo>
                  <a:lnTo>
                    <a:pt x="485812" y="326964"/>
                  </a:lnTo>
                  <a:lnTo>
                    <a:pt x="452004" y="356643"/>
                  </a:lnTo>
                  <a:lnTo>
                    <a:pt x="419187" y="387396"/>
                  </a:lnTo>
                  <a:lnTo>
                    <a:pt x="387389" y="419194"/>
                  </a:lnTo>
                  <a:lnTo>
                    <a:pt x="356638" y="452011"/>
                  </a:lnTo>
                  <a:lnTo>
                    <a:pt x="326959" y="485820"/>
                  </a:lnTo>
                  <a:lnTo>
                    <a:pt x="298381" y="520593"/>
                  </a:lnTo>
                  <a:lnTo>
                    <a:pt x="270931" y="556302"/>
                  </a:lnTo>
                  <a:lnTo>
                    <a:pt x="244637" y="592922"/>
                  </a:lnTo>
                  <a:lnTo>
                    <a:pt x="219525" y="630423"/>
                  </a:lnTo>
                  <a:lnTo>
                    <a:pt x="195622" y="668780"/>
                  </a:lnTo>
                  <a:lnTo>
                    <a:pt x="172957" y="707964"/>
                  </a:lnTo>
                  <a:lnTo>
                    <a:pt x="151557" y="747949"/>
                  </a:lnTo>
                  <a:lnTo>
                    <a:pt x="131448" y="788706"/>
                  </a:lnTo>
                  <a:lnTo>
                    <a:pt x="112658" y="830210"/>
                  </a:lnTo>
                  <a:lnTo>
                    <a:pt x="95214" y="872432"/>
                  </a:lnTo>
                  <a:lnTo>
                    <a:pt x="79144" y="915345"/>
                  </a:lnTo>
                  <a:lnTo>
                    <a:pt x="64475" y="958923"/>
                  </a:lnTo>
                  <a:lnTo>
                    <a:pt x="51234" y="1003136"/>
                  </a:lnTo>
                  <a:lnTo>
                    <a:pt x="39449" y="1047959"/>
                  </a:lnTo>
                  <a:lnTo>
                    <a:pt x="29147" y="1093365"/>
                  </a:lnTo>
                  <a:lnTo>
                    <a:pt x="20354" y="1139324"/>
                  </a:lnTo>
                  <a:lnTo>
                    <a:pt x="13099" y="1185812"/>
                  </a:lnTo>
                  <a:lnTo>
                    <a:pt x="7409" y="1232799"/>
                  </a:lnTo>
                  <a:lnTo>
                    <a:pt x="3311" y="1280259"/>
                  </a:lnTo>
                  <a:lnTo>
                    <a:pt x="832" y="1328165"/>
                  </a:lnTo>
                  <a:lnTo>
                    <a:pt x="0" y="1376489"/>
                  </a:lnTo>
                  <a:lnTo>
                    <a:pt x="832" y="1424813"/>
                  </a:lnTo>
                  <a:lnTo>
                    <a:pt x="3311" y="1472719"/>
                  </a:lnTo>
                  <a:lnTo>
                    <a:pt x="7409" y="1520179"/>
                  </a:lnTo>
                  <a:lnTo>
                    <a:pt x="13099" y="1567166"/>
                  </a:lnTo>
                  <a:lnTo>
                    <a:pt x="20354" y="1613653"/>
                  </a:lnTo>
                  <a:lnTo>
                    <a:pt x="29147" y="1659613"/>
                  </a:lnTo>
                  <a:lnTo>
                    <a:pt x="39449" y="1705018"/>
                  </a:lnTo>
                  <a:lnTo>
                    <a:pt x="51234" y="1749841"/>
                  </a:lnTo>
                  <a:lnTo>
                    <a:pt x="64475" y="1794054"/>
                  </a:lnTo>
                  <a:lnTo>
                    <a:pt x="79144" y="1837631"/>
                  </a:lnTo>
                  <a:lnTo>
                    <a:pt x="95214" y="1880544"/>
                  </a:lnTo>
                  <a:lnTo>
                    <a:pt x="112658" y="1922766"/>
                  </a:lnTo>
                  <a:lnTo>
                    <a:pt x="131448" y="1964269"/>
                  </a:lnTo>
                  <a:lnTo>
                    <a:pt x="151557" y="2005027"/>
                  </a:lnTo>
                  <a:lnTo>
                    <a:pt x="172957" y="2045011"/>
                  </a:lnTo>
                  <a:lnTo>
                    <a:pt x="195622" y="2084195"/>
                  </a:lnTo>
                  <a:lnTo>
                    <a:pt x="219525" y="2122551"/>
                  </a:lnTo>
                  <a:lnTo>
                    <a:pt x="244637" y="2160052"/>
                  </a:lnTo>
                  <a:lnTo>
                    <a:pt x="270931" y="2196671"/>
                  </a:lnTo>
                  <a:lnTo>
                    <a:pt x="298381" y="2232380"/>
                  </a:lnTo>
                  <a:lnTo>
                    <a:pt x="326959" y="2267153"/>
                  </a:lnTo>
                  <a:lnTo>
                    <a:pt x="356638" y="2300961"/>
                  </a:lnTo>
                  <a:lnTo>
                    <a:pt x="387389" y="2333778"/>
                  </a:lnTo>
                  <a:lnTo>
                    <a:pt x="419187" y="2365576"/>
                  </a:lnTo>
                  <a:lnTo>
                    <a:pt x="452004" y="2396328"/>
                  </a:lnTo>
                  <a:lnTo>
                    <a:pt x="485812" y="2426006"/>
                  </a:lnTo>
                  <a:lnTo>
                    <a:pt x="520585" y="2454584"/>
                  </a:lnTo>
                  <a:lnTo>
                    <a:pt x="556294" y="2482034"/>
                  </a:lnTo>
                  <a:lnTo>
                    <a:pt x="592913" y="2508329"/>
                  </a:lnTo>
                  <a:lnTo>
                    <a:pt x="630414" y="2533441"/>
                  </a:lnTo>
                  <a:lnTo>
                    <a:pt x="668770" y="2557343"/>
                  </a:lnTo>
                  <a:lnTo>
                    <a:pt x="707954" y="2580008"/>
                  </a:lnTo>
                  <a:lnTo>
                    <a:pt x="747939" y="2601409"/>
                  </a:lnTo>
                  <a:lnTo>
                    <a:pt x="788696" y="2621518"/>
                  </a:lnTo>
                  <a:lnTo>
                    <a:pt x="830199" y="2640308"/>
                  </a:lnTo>
                  <a:lnTo>
                    <a:pt x="872421" y="2657751"/>
                  </a:lnTo>
                  <a:lnTo>
                    <a:pt x="915334" y="2673821"/>
                  </a:lnTo>
                  <a:lnTo>
                    <a:pt x="958911" y="2688490"/>
                  </a:lnTo>
                  <a:lnTo>
                    <a:pt x="1003125" y="2701731"/>
                  </a:lnTo>
                  <a:lnTo>
                    <a:pt x="1047947" y="2713516"/>
                  </a:lnTo>
                  <a:lnTo>
                    <a:pt x="1093352" y="2723819"/>
                  </a:lnTo>
                  <a:lnTo>
                    <a:pt x="1139312" y="2732611"/>
                  </a:lnTo>
                  <a:lnTo>
                    <a:pt x="1185799" y="2739866"/>
                  </a:lnTo>
                  <a:lnTo>
                    <a:pt x="1232786" y="2745556"/>
                  </a:lnTo>
                  <a:lnTo>
                    <a:pt x="1280247" y="2749654"/>
                  </a:lnTo>
                  <a:lnTo>
                    <a:pt x="1328152" y="2752133"/>
                  </a:lnTo>
                  <a:lnTo>
                    <a:pt x="1376476" y="2752966"/>
                  </a:lnTo>
                  <a:lnTo>
                    <a:pt x="1424800" y="2752133"/>
                  </a:lnTo>
                  <a:lnTo>
                    <a:pt x="1472706" y="2749654"/>
                  </a:lnTo>
                  <a:lnTo>
                    <a:pt x="1520166" y="2745556"/>
                  </a:lnTo>
                  <a:lnTo>
                    <a:pt x="1567153" y="2739866"/>
                  </a:lnTo>
                  <a:lnTo>
                    <a:pt x="1613641" y="2732611"/>
                  </a:lnTo>
                  <a:lnTo>
                    <a:pt x="1659600" y="2723819"/>
                  </a:lnTo>
                  <a:lnTo>
                    <a:pt x="1705005" y="2713516"/>
                  </a:lnTo>
                  <a:lnTo>
                    <a:pt x="1749828" y="2701731"/>
                  </a:lnTo>
                  <a:lnTo>
                    <a:pt x="1794042" y="2688490"/>
                  </a:lnTo>
                  <a:lnTo>
                    <a:pt x="1837618" y="2673821"/>
                  </a:lnTo>
                  <a:lnTo>
                    <a:pt x="1880531" y="2657751"/>
                  </a:lnTo>
                  <a:lnTo>
                    <a:pt x="1922753" y="2640308"/>
                  </a:lnTo>
                  <a:lnTo>
                    <a:pt x="1964256" y="2621518"/>
                  </a:lnTo>
                  <a:lnTo>
                    <a:pt x="2005014" y="2601409"/>
                  </a:lnTo>
                  <a:lnTo>
                    <a:pt x="2044998" y="2580008"/>
                  </a:lnTo>
                  <a:lnTo>
                    <a:pt x="2084182" y="2557343"/>
                  </a:lnTo>
                  <a:lnTo>
                    <a:pt x="2122538" y="2533441"/>
                  </a:lnTo>
                  <a:lnTo>
                    <a:pt x="2160040" y="2508329"/>
                  </a:lnTo>
                  <a:lnTo>
                    <a:pt x="2196658" y="2482034"/>
                  </a:lnTo>
                  <a:lnTo>
                    <a:pt x="2232368" y="2454584"/>
                  </a:lnTo>
                  <a:lnTo>
                    <a:pt x="2267140" y="2426006"/>
                  </a:lnTo>
                  <a:lnTo>
                    <a:pt x="2300948" y="2396328"/>
                  </a:lnTo>
                  <a:lnTo>
                    <a:pt x="2333765" y="2365576"/>
                  </a:lnTo>
                  <a:lnTo>
                    <a:pt x="2365563" y="2333778"/>
                  </a:lnTo>
                  <a:lnTo>
                    <a:pt x="2396315" y="2300961"/>
                  </a:lnTo>
                  <a:lnTo>
                    <a:pt x="2425994" y="2267153"/>
                  </a:lnTo>
                  <a:lnTo>
                    <a:pt x="2454571" y="2232380"/>
                  </a:lnTo>
                  <a:lnTo>
                    <a:pt x="2482021" y="2196671"/>
                  </a:lnTo>
                  <a:lnTo>
                    <a:pt x="2508316" y="2160052"/>
                  </a:lnTo>
                  <a:lnTo>
                    <a:pt x="2533428" y="2122551"/>
                  </a:lnTo>
                  <a:lnTo>
                    <a:pt x="2557330" y="2084195"/>
                  </a:lnTo>
                  <a:lnTo>
                    <a:pt x="2579995" y="2045011"/>
                  </a:lnTo>
                  <a:lnTo>
                    <a:pt x="2601396" y="2005027"/>
                  </a:lnTo>
                  <a:lnTo>
                    <a:pt x="2621505" y="1964269"/>
                  </a:lnTo>
                  <a:lnTo>
                    <a:pt x="2640295" y="1922766"/>
                  </a:lnTo>
                  <a:lnTo>
                    <a:pt x="2657738" y="1880544"/>
                  </a:lnTo>
                  <a:lnTo>
                    <a:pt x="2673808" y="1837631"/>
                  </a:lnTo>
                  <a:lnTo>
                    <a:pt x="2688477" y="1794054"/>
                  </a:lnTo>
                  <a:lnTo>
                    <a:pt x="2701718" y="1749841"/>
                  </a:lnTo>
                  <a:lnTo>
                    <a:pt x="2713503" y="1705018"/>
                  </a:lnTo>
                  <a:lnTo>
                    <a:pt x="2723806" y="1659613"/>
                  </a:lnTo>
                  <a:lnTo>
                    <a:pt x="2732598" y="1613653"/>
                  </a:lnTo>
                  <a:lnTo>
                    <a:pt x="2739853" y="1567166"/>
                  </a:lnTo>
                  <a:lnTo>
                    <a:pt x="2745543" y="1520179"/>
                  </a:lnTo>
                  <a:lnTo>
                    <a:pt x="2749642" y="1472719"/>
                  </a:lnTo>
                  <a:lnTo>
                    <a:pt x="2752121" y="1424813"/>
                  </a:lnTo>
                  <a:lnTo>
                    <a:pt x="2752953" y="1376489"/>
                  </a:lnTo>
                  <a:lnTo>
                    <a:pt x="2752121" y="1328165"/>
                  </a:lnTo>
                  <a:lnTo>
                    <a:pt x="2749642" y="1280259"/>
                  </a:lnTo>
                  <a:lnTo>
                    <a:pt x="2745543" y="1232799"/>
                  </a:lnTo>
                  <a:lnTo>
                    <a:pt x="2739853" y="1185812"/>
                  </a:lnTo>
                  <a:lnTo>
                    <a:pt x="2732598" y="1139324"/>
                  </a:lnTo>
                  <a:lnTo>
                    <a:pt x="2723806" y="1093365"/>
                  </a:lnTo>
                  <a:lnTo>
                    <a:pt x="2713503" y="1047959"/>
                  </a:lnTo>
                  <a:lnTo>
                    <a:pt x="2701718" y="1003136"/>
                  </a:lnTo>
                  <a:lnTo>
                    <a:pt x="2688477" y="958923"/>
                  </a:lnTo>
                  <a:lnTo>
                    <a:pt x="2673808" y="915345"/>
                  </a:lnTo>
                  <a:lnTo>
                    <a:pt x="2657738" y="872432"/>
                  </a:lnTo>
                  <a:lnTo>
                    <a:pt x="2640295" y="830210"/>
                  </a:lnTo>
                  <a:lnTo>
                    <a:pt x="2621505" y="788706"/>
                  </a:lnTo>
                  <a:lnTo>
                    <a:pt x="2601396" y="747949"/>
                  </a:lnTo>
                  <a:lnTo>
                    <a:pt x="2579995" y="707964"/>
                  </a:lnTo>
                  <a:lnTo>
                    <a:pt x="2557330" y="668780"/>
                  </a:lnTo>
                  <a:lnTo>
                    <a:pt x="2533428" y="630423"/>
                  </a:lnTo>
                  <a:lnTo>
                    <a:pt x="2508316" y="592922"/>
                  </a:lnTo>
                  <a:lnTo>
                    <a:pt x="2482021" y="556302"/>
                  </a:lnTo>
                  <a:lnTo>
                    <a:pt x="2454571" y="520593"/>
                  </a:lnTo>
                  <a:lnTo>
                    <a:pt x="2425994" y="485820"/>
                  </a:lnTo>
                  <a:lnTo>
                    <a:pt x="2396315" y="452011"/>
                  </a:lnTo>
                  <a:lnTo>
                    <a:pt x="2365563" y="419194"/>
                  </a:lnTo>
                  <a:lnTo>
                    <a:pt x="2333765" y="387396"/>
                  </a:lnTo>
                  <a:lnTo>
                    <a:pt x="2300948" y="356643"/>
                  </a:lnTo>
                  <a:lnTo>
                    <a:pt x="2267140" y="326964"/>
                  </a:lnTo>
                  <a:lnTo>
                    <a:pt x="2232368" y="298386"/>
                  </a:lnTo>
                  <a:lnTo>
                    <a:pt x="2196658" y="270936"/>
                  </a:lnTo>
                  <a:lnTo>
                    <a:pt x="2160040" y="244641"/>
                  </a:lnTo>
                  <a:lnTo>
                    <a:pt x="2122538" y="219528"/>
                  </a:lnTo>
                  <a:lnTo>
                    <a:pt x="2084182" y="195626"/>
                  </a:lnTo>
                  <a:lnTo>
                    <a:pt x="2044998" y="172960"/>
                  </a:lnTo>
                  <a:lnTo>
                    <a:pt x="2005014" y="151559"/>
                  </a:lnTo>
                  <a:lnTo>
                    <a:pt x="1964256" y="131450"/>
                  </a:lnTo>
                  <a:lnTo>
                    <a:pt x="1922753" y="112660"/>
                  </a:lnTo>
                  <a:lnTo>
                    <a:pt x="1880531" y="95216"/>
                  </a:lnTo>
                  <a:lnTo>
                    <a:pt x="1837618" y="79146"/>
                  </a:lnTo>
                  <a:lnTo>
                    <a:pt x="1794042" y="64476"/>
                  </a:lnTo>
                  <a:lnTo>
                    <a:pt x="1749828" y="51235"/>
                  </a:lnTo>
                  <a:lnTo>
                    <a:pt x="1705005" y="39450"/>
                  </a:lnTo>
                  <a:lnTo>
                    <a:pt x="1659600" y="29147"/>
                  </a:lnTo>
                  <a:lnTo>
                    <a:pt x="1613641" y="20355"/>
                  </a:lnTo>
                  <a:lnTo>
                    <a:pt x="1567153" y="13100"/>
                  </a:lnTo>
                  <a:lnTo>
                    <a:pt x="1520166" y="7409"/>
                  </a:lnTo>
                  <a:lnTo>
                    <a:pt x="1472706" y="3311"/>
                  </a:lnTo>
                  <a:lnTo>
                    <a:pt x="1424800" y="832"/>
                  </a:lnTo>
                  <a:lnTo>
                    <a:pt x="1376476" y="0"/>
                  </a:lnTo>
                  <a:close/>
                </a:path>
              </a:pathLst>
            </a:custGeom>
            <a:solidFill>
              <a:srgbClr val="9ED5E0"/>
            </a:solidFill>
          </p:spPr>
          <p:txBody>
            <a:bodyPr wrap="square" lIns="0" tIns="0" rIns="0" bIns="0" rtlCol="0"/>
            <a:lstStyle/>
            <a:p>
              <a:endParaRPr sz="2400"/>
            </a:p>
          </p:txBody>
        </p:sp>
        <p:pic>
          <p:nvPicPr>
            <p:cNvPr id="69" name="object 4">
              <a:extLst>
                <a:ext uri="{FF2B5EF4-FFF2-40B4-BE49-F238E27FC236}">
                  <a16:creationId xmlns:a16="http://schemas.microsoft.com/office/drawing/2014/main" id="{7FD063E3-3D4D-EB44-870B-200E0B1D19AC}"/>
                </a:ext>
              </a:extLst>
            </p:cNvPr>
            <p:cNvPicPr/>
            <p:nvPr/>
          </p:nvPicPr>
          <p:blipFill>
            <a:blip r:embed="rId5" cstate="email">
              <a:extLst>
                <a:ext uri="{28A0092B-C50C-407E-A947-70E740481C1C}">
                  <a14:useLocalDpi xmlns:a14="http://schemas.microsoft.com/office/drawing/2010/main"/>
                </a:ext>
              </a:extLst>
            </a:blip>
            <a:stretch>
              <a:fillRect/>
            </a:stretch>
          </p:blipFill>
          <p:spPr>
            <a:xfrm>
              <a:off x="948333" y="3297709"/>
              <a:ext cx="1190721" cy="2292070"/>
            </a:xfrm>
            <a:prstGeom prst="rect">
              <a:avLst/>
            </a:prstGeom>
          </p:spPr>
        </p:pic>
        <p:sp>
          <p:nvSpPr>
            <p:cNvPr id="70" name="object 5">
              <a:extLst>
                <a:ext uri="{FF2B5EF4-FFF2-40B4-BE49-F238E27FC236}">
                  <a16:creationId xmlns:a16="http://schemas.microsoft.com/office/drawing/2014/main" id="{12639FB9-E4CF-5B4C-9B2D-8E9227D93A45}"/>
                </a:ext>
              </a:extLst>
            </p:cNvPr>
            <p:cNvSpPr/>
            <p:nvPr/>
          </p:nvSpPr>
          <p:spPr>
            <a:xfrm>
              <a:off x="948330" y="3286160"/>
              <a:ext cx="1064431" cy="2164016"/>
            </a:xfrm>
            <a:custGeom>
              <a:avLst/>
              <a:gdLst/>
              <a:ahLst/>
              <a:cxnLst/>
              <a:rect l="l" t="t" r="r" b="b"/>
              <a:pathLst>
                <a:path w="1172845" h="2384425">
                  <a:moveTo>
                    <a:pt x="405384" y="0"/>
                  </a:moveTo>
                  <a:lnTo>
                    <a:pt x="376508" y="38464"/>
                  </a:lnTo>
                  <a:lnTo>
                    <a:pt x="348564" y="77650"/>
                  </a:lnTo>
                  <a:lnTo>
                    <a:pt x="321569" y="117541"/>
                  </a:lnTo>
                  <a:lnTo>
                    <a:pt x="295537" y="158120"/>
                  </a:lnTo>
                  <a:lnTo>
                    <a:pt x="270486" y="199371"/>
                  </a:lnTo>
                  <a:lnTo>
                    <a:pt x="246432" y="241279"/>
                  </a:lnTo>
                  <a:lnTo>
                    <a:pt x="223392" y="283826"/>
                  </a:lnTo>
                  <a:lnTo>
                    <a:pt x="201381" y="326996"/>
                  </a:lnTo>
                  <a:lnTo>
                    <a:pt x="180417" y="370773"/>
                  </a:lnTo>
                  <a:lnTo>
                    <a:pt x="160515" y="415141"/>
                  </a:lnTo>
                  <a:lnTo>
                    <a:pt x="141693" y="460083"/>
                  </a:lnTo>
                  <a:lnTo>
                    <a:pt x="123966" y="505582"/>
                  </a:lnTo>
                  <a:lnTo>
                    <a:pt x="107351" y="551624"/>
                  </a:lnTo>
                  <a:lnTo>
                    <a:pt x="91864" y="598191"/>
                  </a:lnTo>
                  <a:lnTo>
                    <a:pt x="77522" y="645267"/>
                  </a:lnTo>
                  <a:lnTo>
                    <a:pt x="64341" y="692835"/>
                  </a:lnTo>
                  <a:lnTo>
                    <a:pt x="52338" y="740880"/>
                  </a:lnTo>
                  <a:lnTo>
                    <a:pt x="41528" y="789384"/>
                  </a:lnTo>
                  <a:lnTo>
                    <a:pt x="31929" y="838333"/>
                  </a:lnTo>
                  <a:lnTo>
                    <a:pt x="23556" y="887708"/>
                  </a:lnTo>
                  <a:lnTo>
                    <a:pt x="16427" y="937495"/>
                  </a:lnTo>
                  <a:lnTo>
                    <a:pt x="10557" y="987676"/>
                  </a:lnTo>
                  <a:lnTo>
                    <a:pt x="5962" y="1038236"/>
                  </a:lnTo>
                  <a:lnTo>
                    <a:pt x="2661" y="1089157"/>
                  </a:lnTo>
                  <a:lnTo>
                    <a:pt x="668" y="1140425"/>
                  </a:lnTo>
                  <a:lnTo>
                    <a:pt x="0" y="1192022"/>
                  </a:lnTo>
                  <a:lnTo>
                    <a:pt x="668" y="1243621"/>
                  </a:lnTo>
                  <a:lnTo>
                    <a:pt x="2661" y="1294892"/>
                  </a:lnTo>
                  <a:lnTo>
                    <a:pt x="5963" y="1345818"/>
                  </a:lnTo>
                  <a:lnTo>
                    <a:pt x="10557" y="1396381"/>
                  </a:lnTo>
                  <a:lnTo>
                    <a:pt x="16427" y="1446567"/>
                  </a:lnTo>
                  <a:lnTo>
                    <a:pt x="23557" y="1496358"/>
                  </a:lnTo>
                  <a:lnTo>
                    <a:pt x="31930" y="1545738"/>
                  </a:lnTo>
                  <a:lnTo>
                    <a:pt x="41530" y="1594691"/>
                  </a:lnTo>
                  <a:lnTo>
                    <a:pt x="52340" y="1643200"/>
                  </a:lnTo>
                  <a:lnTo>
                    <a:pt x="64344" y="1691249"/>
                  </a:lnTo>
                  <a:lnTo>
                    <a:pt x="77526" y="1738822"/>
                  </a:lnTo>
                  <a:lnTo>
                    <a:pt x="91869" y="1785901"/>
                  </a:lnTo>
                  <a:lnTo>
                    <a:pt x="107357" y="1832471"/>
                  </a:lnTo>
                  <a:lnTo>
                    <a:pt x="123974" y="1878516"/>
                  </a:lnTo>
                  <a:lnTo>
                    <a:pt x="141703" y="1924019"/>
                  </a:lnTo>
                  <a:lnTo>
                    <a:pt x="160527" y="1968963"/>
                  </a:lnTo>
                  <a:lnTo>
                    <a:pt x="180431" y="2013332"/>
                  </a:lnTo>
                  <a:lnTo>
                    <a:pt x="201398" y="2057110"/>
                  </a:lnTo>
                  <a:lnTo>
                    <a:pt x="223412" y="2100280"/>
                  </a:lnTo>
                  <a:lnTo>
                    <a:pt x="246455" y="2142826"/>
                  </a:lnTo>
                  <a:lnTo>
                    <a:pt x="270513" y="2184732"/>
                  </a:lnTo>
                  <a:lnTo>
                    <a:pt x="295568" y="2225981"/>
                  </a:lnTo>
                  <a:lnTo>
                    <a:pt x="321604" y="2266557"/>
                  </a:lnTo>
                  <a:lnTo>
                    <a:pt x="348604" y="2306443"/>
                  </a:lnTo>
                  <a:lnTo>
                    <a:pt x="376553" y="2345624"/>
                  </a:lnTo>
                  <a:lnTo>
                    <a:pt x="405434" y="2384082"/>
                  </a:lnTo>
                  <a:lnTo>
                    <a:pt x="1172451" y="1796669"/>
                  </a:lnTo>
                  <a:lnTo>
                    <a:pt x="1143618" y="1757285"/>
                  </a:lnTo>
                  <a:lnTo>
                    <a:pt x="1116711" y="1716470"/>
                  </a:lnTo>
                  <a:lnTo>
                    <a:pt x="1091796" y="1674290"/>
                  </a:lnTo>
                  <a:lnTo>
                    <a:pt x="1068939" y="1630811"/>
                  </a:lnTo>
                  <a:lnTo>
                    <a:pt x="1048206" y="1586099"/>
                  </a:lnTo>
                  <a:lnTo>
                    <a:pt x="1029665" y="1540222"/>
                  </a:lnTo>
                  <a:lnTo>
                    <a:pt x="1013381" y="1493245"/>
                  </a:lnTo>
                  <a:lnTo>
                    <a:pt x="999420" y="1445236"/>
                  </a:lnTo>
                  <a:lnTo>
                    <a:pt x="987849" y="1396260"/>
                  </a:lnTo>
                  <a:lnTo>
                    <a:pt x="978734" y="1346384"/>
                  </a:lnTo>
                  <a:lnTo>
                    <a:pt x="972141" y="1295674"/>
                  </a:lnTo>
                  <a:lnTo>
                    <a:pt x="968137" y="1244198"/>
                  </a:lnTo>
                  <a:lnTo>
                    <a:pt x="966787" y="1192022"/>
                  </a:lnTo>
                  <a:lnTo>
                    <a:pt x="968138" y="1139842"/>
                  </a:lnTo>
                  <a:lnTo>
                    <a:pt x="972145" y="1088364"/>
                  </a:lnTo>
                  <a:lnTo>
                    <a:pt x="978742" y="1037653"/>
                  </a:lnTo>
                  <a:lnTo>
                    <a:pt x="987861" y="987775"/>
                  </a:lnTo>
                  <a:lnTo>
                    <a:pt x="999437" y="938798"/>
                  </a:lnTo>
                  <a:lnTo>
                    <a:pt x="1013403" y="890788"/>
                  </a:lnTo>
                  <a:lnTo>
                    <a:pt x="1029691" y="843812"/>
                  </a:lnTo>
                  <a:lnTo>
                    <a:pt x="1048234" y="797935"/>
                  </a:lnTo>
                  <a:lnTo>
                    <a:pt x="1068967" y="753224"/>
                  </a:lnTo>
                  <a:lnTo>
                    <a:pt x="1091822" y="709746"/>
                  </a:lnTo>
                  <a:lnTo>
                    <a:pt x="1116732" y="667568"/>
                  </a:lnTo>
                  <a:lnTo>
                    <a:pt x="1143630" y="626755"/>
                  </a:lnTo>
                  <a:lnTo>
                    <a:pt x="1172451" y="587375"/>
                  </a:lnTo>
                  <a:lnTo>
                    <a:pt x="405384" y="0"/>
                  </a:lnTo>
                  <a:close/>
                </a:path>
              </a:pathLst>
            </a:custGeom>
            <a:solidFill>
              <a:srgbClr val="116B6C"/>
            </a:solidFill>
          </p:spPr>
          <p:txBody>
            <a:bodyPr wrap="square" lIns="0" tIns="0" rIns="0" bIns="0" rtlCol="0"/>
            <a:lstStyle/>
            <a:p>
              <a:endParaRPr sz="2400"/>
            </a:p>
          </p:txBody>
        </p:sp>
        <p:pic>
          <p:nvPicPr>
            <p:cNvPr id="71" name="object 6">
              <a:extLst>
                <a:ext uri="{FF2B5EF4-FFF2-40B4-BE49-F238E27FC236}">
                  <a16:creationId xmlns:a16="http://schemas.microsoft.com/office/drawing/2014/main" id="{BF7C3A23-F3D7-B049-A46E-E5CF4A07B4DE}"/>
                </a:ext>
              </a:extLst>
            </p:cNvPr>
            <p:cNvPicPr/>
            <p:nvPr/>
          </p:nvPicPr>
          <p:blipFill>
            <a:blip r:embed="rId6" cstate="email">
              <a:extLst>
                <a:ext uri="{28A0092B-C50C-407E-A947-70E740481C1C}">
                  <a14:useLocalDpi xmlns:a14="http://schemas.microsoft.com/office/drawing/2010/main"/>
                </a:ext>
              </a:extLst>
            </a:blip>
            <a:stretch>
              <a:fillRect/>
            </a:stretch>
          </p:blipFill>
          <p:spPr>
            <a:xfrm>
              <a:off x="1746004" y="2512509"/>
              <a:ext cx="2294756" cy="1183564"/>
            </a:xfrm>
            <a:prstGeom prst="rect">
              <a:avLst/>
            </a:prstGeom>
          </p:spPr>
        </p:pic>
        <p:sp>
          <p:nvSpPr>
            <p:cNvPr id="72" name="object 7">
              <a:extLst>
                <a:ext uri="{FF2B5EF4-FFF2-40B4-BE49-F238E27FC236}">
                  <a16:creationId xmlns:a16="http://schemas.microsoft.com/office/drawing/2014/main" id="{F9113798-5014-A64C-A7CD-807B310A09DD}"/>
                </a:ext>
              </a:extLst>
            </p:cNvPr>
            <p:cNvSpPr/>
            <p:nvPr/>
          </p:nvSpPr>
          <p:spPr>
            <a:xfrm>
              <a:off x="1746004" y="2500959"/>
              <a:ext cx="2166321" cy="1057515"/>
            </a:xfrm>
            <a:custGeom>
              <a:avLst/>
              <a:gdLst/>
              <a:ahLst/>
              <a:cxnLst/>
              <a:rect l="l" t="t" r="r" b="b"/>
              <a:pathLst>
                <a:path w="2386965" h="1165225">
                  <a:moveTo>
                    <a:pt x="1193457" y="0"/>
                  </a:moveTo>
                  <a:lnTo>
                    <a:pt x="1141796" y="663"/>
                  </a:lnTo>
                  <a:lnTo>
                    <a:pt x="1090464" y="2643"/>
                  </a:lnTo>
                  <a:lnTo>
                    <a:pt x="1039478" y="5923"/>
                  </a:lnTo>
                  <a:lnTo>
                    <a:pt x="988855" y="10487"/>
                  </a:lnTo>
                  <a:lnTo>
                    <a:pt x="938610" y="16318"/>
                  </a:lnTo>
                  <a:lnTo>
                    <a:pt x="888761" y="23401"/>
                  </a:lnTo>
                  <a:lnTo>
                    <a:pt x="839323" y="31719"/>
                  </a:lnTo>
                  <a:lnTo>
                    <a:pt x="790313" y="41256"/>
                  </a:lnTo>
                  <a:lnTo>
                    <a:pt x="741747" y="51995"/>
                  </a:lnTo>
                  <a:lnTo>
                    <a:pt x="693642" y="63920"/>
                  </a:lnTo>
                  <a:lnTo>
                    <a:pt x="646015" y="77016"/>
                  </a:lnTo>
                  <a:lnTo>
                    <a:pt x="598880" y="91266"/>
                  </a:lnTo>
                  <a:lnTo>
                    <a:pt x="552256" y="106653"/>
                  </a:lnTo>
                  <a:lnTo>
                    <a:pt x="506158" y="123161"/>
                  </a:lnTo>
                  <a:lnTo>
                    <a:pt x="460602" y="140774"/>
                  </a:lnTo>
                  <a:lnTo>
                    <a:pt x="415606" y="159476"/>
                  </a:lnTo>
                  <a:lnTo>
                    <a:pt x="371185" y="179251"/>
                  </a:lnTo>
                  <a:lnTo>
                    <a:pt x="327356" y="200082"/>
                  </a:lnTo>
                  <a:lnTo>
                    <a:pt x="284135" y="221953"/>
                  </a:lnTo>
                  <a:lnTo>
                    <a:pt x="241539" y="244848"/>
                  </a:lnTo>
                  <a:lnTo>
                    <a:pt x="199584" y="268750"/>
                  </a:lnTo>
                  <a:lnTo>
                    <a:pt x="158287" y="293643"/>
                  </a:lnTo>
                  <a:lnTo>
                    <a:pt x="117663" y="319512"/>
                  </a:lnTo>
                  <a:lnTo>
                    <a:pt x="77730" y="346339"/>
                  </a:lnTo>
                  <a:lnTo>
                    <a:pt x="38503" y="374109"/>
                  </a:lnTo>
                  <a:lnTo>
                    <a:pt x="0" y="402805"/>
                  </a:lnTo>
                  <a:lnTo>
                    <a:pt x="588098" y="1164755"/>
                  </a:lnTo>
                  <a:lnTo>
                    <a:pt x="627526" y="1136115"/>
                  </a:lnTo>
                  <a:lnTo>
                    <a:pt x="668388" y="1109387"/>
                  </a:lnTo>
                  <a:lnTo>
                    <a:pt x="710617" y="1084639"/>
                  </a:lnTo>
                  <a:lnTo>
                    <a:pt x="754146" y="1061934"/>
                  </a:lnTo>
                  <a:lnTo>
                    <a:pt x="798909" y="1041340"/>
                  </a:lnTo>
                  <a:lnTo>
                    <a:pt x="844840" y="1022922"/>
                  </a:lnTo>
                  <a:lnTo>
                    <a:pt x="891872" y="1006747"/>
                  </a:lnTo>
                  <a:lnTo>
                    <a:pt x="939938" y="992879"/>
                  </a:lnTo>
                  <a:lnTo>
                    <a:pt x="988972" y="981384"/>
                  </a:lnTo>
                  <a:lnTo>
                    <a:pt x="1038907" y="972330"/>
                  </a:lnTo>
                  <a:lnTo>
                    <a:pt x="1089677" y="965781"/>
                  </a:lnTo>
                  <a:lnTo>
                    <a:pt x="1141216" y="961803"/>
                  </a:lnTo>
                  <a:lnTo>
                    <a:pt x="1193457" y="960462"/>
                  </a:lnTo>
                  <a:lnTo>
                    <a:pt x="1245694" y="961804"/>
                  </a:lnTo>
                  <a:lnTo>
                    <a:pt x="1297231" y="965784"/>
                  </a:lnTo>
                  <a:lnTo>
                    <a:pt x="1347999" y="972336"/>
                  </a:lnTo>
                  <a:lnTo>
                    <a:pt x="1397933" y="981394"/>
                  </a:lnTo>
                  <a:lnTo>
                    <a:pt x="1446966" y="992892"/>
                  </a:lnTo>
                  <a:lnTo>
                    <a:pt x="1495031" y="1006764"/>
                  </a:lnTo>
                  <a:lnTo>
                    <a:pt x="1542062" y="1022943"/>
                  </a:lnTo>
                  <a:lnTo>
                    <a:pt x="1587992" y="1041362"/>
                  </a:lnTo>
                  <a:lnTo>
                    <a:pt x="1632755" y="1061957"/>
                  </a:lnTo>
                  <a:lnTo>
                    <a:pt x="1676284" y="1084659"/>
                  </a:lnTo>
                  <a:lnTo>
                    <a:pt x="1718512" y="1109404"/>
                  </a:lnTo>
                  <a:lnTo>
                    <a:pt x="1759374" y="1136125"/>
                  </a:lnTo>
                  <a:lnTo>
                    <a:pt x="1798802" y="1164755"/>
                  </a:lnTo>
                  <a:lnTo>
                    <a:pt x="2386863" y="402755"/>
                  </a:lnTo>
                  <a:lnTo>
                    <a:pt x="2348354" y="374064"/>
                  </a:lnTo>
                  <a:lnTo>
                    <a:pt x="2309123" y="346299"/>
                  </a:lnTo>
                  <a:lnTo>
                    <a:pt x="2269186" y="319477"/>
                  </a:lnTo>
                  <a:lnTo>
                    <a:pt x="2228559" y="293613"/>
                  </a:lnTo>
                  <a:lnTo>
                    <a:pt x="2187259" y="268723"/>
                  </a:lnTo>
                  <a:lnTo>
                    <a:pt x="2145303" y="244825"/>
                  </a:lnTo>
                  <a:lnTo>
                    <a:pt x="2102706" y="221933"/>
                  </a:lnTo>
                  <a:lnTo>
                    <a:pt x="2059485" y="200065"/>
                  </a:lnTo>
                  <a:lnTo>
                    <a:pt x="2015657" y="179237"/>
                  </a:lnTo>
                  <a:lnTo>
                    <a:pt x="1971237" y="159464"/>
                  </a:lnTo>
                  <a:lnTo>
                    <a:pt x="1926243" y="140764"/>
                  </a:lnTo>
                  <a:lnTo>
                    <a:pt x="1880689" y="123153"/>
                  </a:lnTo>
                  <a:lnTo>
                    <a:pt x="1834594" y="106646"/>
                  </a:lnTo>
                  <a:lnTo>
                    <a:pt x="1787973" y="91261"/>
                  </a:lnTo>
                  <a:lnTo>
                    <a:pt x="1740842" y="77012"/>
                  </a:lnTo>
                  <a:lnTo>
                    <a:pt x="1693218" y="63918"/>
                  </a:lnTo>
                  <a:lnTo>
                    <a:pt x="1645117" y="51993"/>
                  </a:lnTo>
                  <a:lnTo>
                    <a:pt x="1596556" y="41254"/>
                  </a:lnTo>
                  <a:lnTo>
                    <a:pt x="1547551" y="31718"/>
                  </a:lnTo>
                  <a:lnTo>
                    <a:pt x="1498118" y="23401"/>
                  </a:lnTo>
                  <a:lnTo>
                    <a:pt x="1448274" y="16318"/>
                  </a:lnTo>
                  <a:lnTo>
                    <a:pt x="1398035" y="10487"/>
                  </a:lnTo>
                  <a:lnTo>
                    <a:pt x="1347417" y="5923"/>
                  </a:lnTo>
                  <a:lnTo>
                    <a:pt x="1296438" y="2643"/>
                  </a:lnTo>
                  <a:lnTo>
                    <a:pt x="1245112" y="663"/>
                  </a:lnTo>
                  <a:lnTo>
                    <a:pt x="1193457" y="0"/>
                  </a:lnTo>
                  <a:close/>
                </a:path>
              </a:pathLst>
            </a:custGeom>
            <a:solidFill>
              <a:srgbClr val="8DF7A6"/>
            </a:solidFill>
          </p:spPr>
          <p:txBody>
            <a:bodyPr wrap="square" lIns="0" tIns="0" rIns="0" bIns="0" rtlCol="0"/>
            <a:lstStyle/>
            <a:p>
              <a:endParaRPr sz="2400"/>
            </a:p>
          </p:txBody>
        </p:sp>
        <p:pic>
          <p:nvPicPr>
            <p:cNvPr id="73" name="object 8">
              <a:extLst>
                <a:ext uri="{FF2B5EF4-FFF2-40B4-BE49-F238E27FC236}">
                  <a16:creationId xmlns:a16="http://schemas.microsoft.com/office/drawing/2014/main" id="{E1991CF0-FB0C-044F-B9D5-C18E67BD4C00}"/>
                </a:ext>
              </a:extLst>
            </p:cNvPr>
            <p:cNvPicPr/>
            <p:nvPr/>
          </p:nvPicPr>
          <p:blipFill>
            <a:blip r:embed="rId7" cstate="email">
              <a:extLst>
                <a:ext uri="{28A0092B-C50C-407E-A947-70E740481C1C}">
                  <a14:useLocalDpi xmlns:a14="http://schemas.microsoft.com/office/drawing/2010/main"/>
                </a:ext>
              </a:extLst>
            </a:blip>
            <a:stretch>
              <a:fillRect/>
            </a:stretch>
          </p:blipFill>
          <p:spPr>
            <a:xfrm>
              <a:off x="3636138" y="3297709"/>
              <a:ext cx="1184947" cy="2292070"/>
            </a:xfrm>
            <a:prstGeom prst="rect">
              <a:avLst/>
            </a:prstGeom>
          </p:spPr>
        </p:pic>
        <p:sp>
          <p:nvSpPr>
            <p:cNvPr id="74" name="object 9">
              <a:extLst>
                <a:ext uri="{FF2B5EF4-FFF2-40B4-BE49-F238E27FC236}">
                  <a16:creationId xmlns:a16="http://schemas.microsoft.com/office/drawing/2014/main" id="{3A8391B0-4858-3141-B084-455AA37BF8C0}"/>
                </a:ext>
              </a:extLst>
            </p:cNvPr>
            <p:cNvSpPr/>
            <p:nvPr/>
          </p:nvSpPr>
          <p:spPr>
            <a:xfrm>
              <a:off x="3636138" y="3286160"/>
              <a:ext cx="1058668" cy="2164016"/>
            </a:xfrm>
            <a:custGeom>
              <a:avLst/>
              <a:gdLst/>
              <a:ahLst/>
              <a:cxnLst/>
              <a:rect l="l" t="t" r="r" b="b"/>
              <a:pathLst>
                <a:path w="1166495" h="2384425">
                  <a:moveTo>
                    <a:pt x="762838" y="0"/>
                  </a:moveTo>
                  <a:lnTo>
                    <a:pt x="0" y="587413"/>
                  </a:lnTo>
                  <a:lnTo>
                    <a:pt x="28674" y="626796"/>
                  </a:lnTo>
                  <a:lnTo>
                    <a:pt x="55433" y="667611"/>
                  </a:lnTo>
                  <a:lnTo>
                    <a:pt x="80212" y="709791"/>
                  </a:lnTo>
                  <a:lnTo>
                    <a:pt x="102945" y="753270"/>
                  </a:lnTo>
                  <a:lnTo>
                    <a:pt x="123564" y="797982"/>
                  </a:lnTo>
                  <a:lnTo>
                    <a:pt x="142005" y="843859"/>
                  </a:lnTo>
                  <a:lnTo>
                    <a:pt x="158202" y="890836"/>
                  </a:lnTo>
                  <a:lnTo>
                    <a:pt x="172087" y="938845"/>
                  </a:lnTo>
                  <a:lnTo>
                    <a:pt x="183596" y="987821"/>
                  </a:lnTo>
                  <a:lnTo>
                    <a:pt x="192663" y="1037697"/>
                  </a:lnTo>
                  <a:lnTo>
                    <a:pt x="199220" y="1088407"/>
                  </a:lnTo>
                  <a:lnTo>
                    <a:pt x="203203" y="1139883"/>
                  </a:lnTo>
                  <a:lnTo>
                    <a:pt x="204546" y="1192060"/>
                  </a:lnTo>
                  <a:lnTo>
                    <a:pt x="203202" y="1244241"/>
                  </a:lnTo>
                  <a:lnTo>
                    <a:pt x="199217" y="1295722"/>
                  </a:lnTo>
                  <a:lnTo>
                    <a:pt x="192655" y="1346434"/>
                  </a:lnTo>
                  <a:lnTo>
                    <a:pt x="183584" y="1396311"/>
                  </a:lnTo>
                  <a:lnTo>
                    <a:pt x="172070" y="1445288"/>
                  </a:lnTo>
                  <a:lnTo>
                    <a:pt x="158180" y="1493298"/>
                  </a:lnTo>
                  <a:lnTo>
                    <a:pt x="141980" y="1540274"/>
                  </a:lnTo>
                  <a:lnTo>
                    <a:pt x="123537" y="1586150"/>
                  </a:lnTo>
                  <a:lnTo>
                    <a:pt x="102917" y="1630860"/>
                  </a:lnTo>
                  <a:lnTo>
                    <a:pt x="80186" y="1674336"/>
                  </a:lnTo>
                  <a:lnTo>
                    <a:pt x="55412" y="1716514"/>
                  </a:lnTo>
                  <a:lnTo>
                    <a:pt x="28661" y="1757326"/>
                  </a:lnTo>
                  <a:lnTo>
                    <a:pt x="0" y="1796707"/>
                  </a:lnTo>
                  <a:lnTo>
                    <a:pt x="762888" y="2384082"/>
                  </a:lnTo>
                  <a:lnTo>
                    <a:pt x="791612" y="2345617"/>
                  </a:lnTo>
                  <a:lnTo>
                    <a:pt x="819409" y="2306431"/>
                  </a:lnTo>
                  <a:lnTo>
                    <a:pt x="846263" y="2266540"/>
                  </a:lnTo>
                  <a:lnTo>
                    <a:pt x="872157" y="2225961"/>
                  </a:lnTo>
                  <a:lnTo>
                    <a:pt x="897075" y="2184709"/>
                  </a:lnTo>
                  <a:lnTo>
                    <a:pt x="921002" y="2142801"/>
                  </a:lnTo>
                  <a:lnTo>
                    <a:pt x="943920" y="2100254"/>
                  </a:lnTo>
                  <a:lnTo>
                    <a:pt x="965813" y="2057083"/>
                  </a:lnTo>
                  <a:lnTo>
                    <a:pt x="986666" y="2013305"/>
                  </a:lnTo>
                  <a:lnTo>
                    <a:pt x="1006461" y="1968937"/>
                  </a:lnTo>
                  <a:lnTo>
                    <a:pt x="1025183" y="1923995"/>
                  </a:lnTo>
                  <a:lnTo>
                    <a:pt x="1042815" y="1878494"/>
                  </a:lnTo>
                  <a:lnTo>
                    <a:pt x="1059341" y="1832452"/>
                  </a:lnTo>
                  <a:lnTo>
                    <a:pt x="1074745" y="1785885"/>
                  </a:lnTo>
                  <a:lnTo>
                    <a:pt x="1089010" y="1738809"/>
                  </a:lnTo>
                  <a:lnTo>
                    <a:pt x="1102120" y="1691241"/>
                  </a:lnTo>
                  <a:lnTo>
                    <a:pt x="1114059" y="1643196"/>
                  </a:lnTo>
                  <a:lnTo>
                    <a:pt x="1124810" y="1594691"/>
                  </a:lnTo>
                  <a:lnTo>
                    <a:pt x="1134358" y="1545743"/>
                  </a:lnTo>
                  <a:lnTo>
                    <a:pt x="1142685" y="1496368"/>
                  </a:lnTo>
                  <a:lnTo>
                    <a:pt x="1149776" y="1446581"/>
                  </a:lnTo>
                  <a:lnTo>
                    <a:pt x="1155614" y="1396401"/>
                  </a:lnTo>
                  <a:lnTo>
                    <a:pt x="1160183" y="1345842"/>
                  </a:lnTo>
                  <a:lnTo>
                    <a:pt x="1163467" y="1294921"/>
                  </a:lnTo>
                  <a:lnTo>
                    <a:pt x="1165449" y="1243655"/>
                  </a:lnTo>
                  <a:lnTo>
                    <a:pt x="1166114" y="1192060"/>
                  </a:lnTo>
                  <a:lnTo>
                    <a:pt x="1165449" y="1140453"/>
                  </a:lnTo>
                  <a:lnTo>
                    <a:pt x="1163466" y="1089176"/>
                  </a:lnTo>
                  <a:lnTo>
                    <a:pt x="1160181" y="1038246"/>
                  </a:lnTo>
                  <a:lnTo>
                    <a:pt x="1155611" y="987679"/>
                  </a:lnTo>
                  <a:lnTo>
                    <a:pt x="1149771" y="937490"/>
                  </a:lnTo>
                  <a:lnTo>
                    <a:pt x="1142678" y="887697"/>
                  </a:lnTo>
                  <a:lnTo>
                    <a:pt x="1134349" y="838316"/>
                  </a:lnTo>
                  <a:lnTo>
                    <a:pt x="1124799" y="789362"/>
                  </a:lnTo>
                  <a:lnTo>
                    <a:pt x="1114045" y="740853"/>
                  </a:lnTo>
                  <a:lnTo>
                    <a:pt x="1102103" y="692804"/>
                  </a:lnTo>
                  <a:lnTo>
                    <a:pt x="1088990" y="645233"/>
                  </a:lnTo>
                  <a:lnTo>
                    <a:pt x="1074723" y="598155"/>
                  </a:lnTo>
                  <a:lnTo>
                    <a:pt x="1059316" y="551586"/>
                  </a:lnTo>
                  <a:lnTo>
                    <a:pt x="1042787" y="505543"/>
                  </a:lnTo>
                  <a:lnTo>
                    <a:pt x="1025152" y="460043"/>
                  </a:lnTo>
                  <a:lnTo>
                    <a:pt x="1006427" y="415101"/>
                  </a:lnTo>
                  <a:lnTo>
                    <a:pt x="986629" y="370734"/>
                  </a:lnTo>
                  <a:lnTo>
                    <a:pt x="965774" y="326959"/>
                  </a:lnTo>
                  <a:lnTo>
                    <a:pt x="943878" y="283791"/>
                  </a:lnTo>
                  <a:lnTo>
                    <a:pt x="920958" y="241247"/>
                  </a:lnTo>
                  <a:lnTo>
                    <a:pt x="897029" y="199343"/>
                  </a:lnTo>
                  <a:lnTo>
                    <a:pt x="872109" y="158096"/>
                  </a:lnTo>
                  <a:lnTo>
                    <a:pt x="846214" y="117522"/>
                  </a:lnTo>
                  <a:lnTo>
                    <a:pt x="819359" y="77637"/>
                  </a:lnTo>
                  <a:lnTo>
                    <a:pt x="791562" y="38457"/>
                  </a:lnTo>
                  <a:lnTo>
                    <a:pt x="762838" y="0"/>
                  </a:lnTo>
                  <a:close/>
                </a:path>
              </a:pathLst>
            </a:custGeom>
            <a:solidFill>
              <a:srgbClr val="01B5C9"/>
            </a:solidFill>
          </p:spPr>
          <p:txBody>
            <a:bodyPr wrap="square" lIns="0" tIns="0" rIns="0" bIns="0" rtlCol="0"/>
            <a:lstStyle/>
            <a:p>
              <a:endParaRPr sz="2400"/>
            </a:p>
          </p:txBody>
        </p:sp>
        <p:pic>
          <p:nvPicPr>
            <p:cNvPr id="75" name="object 10">
              <a:extLst>
                <a:ext uri="{FF2B5EF4-FFF2-40B4-BE49-F238E27FC236}">
                  <a16:creationId xmlns:a16="http://schemas.microsoft.com/office/drawing/2014/main" id="{506F34F3-CDC6-C442-A127-64965CBAC301}"/>
                </a:ext>
              </a:extLst>
            </p:cNvPr>
            <p:cNvPicPr/>
            <p:nvPr/>
          </p:nvPicPr>
          <p:blipFill>
            <a:blip r:embed="rId8" cstate="email">
              <a:extLst>
                <a:ext uri="{28A0092B-C50C-407E-A947-70E740481C1C}">
                  <a14:useLocalDpi xmlns:a14="http://schemas.microsoft.com/office/drawing/2010/main"/>
                </a:ext>
              </a:extLst>
            </a:blip>
            <a:stretch>
              <a:fillRect/>
            </a:stretch>
          </p:blipFill>
          <p:spPr>
            <a:xfrm>
              <a:off x="1746004" y="5185638"/>
              <a:ext cx="2294756" cy="1183564"/>
            </a:xfrm>
            <a:prstGeom prst="rect">
              <a:avLst/>
            </a:prstGeom>
          </p:spPr>
        </p:pic>
        <p:sp>
          <p:nvSpPr>
            <p:cNvPr id="76" name="object 11">
              <a:extLst>
                <a:ext uri="{FF2B5EF4-FFF2-40B4-BE49-F238E27FC236}">
                  <a16:creationId xmlns:a16="http://schemas.microsoft.com/office/drawing/2014/main" id="{50282CEB-1E49-3441-814A-A32401ECC812}"/>
                </a:ext>
              </a:extLst>
            </p:cNvPr>
            <p:cNvSpPr/>
            <p:nvPr/>
          </p:nvSpPr>
          <p:spPr>
            <a:xfrm>
              <a:off x="1746004" y="5174087"/>
              <a:ext cx="2166321" cy="1057515"/>
            </a:xfrm>
            <a:custGeom>
              <a:avLst/>
              <a:gdLst/>
              <a:ahLst/>
              <a:cxnLst/>
              <a:rect l="l" t="t" r="r" b="b"/>
              <a:pathLst>
                <a:path w="2386965" h="1165225">
                  <a:moveTo>
                    <a:pt x="1798751" y="0"/>
                  </a:moveTo>
                  <a:lnTo>
                    <a:pt x="1759326" y="28640"/>
                  </a:lnTo>
                  <a:lnTo>
                    <a:pt x="1718467" y="55368"/>
                  </a:lnTo>
                  <a:lnTo>
                    <a:pt x="1676240" y="80117"/>
                  </a:lnTo>
                  <a:lnTo>
                    <a:pt x="1632712" y="102823"/>
                  </a:lnTo>
                  <a:lnTo>
                    <a:pt x="1587950" y="123418"/>
                  </a:lnTo>
                  <a:lnTo>
                    <a:pt x="1542020" y="141837"/>
                  </a:lnTo>
                  <a:lnTo>
                    <a:pt x="1494990" y="158015"/>
                  </a:lnTo>
                  <a:lnTo>
                    <a:pt x="1446924" y="171884"/>
                  </a:lnTo>
                  <a:lnTo>
                    <a:pt x="1397890" y="183380"/>
                  </a:lnTo>
                  <a:lnTo>
                    <a:pt x="1347955" y="192435"/>
                  </a:lnTo>
                  <a:lnTo>
                    <a:pt x="1297185" y="198985"/>
                  </a:lnTo>
                  <a:lnTo>
                    <a:pt x="1245646" y="202964"/>
                  </a:lnTo>
                  <a:lnTo>
                    <a:pt x="1193406" y="204304"/>
                  </a:lnTo>
                  <a:lnTo>
                    <a:pt x="1141165" y="202963"/>
                  </a:lnTo>
                  <a:lnTo>
                    <a:pt x="1089627" y="198982"/>
                  </a:lnTo>
                  <a:lnTo>
                    <a:pt x="1038857" y="192429"/>
                  </a:lnTo>
                  <a:lnTo>
                    <a:pt x="988921" y="183370"/>
                  </a:lnTo>
                  <a:lnTo>
                    <a:pt x="939888" y="171870"/>
                  </a:lnTo>
                  <a:lnTo>
                    <a:pt x="891822" y="157997"/>
                  </a:lnTo>
                  <a:lnTo>
                    <a:pt x="844791" y="141817"/>
                  </a:lnTo>
                  <a:lnTo>
                    <a:pt x="798861" y="123396"/>
                  </a:lnTo>
                  <a:lnTo>
                    <a:pt x="754099" y="102800"/>
                  </a:lnTo>
                  <a:lnTo>
                    <a:pt x="710572" y="80096"/>
                  </a:lnTo>
                  <a:lnTo>
                    <a:pt x="668345" y="55351"/>
                  </a:lnTo>
                  <a:lnTo>
                    <a:pt x="627486" y="28630"/>
                  </a:lnTo>
                  <a:lnTo>
                    <a:pt x="588060" y="0"/>
                  </a:lnTo>
                  <a:lnTo>
                    <a:pt x="0" y="761999"/>
                  </a:lnTo>
                  <a:lnTo>
                    <a:pt x="38507" y="790686"/>
                  </a:lnTo>
                  <a:lnTo>
                    <a:pt x="77737" y="818447"/>
                  </a:lnTo>
                  <a:lnTo>
                    <a:pt x="117673" y="845266"/>
                  </a:lnTo>
                  <a:lnTo>
                    <a:pt x="158299" y="871127"/>
                  </a:lnTo>
                  <a:lnTo>
                    <a:pt x="199598" y="896013"/>
                  </a:lnTo>
                  <a:lnTo>
                    <a:pt x="241554" y="919909"/>
                  </a:lnTo>
                  <a:lnTo>
                    <a:pt x="284151" y="942799"/>
                  </a:lnTo>
                  <a:lnTo>
                    <a:pt x="327371" y="964665"/>
                  </a:lnTo>
                  <a:lnTo>
                    <a:pt x="371200" y="985492"/>
                  </a:lnTo>
                  <a:lnTo>
                    <a:pt x="415620" y="1005263"/>
                  </a:lnTo>
                  <a:lnTo>
                    <a:pt x="460614" y="1023962"/>
                  </a:lnTo>
                  <a:lnTo>
                    <a:pt x="506168" y="1041573"/>
                  </a:lnTo>
                  <a:lnTo>
                    <a:pt x="552264" y="1058079"/>
                  </a:lnTo>
                  <a:lnTo>
                    <a:pt x="598885" y="1073465"/>
                  </a:lnTo>
                  <a:lnTo>
                    <a:pt x="646017" y="1087714"/>
                  </a:lnTo>
                  <a:lnTo>
                    <a:pt x="693641" y="1100809"/>
                  </a:lnTo>
                  <a:lnTo>
                    <a:pt x="741742" y="1112735"/>
                  </a:lnTo>
                  <a:lnTo>
                    <a:pt x="790304" y="1123476"/>
                  </a:lnTo>
                  <a:lnTo>
                    <a:pt x="839309" y="1133014"/>
                  </a:lnTo>
                  <a:lnTo>
                    <a:pt x="888743" y="1141333"/>
                  </a:lnTo>
                  <a:lnTo>
                    <a:pt x="938587" y="1148418"/>
                  </a:lnTo>
                  <a:lnTo>
                    <a:pt x="988827" y="1154252"/>
                  </a:lnTo>
                  <a:lnTo>
                    <a:pt x="1039445" y="1158819"/>
                  </a:lnTo>
                  <a:lnTo>
                    <a:pt x="1090425" y="1162103"/>
                  </a:lnTo>
                  <a:lnTo>
                    <a:pt x="1141751" y="1164087"/>
                  </a:lnTo>
                  <a:lnTo>
                    <a:pt x="1193406" y="1164755"/>
                  </a:lnTo>
                  <a:lnTo>
                    <a:pt x="1245074" y="1164091"/>
                  </a:lnTo>
                  <a:lnTo>
                    <a:pt x="1296411" y="1162110"/>
                  </a:lnTo>
                  <a:lnTo>
                    <a:pt x="1347401" y="1158830"/>
                  </a:lnTo>
                  <a:lnTo>
                    <a:pt x="1398028" y="1154265"/>
                  </a:lnTo>
                  <a:lnTo>
                    <a:pt x="1448276" y="1148432"/>
                  </a:lnTo>
                  <a:lnTo>
                    <a:pt x="1498127" y="1141348"/>
                  </a:lnTo>
                  <a:lnTo>
                    <a:pt x="1547567" y="1133029"/>
                  </a:lnTo>
                  <a:lnTo>
                    <a:pt x="1596577" y="1123491"/>
                  </a:lnTo>
                  <a:lnTo>
                    <a:pt x="1645143" y="1112750"/>
                  </a:lnTo>
                  <a:lnTo>
                    <a:pt x="1693248" y="1100823"/>
                  </a:lnTo>
                  <a:lnTo>
                    <a:pt x="1740875" y="1087726"/>
                  </a:lnTo>
                  <a:lnTo>
                    <a:pt x="1788008" y="1073475"/>
                  </a:lnTo>
                  <a:lnTo>
                    <a:pt x="1834630" y="1058087"/>
                  </a:lnTo>
                  <a:lnTo>
                    <a:pt x="1880727" y="1041578"/>
                  </a:lnTo>
                  <a:lnTo>
                    <a:pt x="1926280" y="1023964"/>
                  </a:lnTo>
                  <a:lnTo>
                    <a:pt x="1971274" y="1005261"/>
                  </a:lnTo>
                  <a:lnTo>
                    <a:pt x="2015692" y="985486"/>
                  </a:lnTo>
                  <a:lnTo>
                    <a:pt x="2059519" y="964655"/>
                  </a:lnTo>
                  <a:lnTo>
                    <a:pt x="2102737" y="942785"/>
                  </a:lnTo>
                  <a:lnTo>
                    <a:pt x="2145331" y="919891"/>
                  </a:lnTo>
                  <a:lnTo>
                    <a:pt x="2187284" y="895990"/>
                  </a:lnTo>
                  <a:lnTo>
                    <a:pt x="2228579" y="871098"/>
                  </a:lnTo>
                  <a:lnTo>
                    <a:pt x="2269201" y="845232"/>
                  </a:lnTo>
                  <a:lnTo>
                    <a:pt x="2309134" y="818407"/>
                  </a:lnTo>
                  <a:lnTo>
                    <a:pt x="2348360" y="790641"/>
                  </a:lnTo>
                  <a:lnTo>
                    <a:pt x="2386863" y="761949"/>
                  </a:lnTo>
                  <a:lnTo>
                    <a:pt x="1798751" y="0"/>
                  </a:lnTo>
                  <a:close/>
                </a:path>
              </a:pathLst>
            </a:custGeom>
            <a:solidFill>
              <a:srgbClr val="09424E"/>
            </a:solidFill>
          </p:spPr>
          <p:txBody>
            <a:bodyPr wrap="square" lIns="0" tIns="0" rIns="0" bIns="0" rtlCol="0"/>
            <a:lstStyle/>
            <a:p>
              <a:endParaRPr sz="2400"/>
            </a:p>
          </p:txBody>
        </p:sp>
        <p:sp>
          <p:nvSpPr>
            <p:cNvPr id="77" name="object 12">
              <a:extLst>
                <a:ext uri="{FF2B5EF4-FFF2-40B4-BE49-F238E27FC236}">
                  <a16:creationId xmlns:a16="http://schemas.microsoft.com/office/drawing/2014/main" id="{442BA722-7C3A-3D45-BBE4-D7E37DFF0518}"/>
                </a:ext>
              </a:extLst>
            </p:cNvPr>
            <p:cNvSpPr/>
            <p:nvPr/>
          </p:nvSpPr>
          <p:spPr>
            <a:xfrm>
              <a:off x="2666682" y="3940793"/>
              <a:ext cx="389580" cy="394191"/>
            </a:xfrm>
            <a:custGeom>
              <a:avLst/>
              <a:gdLst/>
              <a:ahLst/>
              <a:cxnLst/>
              <a:rect l="l" t="t" r="r" b="b"/>
              <a:pathLst>
                <a:path w="429260" h="434339">
                  <a:moveTo>
                    <a:pt x="31076" y="239788"/>
                  </a:moveTo>
                  <a:lnTo>
                    <a:pt x="14643" y="239788"/>
                  </a:lnTo>
                  <a:lnTo>
                    <a:pt x="22468" y="285093"/>
                  </a:lnTo>
                  <a:lnTo>
                    <a:pt x="40766" y="325862"/>
                  </a:lnTo>
                  <a:lnTo>
                    <a:pt x="68052" y="360614"/>
                  </a:lnTo>
                  <a:lnTo>
                    <a:pt x="102845" y="387868"/>
                  </a:lnTo>
                  <a:lnTo>
                    <a:pt x="143659" y="406143"/>
                  </a:lnTo>
                  <a:lnTo>
                    <a:pt x="189014" y="413956"/>
                  </a:lnTo>
                  <a:lnTo>
                    <a:pt x="189014" y="433870"/>
                  </a:lnTo>
                  <a:lnTo>
                    <a:pt x="205447" y="433870"/>
                  </a:lnTo>
                  <a:lnTo>
                    <a:pt x="205447" y="413956"/>
                  </a:lnTo>
                  <a:lnTo>
                    <a:pt x="250802" y="406143"/>
                  </a:lnTo>
                  <a:lnTo>
                    <a:pt x="270027" y="397535"/>
                  </a:lnTo>
                  <a:lnTo>
                    <a:pt x="189014" y="397535"/>
                  </a:lnTo>
                  <a:lnTo>
                    <a:pt x="140270" y="387704"/>
                  </a:lnTo>
                  <a:lnTo>
                    <a:pt x="97811" y="364724"/>
                  </a:lnTo>
                  <a:lnTo>
                    <a:pt x="63931" y="330883"/>
                  </a:lnTo>
                  <a:lnTo>
                    <a:pt x="40922" y="288475"/>
                  </a:lnTo>
                  <a:lnTo>
                    <a:pt x="31076" y="239788"/>
                  </a:lnTo>
                  <a:close/>
                </a:path>
                <a:path w="429260" h="434339">
                  <a:moveTo>
                    <a:pt x="201764" y="377774"/>
                  </a:moveTo>
                  <a:lnTo>
                    <a:pt x="192697" y="377774"/>
                  </a:lnTo>
                  <a:lnTo>
                    <a:pt x="189014" y="381444"/>
                  </a:lnTo>
                  <a:lnTo>
                    <a:pt x="189014" y="397535"/>
                  </a:lnTo>
                  <a:lnTo>
                    <a:pt x="205447" y="397535"/>
                  </a:lnTo>
                  <a:lnTo>
                    <a:pt x="205447" y="381444"/>
                  </a:lnTo>
                  <a:lnTo>
                    <a:pt x="201764" y="377774"/>
                  </a:lnTo>
                  <a:close/>
                </a:path>
                <a:path w="429260" h="434339">
                  <a:moveTo>
                    <a:pt x="379818" y="239788"/>
                  </a:moveTo>
                  <a:lnTo>
                    <a:pt x="363372" y="239788"/>
                  </a:lnTo>
                  <a:lnTo>
                    <a:pt x="353527" y="288475"/>
                  </a:lnTo>
                  <a:lnTo>
                    <a:pt x="330518" y="330883"/>
                  </a:lnTo>
                  <a:lnTo>
                    <a:pt x="296640" y="364724"/>
                  </a:lnTo>
                  <a:lnTo>
                    <a:pt x="254185" y="387704"/>
                  </a:lnTo>
                  <a:lnTo>
                    <a:pt x="205447" y="397535"/>
                  </a:lnTo>
                  <a:lnTo>
                    <a:pt x="270027" y="397535"/>
                  </a:lnTo>
                  <a:lnTo>
                    <a:pt x="291616" y="387868"/>
                  </a:lnTo>
                  <a:lnTo>
                    <a:pt x="326409" y="360614"/>
                  </a:lnTo>
                  <a:lnTo>
                    <a:pt x="353695" y="325862"/>
                  </a:lnTo>
                  <a:lnTo>
                    <a:pt x="371993" y="285093"/>
                  </a:lnTo>
                  <a:lnTo>
                    <a:pt x="379818" y="239788"/>
                  </a:lnTo>
                  <a:close/>
                </a:path>
                <a:path w="429260" h="434339">
                  <a:moveTo>
                    <a:pt x="197231" y="100291"/>
                  </a:moveTo>
                  <a:lnTo>
                    <a:pt x="146115" y="110626"/>
                  </a:lnTo>
                  <a:lnTo>
                    <a:pt x="104328" y="138791"/>
                  </a:lnTo>
                  <a:lnTo>
                    <a:pt x="76131" y="180530"/>
                  </a:lnTo>
                  <a:lnTo>
                    <a:pt x="65786" y="231584"/>
                  </a:lnTo>
                  <a:lnTo>
                    <a:pt x="76131" y="282636"/>
                  </a:lnTo>
                  <a:lnTo>
                    <a:pt x="104328" y="324370"/>
                  </a:lnTo>
                  <a:lnTo>
                    <a:pt x="146115" y="352531"/>
                  </a:lnTo>
                  <a:lnTo>
                    <a:pt x="197231" y="362864"/>
                  </a:lnTo>
                  <a:lnTo>
                    <a:pt x="248338" y="352531"/>
                  </a:lnTo>
                  <a:lnTo>
                    <a:pt x="257353" y="346455"/>
                  </a:lnTo>
                  <a:lnTo>
                    <a:pt x="197231" y="346455"/>
                  </a:lnTo>
                  <a:lnTo>
                    <a:pt x="152508" y="337415"/>
                  </a:lnTo>
                  <a:lnTo>
                    <a:pt x="115946" y="312775"/>
                  </a:lnTo>
                  <a:lnTo>
                    <a:pt x="91273" y="276257"/>
                  </a:lnTo>
                  <a:lnTo>
                    <a:pt x="82219" y="231584"/>
                  </a:lnTo>
                  <a:lnTo>
                    <a:pt x="91273" y="186911"/>
                  </a:lnTo>
                  <a:lnTo>
                    <a:pt x="115946" y="150393"/>
                  </a:lnTo>
                  <a:lnTo>
                    <a:pt x="152508" y="125753"/>
                  </a:lnTo>
                  <a:lnTo>
                    <a:pt x="197231" y="116712"/>
                  </a:lnTo>
                  <a:lnTo>
                    <a:pt x="259973" y="116712"/>
                  </a:lnTo>
                  <a:lnTo>
                    <a:pt x="244468" y="109065"/>
                  </a:lnTo>
                  <a:lnTo>
                    <a:pt x="221572" y="102552"/>
                  </a:lnTo>
                  <a:lnTo>
                    <a:pt x="197231" y="100291"/>
                  </a:lnTo>
                  <a:close/>
                </a:path>
                <a:path w="429260" h="434339">
                  <a:moveTo>
                    <a:pt x="304328" y="156400"/>
                  </a:moveTo>
                  <a:lnTo>
                    <a:pt x="284111" y="156400"/>
                  </a:lnTo>
                  <a:lnTo>
                    <a:pt x="295895" y="172616"/>
                  </a:lnTo>
                  <a:lnTo>
                    <a:pt x="304744" y="190782"/>
                  </a:lnTo>
                  <a:lnTo>
                    <a:pt x="310309" y="210553"/>
                  </a:lnTo>
                  <a:lnTo>
                    <a:pt x="312242" y="231584"/>
                  </a:lnTo>
                  <a:lnTo>
                    <a:pt x="303188" y="276257"/>
                  </a:lnTo>
                  <a:lnTo>
                    <a:pt x="278515" y="312775"/>
                  </a:lnTo>
                  <a:lnTo>
                    <a:pt x="241953" y="337415"/>
                  </a:lnTo>
                  <a:lnTo>
                    <a:pt x="197231" y="346455"/>
                  </a:lnTo>
                  <a:lnTo>
                    <a:pt x="257353" y="346455"/>
                  </a:lnTo>
                  <a:lnTo>
                    <a:pt x="290121" y="324370"/>
                  </a:lnTo>
                  <a:lnTo>
                    <a:pt x="318317" y="282636"/>
                  </a:lnTo>
                  <a:lnTo>
                    <a:pt x="328663" y="231584"/>
                  </a:lnTo>
                  <a:lnTo>
                    <a:pt x="326398" y="207250"/>
                  </a:lnTo>
                  <a:lnTo>
                    <a:pt x="319881" y="184396"/>
                  </a:lnTo>
                  <a:lnTo>
                    <a:pt x="309525" y="163434"/>
                  </a:lnTo>
                  <a:lnTo>
                    <a:pt x="304328" y="156400"/>
                  </a:lnTo>
                  <a:close/>
                </a:path>
                <a:path w="429260" h="434339">
                  <a:moveTo>
                    <a:pt x="197231" y="151587"/>
                  </a:moveTo>
                  <a:lnTo>
                    <a:pt x="166081" y="157884"/>
                  </a:lnTo>
                  <a:lnTo>
                    <a:pt x="140617" y="175045"/>
                  </a:lnTo>
                  <a:lnTo>
                    <a:pt x="123436" y="200477"/>
                  </a:lnTo>
                  <a:lnTo>
                    <a:pt x="117132" y="231584"/>
                  </a:lnTo>
                  <a:lnTo>
                    <a:pt x="123436" y="262691"/>
                  </a:lnTo>
                  <a:lnTo>
                    <a:pt x="140617" y="288123"/>
                  </a:lnTo>
                  <a:lnTo>
                    <a:pt x="166081" y="305284"/>
                  </a:lnTo>
                  <a:lnTo>
                    <a:pt x="197231" y="311581"/>
                  </a:lnTo>
                  <a:lnTo>
                    <a:pt x="228373" y="305284"/>
                  </a:lnTo>
                  <a:lnTo>
                    <a:pt x="243374" y="295173"/>
                  </a:lnTo>
                  <a:lnTo>
                    <a:pt x="197231" y="295173"/>
                  </a:lnTo>
                  <a:lnTo>
                    <a:pt x="172468" y="290168"/>
                  </a:lnTo>
                  <a:lnTo>
                    <a:pt x="152230" y="276528"/>
                  </a:lnTo>
                  <a:lnTo>
                    <a:pt x="138575" y="256313"/>
                  </a:lnTo>
                  <a:lnTo>
                    <a:pt x="133565" y="231584"/>
                  </a:lnTo>
                  <a:lnTo>
                    <a:pt x="138575" y="206855"/>
                  </a:lnTo>
                  <a:lnTo>
                    <a:pt x="152230" y="186640"/>
                  </a:lnTo>
                  <a:lnTo>
                    <a:pt x="172468" y="173000"/>
                  </a:lnTo>
                  <a:lnTo>
                    <a:pt x="197231" y="167995"/>
                  </a:lnTo>
                  <a:lnTo>
                    <a:pt x="245462" y="167995"/>
                  </a:lnTo>
                  <a:lnTo>
                    <a:pt x="236707" y="162002"/>
                  </a:lnTo>
                  <a:lnTo>
                    <a:pt x="224478" y="156356"/>
                  </a:lnTo>
                  <a:lnTo>
                    <a:pt x="211250" y="152814"/>
                  </a:lnTo>
                  <a:lnTo>
                    <a:pt x="197231" y="151587"/>
                  </a:lnTo>
                  <a:close/>
                </a:path>
                <a:path w="429260" h="434339">
                  <a:moveTo>
                    <a:pt x="267203" y="192824"/>
                  </a:moveTo>
                  <a:lnTo>
                    <a:pt x="247650" y="192824"/>
                  </a:lnTo>
                  <a:lnTo>
                    <a:pt x="253218" y="201362"/>
                  </a:lnTo>
                  <a:lnTo>
                    <a:pt x="257382" y="210765"/>
                  </a:lnTo>
                  <a:lnTo>
                    <a:pt x="259992" y="220888"/>
                  </a:lnTo>
                  <a:lnTo>
                    <a:pt x="260896" y="231584"/>
                  </a:lnTo>
                  <a:lnTo>
                    <a:pt x="255884" y="256313"/>
                  </a:lnTo>
                  <a:lnTo>
                    <a:pt x="242227" y="276528"/>
                  </a:lnTo>
                  <a:lnTo>
                    <a:pt x="221987" y="290168"/>
                  </a:lnTo>
                  <a:lnTo>
                    <a:pt x="197231" y="295173"/>
                  </a:lnTo>
                  <a:lnTo>
                    <a:pt x="243374" y="295173"/>
                  </a:lnTo>
                  <a:lnTo>
                    <a:pt x="253833" y="288123"/>
                  </a:lnTo>
                  <a:lnTo>
                    <a:pt x="271013" y="262691"/>
                  </a:lnTo>
                  <a:lnTo>
                    <a:pt x="277317" y="231584"/>
                  </a:lnTo>
                  <a:lnTo>
                    <a:pt x="276088" y="217582"/>
                  </a:lnTo>
                  <a:lnTo>
                    <a:pt x="272542" y="204366"/>
                  </a:lnTo>
                  <a:lnTo>
                    <a:pt x="267203" y="192824"/>
                  </a:lnTo>
                  <a:close/>
                </a:path>
                <a:path w="429260" h="434339">
                  <a:moveTo>
                    <a:pt x="47193" y="223380"/>
                  </a:moveTo>
                  <a:lnTo>
                    <a:pt x="0" y="223380"/>
                  </a:lnTo>
                  <a:lnTo>
                    <a:pt x="0" y="239788"/>
                  </a:lnTo>
                  <a:lnTo>
                    <a:pt x="47193" y="239788"/>
                  </a:lnTo>
                  <a:lnTo>
                    <a:pt x="50876" y="236118"/>
                  </a:lnTo>
                  <a:lnTo>
                    <a:pt x="50876" y="227050"/>
                  </a:lnTo>
                  <a:lnTo>
                    <a:pt x="47193" y="223380"/>
                  </a:lnTo>
                  <a:close/>
                </a:path>
                <a:path w="429260" h="434339">
                  <a:moveTo>
                    <a:pt x="245462" y="167995"/>
                  </a:moveTo>
                  <a:lnTo>
                    <a:pt x="197231" y="167995"/>
                  </a:lnTo>
                  <a:lnTo>
                    <a:pt x="207936" y="168896"/>
                  </a:lnTo>
                  <a:lnTo>
                    <a:pt x="218068" y="171500"/>
                  </a:lnTo>
                  <a:lnTo>
                    <a:pt x="227481" y="175657"/>
                  </a:lnTo>
                  <a:lnTo>
                    <a:pt x="236029" y="181216"/>
                  </a:lnTo>
                  <a:lnTo>
                    <a:pt x="188214" y="228980"/>
                  </a:lnTo>
                  <a:lnTo>
                    <a:pt x="188214" y="234175"/>
                  </a:lnTo>
                  <a:lnTo>
                    <a:pt x="193027" y="238988"/>
                  </a:lnTo>
                  <a:lnTo>
                    <a:pt x="195122" y="239788"/>
                  </a:lnTo>
                  <a:lnTo>
                    <a:pt x="199326" y="239788"/>
                  </a:lnTo>
                  <a:lnTo>
                    <a:pt x="201434" y="238988"/>
                  </a:lnTo>
                  <a:lnTo>
                    <a:pt x="247650" y="192824"/>
                  </a:lnTo>
                  <a:lnTo>
                    <a:pt x="267203" y="192824"/>
                  </a:lnTo>
                  <a:lnTo>
                    <a:pt x="266890" y="192149"/>
                  </a:lnTo>
                  <a:lnTo>
                    <a:pt x="259346" y="181140"/>
                  </a:lnTo>
                  <a:lnTo>
                    <a:pt x="270953" y="169544"/>
                  </a:lnTo>
                  <a:lnTo>
                    <a:pt x="247726" y="169544"/>
                  </a:lnTo>
                  <a:lnTo>
                    <a:pt x="245462" y="167995"/>
                  </a:lnTo>
                  <a:close/>
                </a:path>
                <a:path w="429260" h="434339">
                  <a:moveTo>
                    <a:pt x="399948" y="223380"/>
                  </a:moveTo>
                  <a:lnTo>
                    <a:pt x="347268" y="223380"/>
                  </a:lnTo>
                  <a:lnTo>
                    <a:pt x="343585" y="227050"/>
                  </a:lnTo>
                  <a:lnTo>
                    <a:pt x="343585" y="236118"/>
                  </a:lnTo>
                  <a:lnTo>
                    <a:pt x="347268" y="239788"/>
                  </a:lnTo>
                  <a:lnTo>
                    <a:pt x="399948" y="239788"/>
                  </a:lnTo>
                  <a:lnTo>
                    <a:pt x="403618" y="236118"/>
                  </a:lnTo>
                  <a:lnTo>
                    <a:pt x="403618" y="227050"/>
                  </a:lnTo>
                  <a:lnTo>
                    <a:pt x="399948" y="223380"/>
                  </a:lnTo>
                  <a:close/>
                </a:path>
                <a:path w="429260" h="434339">
                  <a:moveTo>
                    <a:pt x="201764" y="25425"/>
                  </a:moveTo>
                  <a:lnTo>
                    <a:pt x="192697" y="25425"/>
                  </a:lnTo>
                  <a:lnTo>
                    <a:pt x="189014" y="29095"/>
                  </a:lnTo>
                  <a:lnTo>
                    <a:pt x="188940" y="49212"/>
                  </a:lnTo>
                  <a:lnTo>
                    <a:pt x="143659" y="57018"/>
                  </a:lnTo>
                  <a:lnTo>
                    <a:pt x="102845" y="75296"/>
                  </a:lnTo>
                  <a:lnTo>
                    <a:pt x="68051" y="102554"/>
                  </a:lnTo>
                  <a:lnTo>
                    <a:pt x="40766" y="137305"/>
                  </a:lnTo>
                  <a:lnTo>
                    <a:pt x="22468" y="178075"/>
                  </a:lnTo>
                  <a:lnTo>
                    <a:pt x="14643" y="223380"/>
                  </a:lnTo>
                  <a:lnTo>
                    <a:pt x="31076" y="223380"/>
                  </a:lnTo>
                  <a:lnTo>
                    <a:pt x="40922" y="174693"/>
                  </a:lnTo>
                  <a:lnTo>
                    <a:pt x="63931" y="132285"/>
                  </a:lnTo>
                  <a:lnTo>
                    <a:pt x="97811" y="98444"/>
                  </a:lnTo>
                  <a:lnTo>
                    <a:pt x="140270" y="75464"/>
                  </a:lnTo>
                  <a:lnTo>
                    <a:pt x="189014" y="65633"/>
                  </a:lnTo>
                  <a:lnTo>
                    <a:pt x="272507" y="65633"/>
                  </a:lnTo>
                  <a:lnTo>
                    <a:pt x="268050" y="63285"/>
                  </a:lnTo>
                  <a:lnTo>
                    <a:pt x="237763" y="53550"/>
                  </a:lnTo>
                  <a:lnTo>
                    <a:pt x="205447" y="49212"/>
                  </a:lnTo>
                  <a:lnTo>
                    <a:pt x="205447" y="29095"/>
                  </a:lnTo>
                  <a:lnTo>
                    <a:pt x="201764" y="25425"/>
                  </a:lnTo>
                  <a:close/>
                </a:path>
                <a:path w="429260" h="434339">
                  <a:moveTo>
                    <a:pt x="341040" y="120091"/>
                  </a:moveTo>
                  <a:lnTo>
                    <a:pt x="320459" y="120091"/>
                  </a:lnTo>
                  <a:lnTo>
                    <a:pt x="337467" y="142302"/>
                  </a:lnTo>
                  <a:lnTo>
                    <a:pt x="350588" y="167220"/>
                  </a:lnTo>
                  <a:lnTo>
                    <a:pt x="359372" y="194396"/>
                  </a:lnTo>
                  <a:lnTo>
                    <a:pt x="363372" y="223380"/>
                  </a:lnTo>
                  <a:lnTo>
                    <a:pt x="379818" y="223380"/>
                  </a:lnTo>
                  <a:lnTo>
                    <a:pt x="375470" y="191095"/>
                  </a:lnTo>
                  <a:lnTo>
                    <a:pt x="365723" y="160840"/>
                  </a:lnTo>
                  <a:lnTo>
                    <a:pt x="351120" y="133184"/>
                  </a:lnTo>
                  <a:lnTo>
                    <a:pt x="341040" y="120091"/>
                  </a:lnTo>
                  <a:close/>
                </a:path>
                <a:path w="429260" h="434339">
                  <a:moveTo>
                    <a:pt x="259973" y="116712"/>
                  </a:moveTo>
                  <a:lnTo>
                    <a:pt x="197231" y="116712"/>
                  </a:lnTo>
                  <a:lnTo>
                    <a:pt x="218282" y="118641"/>
                  </a:lnTo>
                  <a:lnTo>
                    <a:pt x="238077" y="124194"/>
                  </a:lnTo>
                  <a:lnTo>
                    <a:pt x="256266" y="133027"/>
                  </a:lnTo>
                  <a:lnTo>
                    <a:pt x="272503" y="144792"/>
                  </a:lnTo>
                  <a:lnTo>
                    <a:pt x="247726" y="169544"/>
                  </a:lnTo>
                  <a:lnTo>
                    <a:pt x="270953" y="169544"/>
                  </a:lnTo>
                  <a:lnTo>
                    <a:pt x="284111" y="156400"/>
                  </a:lnTo>
                  <a:lnTo>
                    <a:pt x="304328" y="156400"/>
                  </a:lnTo>
                  <a:lnTo>
                    <a:pt x="295744" y="144779"/>
                  </a:lnTo>
                  <a:lnTo>
                    <a:pt x="307351" y="133184"/>
                  </a:lnTo>
                  <a:lnTo>
                    <a:pt x="284124" y="133184"/>
                  </a:lnTo>
                  <a:lnTo>
                    <a:pt x="265450" y="119413"/>
                  </a:lnTo>
                  <a:lnTo>
                    <a:pt x="259973" y="116712"/>
                  </a:lnTo>
                  <a:close/>
                </a:path>
                <a:path w="429260" h="434339">
                  <a:moveTo>
                    <a:pt x="272507" y="65633"/>
                  </a:moveTo>
                  <a:lnTo>
                    <a:pt x="205447" y="65633"/>
                  </a:lnTo>
                  <a:lnTo>
                    <a:pt x="234459" y="69624"/>
                  </a:lnTo>
                  <a:lnTo>
                    <a:pt x="261664" y="78400"/>
                  </a:lnTo>
                  <a:lnTo>
                    <a:pt x="286611" y="91504"/>
                  </a:lnTo>
                  <a:lnTo>
                    <a:pt x="308851" y="108483"/>
                  </a:lnTo>
                  <a:lnTo>
                    <a:pt x="284124" y="133184"/>
                  </a:lnTo>
                  <a:lnTo>
                    <a:pt x="307351" y="133184"/>
                  </a:lnTo>
                  <a:lnTo>
                    <a:pt x="320459" y="120091"/>
                  </a:lnTo>
                  <a:lnTo>
                    <a:pt x="341040" y="120091"/>
                  </a:lnTo>
                  <a:lnTo>
                    <a:pt x="332092" y="108483"/>
                  </a:lnTo>
                  <a:lnTo>
                    <a:pt x="340385" y="100202"/>
                  </a:lnTo>
                  <a:lnTo>
                    <a:pt x="383937" y="100202"/>
                  </a:lnTo>
                  <a:lnTo>
                    <a:pt x="387269" y="96875"/>
                  </a:lnTo>
                  <a:lnTo>
                    <a:pt x="320471" y="96875"/>
                  </a:lnTo>
                  <a:lnTo>
                    <a:pt x="295793" y="77899"/>
                  </a:lnTo>
                  <a:lnTo>
                    <a:pt x="272507" y="65633"/>
                  </a:lnTo>
                  <a:close/>
                </a:path>
                <a:path w="429260" h="434339">
                  <a:moveTo>
                    <a:pt x="383937" y="100202"/>
                  </a:moveTo>
                  <a:lnTo>
                    <a:pt x="340385" y="100202"/>
                  </a:lnTo>
                  <a:lnTo>
                    <a:pt x="375666" y="104114"/>
                  </a:lnTo>
                  <a:lnTo>
                    <a:pt x="376275" y="104165"/>
                  </a:lnTo>
                  <a:lnTo>
                    <a:pt x="378739" y="104165"/>
                  </a:lnTo>
                  <a:lnTo>
                    <a:pt x="380834" y="103301"/>
                  </a:lnTo>
                  <a:lnTo>
                    <a:pt x="383937" y="100202"/>
                  </a:lnTo>
                  <a:close/>
                </a:path>
                <a:path w="429260" h="434339">
                  <a:moveTo>
                    <a:pt x="378758" y="0"/>
                  </a:moveTo>
                  <a:lnTo>
                    <a:pt x="374430" y="0"/>
                  </a:lnTo>
                  <a:lnTo>
                    <a:pt x="373748" y="152"/>
                  </a:lnTo>
                  <a:lnTo>
                    <a:pt x="325437" y="48399"/>
                  </a:lnTo>
                  <a:lnTo>
                    <a:pt x="324561" y="50876"/>
                  </a:lnTo>
                  <a:lnTo>
                    <a:pt x="328764" y="88595"/>
                  </a:lnTo>
                  <a:lnTo>
                    <a:pt x="320471" y="96875"/>
                  </a:lnTo>
                  <a:lnTo>
                    <a:pt x="387269" y="96875"/>
                  </a:lnTo>
                  <a:lnTo>
                    <a:pt x="396781" y="87375"/>
                  </a:lnTo>
                  <a:lnTo>
                    <a:pt x="373557" y="87375"/>
                  </a:lnTo>
                  <a:lnTo>
                    <a:pt x="344805" y="84175"/>
                  </a:lnTo>
                  <a:lnTo>
                    <a:pt x="341604" y="55460"/>
                  </a:lnTo>
                  <a:lnTo>
                    <a:pt x="370700" y="26390"/>
                  </a:lnTo>
                  <a:lnTo>
                    <a:pt x="387204" y="26390"/>
                  </a:lnTo>
                  <a:lnTo>
                    <a:pt x="385191" y="4292"/>
                  </a:lnTo>
                  <a:lnTo>
                    <a:pt x="383095" y="1574"/>
                  </a:lnTo>
                  <a:lnTo>
                    <a:pt x="378758" y="0"/>
                  </a:lnTo>
                  <a:close/>
                </a:path>
                <a:path w="429260" h="434339">
                  <a:moveTo>
                    <a:pt x="387204" y="26390"/>
                  </a:moveTo>
                  <a:lnTo>
                    <a:pt x="370700" y="26390"/>
                  </a:lnTo>
                  <a:lnTo>
                    <a:pt x="373113" y="52781"/>
                  </a:lnTo>
                  <a:lnTo>
                    <a:pt x="376237" y="55905"/>
                  </a:lnTo>
                  <a:lnTo>
                    <a:pt x="402653" y="58305"/>
                  </a:lnTo>
                  <a:lnTo>
                    <a:pt x="373557" y="87375"/>
                  </a:lnTo>
                  <a:lnTo>
                    <a:pt x="396781" y="87375"/>
                  </a:lnTo>
                  <a:lnTo>
                    <a:pt x="428929" y="55270"/>
                  </a:lnTo>
                  <a:lnTo>
                    <a:pt x="429069" y="54645"/>
                  </a:lnTo>
                  <a:lnTo>
                    <a:pt x="429069" y="50244"/>
                  </a:lnTo>
                  <a:lnTo>
                    <a:pt x="427507" y="45935"/>
                  </a:lnTo>
                  <a:lnTo>
                    <a:pt x="424776" y="43840"/>
                  </a:lnTo>
                  <a:lnTo>
                    <a:pt x="388493" y="40538"/>
                  </a:lnTo>
                  <a:lnTo>
                    <a:pt x="387204" y="26390"/>
                  </a:lnTo>
                  <a:close/>
                </a:path>
                <a:path w="429260" h="434339">
                  <a:moveTo>
                    <a:pt x="205447" y="65633"/>
                  </a:moveTo>
                  <a:lnTo>
                    <a:pt x="189014" y="65633"/>
                  </a:lnTo>
                  <a:lnTo>
                    <a:pt x="189014" y="81724"/>
                  </a:lnTo>
                  <a:lnTo>
                    <a:pt x="192697" y="85394"/>
                  </a:lnTo>
                  <a:lnTo>
                    <a:pt x="201764" y="85394"/>
                  </a:lnTo>
                  <a:lnTo>
                    <a:pt x="205447" y="81724"/>
                  </a:lnTo>
                  <a:lnTo>
                    <a:pt x="205447" y="65633"/>
                  </a:lnTo>
                  <a:close/>
                </a:path>
              </a:pathLst>
            </a:custGeom>
            <a:solidFill>
              <a:srgbClr val="010202"/>
            </a:solidFill>
          </p:spPr>
          <p:txBody>
            <a:bodyPr wrap="square" lIns="0" tIns="0" rIns="0" bIns="0" rtlCol="0"/>
            <a:lstStyle/>
            <a:p>
              <a:endParaRPr sz="2400"/>
            </a:p>
          </p:txBody>
        </p:sp>
        <p:grpSp>
          <p:nvGrpSpPr>
            <p:cNvPr id="6" name="Group 5">
              <a:extLst>
                <a:ext uri="{FF2B5EF4-FFF2-40B4-BE49-F238E27FC236}">
                  <a16:creationId xmlns:a16="http://schemas.microsoft.com/office/drawing/2014/main" id="{3ECD4834-7D70-5344-9567-135477EFA0DD}"/>
                </a:ext>
              </a:extLst>
            </p:cNvPr>
            <p:cNvGrpSpPr/>
            <p:nvPr/>
          </p:nvGrpSpPr>
          <p:grpSpPr>
            <a:xfrm>
              <a:off x="3943162" y="3789434"/>
              <a:ext cx="443393" cy="381512"/>
              <a:chOff x="856639" y="7189963"/>
              <a:chExt cx="443393" cy="381512"/>
            </a:xfrm>
          </p:grpSpPr>
          <p:sp>
            <p:nvSpPr>
              <p:cNvPr id="78" name="object 13">
                <a:extLst>
                  <a:ext uri="{FF2B5EF4-FFF2-40B4-BE49-F238E27FC236}">
                    <a16:creationId xmlns:a16="http://schemas.microsoft.com/office/drawing/2014/main" id="{0E93EBA7-F7F1-BE47-BE09-C63691DB578E}"/>
                  </a:ext>
                </a:extLst>
              </p:cNvPr>
              <p:cNvSpPr/>
              <p:nvPr/>
            </p:nvSpPr>
            <p:spPr>
              <a:xfrm>
                <a:off x="990558" y="7189963"/>
                <a:ext cx="309474" cy="381512"/>
              </a:xfrm>
              <a:custGeom>
                <a:avLst/>
                <a:gdLst/>
                <a:ahLst/>
                <a:cxnLst/>
                <a:rect l="l" t="t" r="r" b="b"/>
                <a:pathLst>
                  <a:path w="340994" h="420370">
                    <a:moveTo>
                      <a:pt x="277342" y="238125"/>
                    </a:moveTo>
                    <a:lnTo>
                      <a:pt x="173101" y="238125"/>
                    </a:lnTo>
                    <a:lnTo>
                      <a:pt x="173101" y="133985"/>
                    </a:lnTo>
                    <a:lnTo>
                      <a:pt x="160997" y="133985"/>
                    </a:lnTo>
                    <a:lnTo>
                      <a:pt x="160997" y="238125"/>
                    </a:lnTo>
                    <a:lnTo>
                      <a:pt x="160997" y="250825"/>
                    </a:lnTo>
                    <a:lnTo>
                      <a:pt x="277342" y="250825"/>
                    </a:lnTo>
                    <a:lnTo>
                      <a:pt x="277342" y="238125"/>
                    </a:lnTo>
                    <a:close/>
                  </a:path>
                  <a:path w="340994" h="420370">
                    <a:moveTo>
                      <a:pt x="304241" y="245745"/>
                    </a:moveTo>
                    <a:lnTo>
                      <a:pt x="297383" y="204825"/>
                    </a:lnTo>
                    <a:lnTo>
                      <a:pt x="291973" y="194741"/>
                    </a:lnTo>
                    <a:lnTo>
                      <a:pt x="291973" y="245745"/>
                    </a:lnTo>
                    <a:lnTo>
                      <a:pt x="289788" y="267944"/>
                    </a:lnTo>
                    <a:lnTo>
                      <a:pt x="283540" y="288759"/>
                    </a:lnTo>
                    <a:lnTo>
                      <a:pt x="273621" y="307797"/>
                    </a:lnTo>
                    <a:lnTo>
                      <a:pt x="260438" y="324675"/>
                    </a:lnTo>
                    <a:lnTo>
                      <a:pt x="239776" y="304723"/>
                    </a:lnTo>
                    <a:lnTo>
                      <a:pt x="231101" y="313093"/>
                    </a:lnTo>
                    <a:lnTo>
                      <a:pt x="251764" y="333044"/>
                    </a:lnTo>
                    <a:lnTo>
                      <a:pt x="235483" y="345046"/>
                    </a:lnTo>
                    <a:lnTo>
                      <a:pt x="217246" y="354317"/>
                    </a:lnTo>
                    <a:lnTo>
                      <a:pt x="197345" y="360514"/>
                    </a:lnTo>
                    <a:lnTo>
                      <a:pt x="176149" y="363347"/>
                    </a:lnTo>
                    <a:lnTo>
                      <a:pt x="176149" y="335064"/>
                    </a:lnTo>
                    <a:lnTo>
                      <a:pt x="163880" y="335064"/>
                    </a:lnTo>
                    <a:lnTo>
                      <a:pt x="163880" y="363347"/>
                    </a:lnTo>
                    <a:lnTo>
                      <a:pt x="142659" y="360514"/>
                    </a:lnTo>
                    <a:lnTo>
                      <a:pt x="122770" y="354317"/>
                    </a:lnTo>
                    <a:lnTo>
                      <a:pt x="104521" y="345046"/>
                    </a:lnTo>
                    <a:lnTo>
                      <a:pt x="88265" y="333044"/>
                    </a:lnTo>
                    <a:lnTo>
                      <a:pt x="96926" y="324675"/>
                    </a:lnTo>
                    <a:lnTo>
                      <a:pt x="108927" y="313093"/>
                    </a:lnTo>
                    <a:lnTo>
                      <a:pt x="100253" y="304723"/>
                    </a:lnTo>
                    <a:lnTo>
                      <a:pt x="79590" y="324675"/>
                    </a:lnTo>
                    <a:lnTo>
                      <a:pt x="67157" y="308978"/>
                    </a:lnTo>
                    <a:lnTo>
                      <a:pt x="57569" y="291350"/>
                    </a:lnTo>
                    <a:lnTo>
                      <a:pt x="51130" y="272148"/>
                    </a:lnTo>
                    <a:lnTo>
                      <a:pt x="48209" y="251663"/>
                    </a:lnTo>
                    <a:lnTo>
                      <a:pt x="77495" y="251663"/>
                    </a:lnTo>
                    <a:lnTo>
                      <a:pt x="77495" y="239814"/>
                    </a:lnTo>
                    <a:lnTo>
                      <a:pt x="48209" y="239814"/>
                    </a:lnTo>
                    <a:lnTo>
                      <a:pt x="51130" y="219341"/>
                    </a:lnTo>
                    <a:lnTo>
                      <a:pt x="57569" y="200139"/>
                    </a:lnTo>
                    <a:lnTo>
                      <a:pt x="67157" y="182524"/>
                    </a:lnTo>
                    <a:lnTo>
                      <a:pt x="79590" y="166801"/>
                    </a:lnTo>
                    <a:lnTo>
                      <a:pt x="100253" y="186766"/>
                    </a:lnTo>
                    <a:lnTo>
                      <a:pt x="108927" y="178384"/>
                    </a:lnTo>
                    <a:lnTo>
                      <a:pt x="96926" y="166801"/>
                    </a:lnTo>
                    <a:lnTo>
                      <a:pt x="88265" y="158432"/>
                    </a:lnTo>
                    <a:lnTo>
                      <a:pt x="105740" y="145707"/>
                    </a:lnTo>
                    <a:lnTo>
                      <a:pt x="125463" y="136118"/>
                    </a:lnTo>
                    <a:lnTo>
                      <a:pt x="147027" y="130086"/>
                    </a:lnTo>
                    <a:lnTo>
                      <a:pt x="170014" y="127977"/>
                    </a:lnTo>
                    <a:lnTo>
                      <a:pt x="192989" y="130086"/>
                    </a:lnTo>
                    <a:lnTo>
                      <a:pt x="214553" y="136118"/>
                    </a:lnTo>
                    <a:lnTo>
                      <a:pt x="234276" y="145707"/>
                    </a:lnTo>
                    <a:lnTo>
                      <a:pt x="251764" y="158432"/>
                    </a:lnTo>
                    <a:lnTo>
                      <a:pt x="231101" y="178384"/>
                    </a:lnTo>
                    <a:lnTo>
                      <a:pt x="239776" y="186766"/>
                    </a:lnTo>
                    <a:lnTo>
                      <a:pt x="260438" y="166801"/>
                    </a:lnTo>
                    <a:lnTo>
                      <a:pt x="273621" y="183692"/>
                    </a:lnTo>
                    <a:lnTo>
                      <a:pt x="283540" y="202742"/>
                    </a:lnTo>
                    <a:lnTo>
                      <a:pt x="289788" y="223558"/>
                    </a:lnTo>
                    <a:lnTo>
                      <a:pt x="291973" y="245745"/>
                    </a:lnTo>
                    <a:lnTo>
                      <a:pt x="291973" y="194741"/>
                    </a:lnTo>
                    <a:lnTo>
                      <a:pt x="278307" y="169252"/>
                    </a:lnTo>
                    <a:lnTo>
                      <a:pt x="275767" y="166801"/>
                    </a:lnTo>
                    <a:lnTo>
                      <a:pt x="249224" y="141185"/>
                    </a:lnTo>
                    <a:lnTo>
                      <a:pt x="222821" y="127977"/>
                    </a:lnTo>
                    <a:lnTo>
                      <a:pt x="212394" y="122770"/>
                    </a:lnTo>
                    <a:lnTo>
                      <a:pt x="170014" y="116141"/>
                    </a:lnTo>
                    <a:lnTo>
                      <a:pt x="127622" y="122770"/>
                    </a:lnTo>
                    <a:lnTo>
                      <a:pt x="90792" y="141185"/>
                    </a:lnTo>
                    <a:lnTo>
                      <a:pt x="61709" y="169252"/>
                    </a:lnTo>
                    <a:lnTo>
                      <a:pt x="42633" y="204825"/>
                    </a:lnTo>
                    <a:lnTo>
                      <a:pt x="35788" y="245745"/>
                    </a:lnTo>
                    <a:lnTo>
                      <a:pt x="42633" y="286664"/>
                    </a:lnTo>
                    <a:lnTo>
                      <a:pt x="61709" y="322237"/>
                    </a:lnTo>
                    <a:lnTo>
                      <a:pt x="90792" y="350304"/>
                    </a:lnTo>
                    <a:lnTo>
                      <a:pt x="127622" y="368719"/>
                    </a:lnTo>
                    <a:lnTo>
                      <a:pt x="170014" y="375335"/>
                    </a:lnTo>
                    <a:lnTo>
                      <a:pt x="212394" y="368719"/>
                    </a:lnTo>
                    <a:lnTo>
                      <a:pt x="223139" y="363347"/>
                    </a:lnTo>
                    <a:lnTo>
                      <a:pt x="249224" y="350304"/>
                    </a:lnTo>
                    <a:lnTo>
                      <a:pt x="275767" y="324675"/>
                    </a:lnTo>
                    <a:lnTo>
                      <a:pt x="278307" y="322237"/>
                    </a:lnTo>
                    <a:lnTo>
                      <a:pt x="297383" y="286664"/>
                    </a:lnTo>
                    <a:lnTo>
                      <a:pt x="304241" y="245745"/>
                    </a:lnTo>
                    <a:close/>
                  </a:path>
                  <a:path w="340994" h="420370">
                    <a:moveTo>
                      <a:pt x="340652" y="243967"/>
                    </a:moveTo>
                    <a:lnTo>
                      <a:pt x="333717" y="193967"/>
                    </a:lnTo>
                    <a:lnTo>
                      <a:pt x="328752" y="182689"/>
                    </a:lnTo>
                    <a:lnTo>
                      <a:pt x="328752" y="243967"/>
                    </a:lnTo>
                    <a:lnTo>
                      <a:pt x="323088" y="287413"/>
                    </a:lnTo>
                    <a:lnTo>
                      <a:pt x="307098" y="326491"/>
                    </a:lnTo>
                    <a:lnTo>
                      <a:pt x="282308" y="359613"/>
                    </a:lnTo>
                    <a:lnTo>
                      <a:pt x="250228" y="385216"/>
                    </a:lnTo>
                    <a:lnTo>
                      <a:pt x="212394" y="401739"/>
                    </a:lnTo>
                    <a:lnTo>
                      <a:pt x="170319" y="407581"/>
                    </a:lnTo>
                    <a:lnTo>
                      <a:pt x="128257" y="401739"/>
                    </a:lnTo>
                    <a:lnTo>
                      <a:pt x="90436" y="385216"/>
                    </a:lnTo>
                    <a:lnTo>
                      <a:pt x="58356" y="359613"/>
                    </a:lnTo>
                    <a:lnTo>
                      <a:pt x="33566" y="326491"/>
                    </a:lnTo>
                    <a:lnTo>
                      <a:pt x="17576" y="287413"/>
                    </a:lnTo>
                    <a:lnTo>
                      <a:pt x="11899" y="243967"/>
                    </a:lnTo>
                    <a:lnTo>
                      <a:pt x="17576" y="200533"/>
                    </a:lnTo>
                    <a:lnTo>
                      <a:pt x="33566" y="161467"/>
                    </a:lnTo>
                    <a:lnTo>
                      <a:pt x="58356" y="128346"/>
                    </a:lnTo>
                    <a:lnTo>
                      <a:pt x="90436" y="102743"/>
                    </a:lnTo>
                    <a:lnTo>
                      <a:pt x="128257" y="86220"/>
                    </a:lnTo>
                    <a:lnTo>
                      <a:pt x="170319" y="80365"/>
                    </a:lnTo>
                    <a:lnTo>
                      <a:pt x="212394" y="86220"/>
                    </a:lnTo>
                    <a:lnTo>
                      <a:pt x="250228" y="102743"/>
                    </a:lnTo>
                    <a:lnTo>
                      <a:pt x="282308" y="128346"/>
                    </a:lnTo>
                    <a:lnTo>
                      <a:pt x="307098" y="161467"/>
                    </a:lnTo>
                    <a:lnTo>
                      <a:pt x="323088" y="200533"/>
                    </a:lnTo>
                    <a:lnTo>
                      <a:pt x="328752" y="243967"/>
                    </a:lnTo>
                    <a:lnTo>
                      <a:pt x="328752" y="182689"/>
                    </a:lnTo>
                    <a:lnTo>
                      <a:pt x="284581" y="113512"/>
                    </a:lnTo>
                    <a:lnTo>
                      <a:pt x="246672" y="86702"/>
                    </a:lnTo>
                    <a:lnTo>
                      <a:pt x="202730" y="71247"/>
                    </a:lnTo>
                    <a:lnTo>
                      <a:pt x="202730" y="67094"/>
                    </a:lnTo>
                    <a:lnTo>
                      <a:pt x="202730" y="50596"/>
                    </a:lnTo>
                    <a:lnTo>
                      <a:pt x="220954" y="50584"/>
                    </a:lnTo>
                    <a:lnTo>
                      <a:pt x="227406" y="43916"/>
                    </a:lnTo>
                    <a:lnTo>
                      <a:pt x="227406" y="38303"/>
                    </a:lnTo>
                    <a:lnTo>
                      <a:pt x="227406" y="12293"/>
                    </a:lnTo>
                    <a:lnTo>
                      <a:pt x="227406" y="6680"/>
                    </a:lnTo>
                    <a:lnTo>
                      <a:pt x="220941" y="0"/>
                    </a:lnTo>
                    <a:lnTo>
                      <a:pt x="215506" y="0"/>
                    </a:lnTo>
                    <a:lnTo>
                      <a:pt x="215506" y="12293"/>
                    </a:lnTo>
                    <a:lnTo>
                      <a:pt x="215506" y="38303"/>
                    </a:lnTo>
                    <a:lnTo>
                      <a:pt x="202730" y="38303"/>
                    </a:lnTo>
                    <a:lnTo>
                      <a:pt x="202730" y="22542"/>
                    </a:lnTo>
                    <a:lnTo>
                      <a:pt x="190830" y="22542"/>
                    </a:lnTo>
                    <a:lnTo>
                      <a:pt x="190830" y="38303"/>
                    </a:lnTo>
                    <a:lnTo>
                      <a:pt x="190830" y="50584"/>
                    </a:lnTo>
                    <a:lnTo>
                      <a:pt x="190830" y="67094"/>
                    </a:lnTo>
                    <a:lnTo>
                      <a:pt x="149834" y="67094"/>
                    </a:lnTo>
                    <a:lnTo>
                      <a:pt x="149834" y="50584"/>
                    </a:lnTo>
                    <a:lnTo>
                      <a:pt x="190830" y="50584"/>
                    </a:lnTo>
                    <a:lnTo>
                      <a:pt x="190830" y="38303"/>
                    </a:lnTo>
                    <a:lnTo>
                      <a:pt x="176276" y="38303"/>
                    </a:lnTo>
                    <a:lnTo>
                      <a:pt x="176276" y="22542"/>
                    </a:lnTo>
                    <a:lnTo>
                      <a:pt x="164376" y="22542"/>
                    </a:lnTo>
                    <a:lnTo>
                      <a:pt x="164376" y="38303"/>
                    </a:lnTo>
                    <a:lnTo>
                      <a:pt x="149694" y="38303"/>
                    </a:lnTo>
                    <a:lnTo>
                      <a:pt x="149694" y="22542"/>
                    </a:lnTo>
                    <a:lnTo>
                      <a:pt x="137782" y="22542"/>
                    </a:lnTo>
                    <a:lnTo>
                      <a:pt x="137782" y="38303"/>
                    </a:lnTo>
                    <a:lnTo>
                      <a:pt x="125145" y="38303"/>
                    </a:lnTo>
                    <a:lnTo>
                      <a:pt x="125145" y="12293"/>
                    </a:lnTo>
                    <a:lnTo>
                      <a:pt x="215506" y="12293"/>
                    </a:lnTo>
                    <a:lnTo>
                      <a:pt x="215506" y="0"/>
                    </a:lnTo>
                    <a:lnTo>
                      <a:pt x="119710" y="0"/>
                    </a:lnTo>
                    <a:lnTo>
                      <a:pt x="113245" y="6680"/>
                    </a:lnTo>
                    <a:lnTo>
                      <a:pt x="113245" y="43916"/>
                    </a:lnTo>
                    <a:lnTo>
                      <a:pt x="119710" y="50596"/>
                    </a:lnTo>
                    <a:lnTo>
                      <a:pt x="137922" y="50596"/>
                    </a:lnTo>
                    <a:lnTo>
                      <a:pt x="137922" y="71247"/>
                    </a:lnTo>
                    <a:lnTo>
                      <a:pt x="93980" y="86702"/>
                    </a:lnTo>
                    <a:lnTo>
                      <a:pt x="56070" y="113525"/>
                    </a:lnTo>
                    <a:lnTo>
                      <a:pt x="26352" y="149885"/>
                    </a:lnTo>
                    <a:lnTo>
                      <a:pt x="6946" y="193979"/>
                    </a:lnTo>
                    <a:lnTo>
                      <a:pt x="0" y="243967"/>
                    </a:lnTo>
                    <a:lnTo>
                      <a:pt x="6083" y="290766"/>
                    </a:lnTo>
                    <a:lnTo>
                      <a:pt x="23241" y="332790"/>
                    </a:lnTo>
                    <a:lnTo>
                      <a:pt x="49860" y="368388"/>
                    </a:lnTo>
                    <a:lnTo>
                      <a:pt x="84328" y="395884"/>
                    </a:lnTo>
                    <a:lnTo>
                      <a:pt x="125031" y="413600"/>
                    </a:lnTo>
                    <a:lnTo>
                      <a:pt x="170319" y="419874"/>
                    </a:lnTo>
                    <a:lnTo>
                      <a:pt x="215633" y="413600"/>
                    </a:lnTo>
                    <a:lnTo>
                      <a:pt x="229438" y="407581"/>
                    </a:lnTo>
                    <a:lnTo>
                      <a:pt x="256324" y="395884"/>
                    </a:lnTo>
                    <a:lnTo>
                      <a:pt x="290791" y="368388"/>
                    </a:lnTo>
                    <a:lnTo>
                      <a:pt x="317423" y="332790"/>
                    </a:lnTo>
                    <a:lnTo>
                      <a:pt x="334581" y="290753"/>
                    </a:lnTo>
                    <a:lnTo>
                      <a:pt x="340652" y="243967"/>
                    </a:lnTo>
                    <a:close/>
                  </a:path>
                </a:pathLst>
              </a:custGeom>
              <a:solidFill>
                <a:srgbClr val="FFFFFF"/>
              </a:solidFill>
            </p:spPr>
            <p:txBody>
              <a:bodyPr wrap="square" lIns="0" tIns="0" rIns="0" bIns="0" rtlCol="0"/>
              <a:lstStyle/>
              <a:p>
                <a:endParaRPr sz="2400"/>
              </a:p>
            </p:txBody>
          </p:sp>
          <p:sp>
            <p:nvSpPr>
              <p:cNvPr id="79" name="object 14">
                <a:extLst>
                  <a:ext uri="{FF2B5EF4-FFF2-40B4-BE49-F238E27FC236}">
                    <a16:creationId xmlns:a16="http://schemas.microsoft.com/office/drawing/2014/main" id="{D781940F-B169-2D43-A9EF-D434029CFC1C}"/>
                  </a:ext>
                </a:extLst>
              </p:cNvPr>
              <p:cNvSpPr/>
              <p:nvPr/>
            </p:nvSpPr>
            <p:spPr>
              <a:xfrm>
                <a:off x="889107" y="7339964"/>
                <a:ext cx="84140" cy="0"/>
              </a:xfrm>
              <a:custGeom>
                <a:avLst/>
                <a:gdLst/>
                <a:ahLst/>
                <a:cxnLst/>
                <a:rect l="l" t="t" r="r" b="b"/>
                <a:pathLst>
                  <a:path w="92709">
                    <a:moveTo>
                      <a:pt x="0" y="0"/>
                    </a:moveTo>
                    <a:lnTo>
                      <a:pt x="92176" y="0"/>
                    </a:lnTo>
                  </a:path>
                </a:pathLst>
              </a:custGeom>
              <a:ln w="8940">
                <a:solidFill>
                  <a:srgbClr val="FFFFFF"/>
                </a:solidFill>
              </a:ln>
            </p:spPr>
            <p:txBody>
              <a:bodyPr wrap="square" lIns="0" tIns="0" rIns="0" bIns="0" rtlCol="0"/>
              <a:lstStyle/>
              <a:p>
                <a:endParaRPr sz="2400"/>
              </a:p>
            </p:txBody>
          </p:sp>
          <p:sp>
            <p:nvSpPr>
              <p:cNvPr id="80" name="object 15">
                <a:extLst>
                  <a:ext uri="{FF2B5EF4-FFF2-40B4-BE49-F238E27FC236}">
                    <a16:creationId xmlns:a16="http://schemas.microsoft.com/office/drawing/2014/main" id="{468C7581-95D1-1E4C-917E-BC6D3686D13A}"/>
                  </a:ext>
                </a:extLst>
              </p:cNvPr>
              <p:cNvSpPr/>
              <p:nvPr/>
            </p:nvSpPr>
            <p:spPr>
              <a:xfrm>
                <a:off x="856639" y="7388604"/>
                <a:ext cx="100276" cy="48986"/>
              </a:xfrm>
              <a:custGeom>
                <a:avLst/>
                <a:gdLst/>
                <a:ahLst/>
                <a:cxnLst/>
                <a:rect l="l" t="t" r="r" b="b"/>
                <a:pathLst>
                  <a:path w="110490" h="53975">
                    <a:moveTo>
                      <a:pt x="0" y="0"/>
                    </a:moveTo>
                    <a:lnTo>
                      <a:pt x="92176" y="0"/>
                    </a:lnTo>
                  </a:path>
                  <a:path w="110490" h="53975">
                    <a:moveTo>
                      <a:pt x="17894" y="53606"/>
                    </a:moveTo>
                    <a:lnTo>
                      <a:pt x="110070" y="53606"/>
                    </a:lnTo>
                  </a:path>
                </a:pathLst>
              </a:custGeom>
              <a:ln w="8940">
                <a:solidFill>
                  <a:srgbClr val="FFFFFF"/>
                </a:solidFill>
              </a:ln>
            </p:spPr>
            <p:txBody>
              <a:bodyPr wrap="square" lIns="0" tIns="0" rIns="0" bIns="0" rtlCol="0"/>
              <a:lstStyle/>
              <a:p>
                <a:endParaRPr sz="2400"/>
              </a:p>
            </p:txBody>
          </p:sp>
        </p:grpSp>
        <p:sp>
          <p:nvSpPr>
            <p:cNvPr id="81" name="object 16">
              <a:extLst>
                <a:ext uri="{FF2B5EF4-FFF2-40B4-BE49-F238E27FC236}">
                  <a16:creationId xmlns:a16="http://schemas.microsoft.com/office/drawing/2014/main" id="{F1C266D5-22AD-9546-AAA0-531C7C803F6C}"/>
                </a:ext>
              </a:extLst>
            </p:cNvPr>
            <p:cNvSpPr/>
            <p:nvPr/>
          </p:nvSpPr>
          <p:spPr>
            <a:xfrm>
              <a:off x="2259686" y="2798181"/>
              <a:ext cx="317543" cy="137736"/>
            </a:xfrm>
            <a:custGeom>
              <a:avLst/>
              <a:gdLst/>
              <a:ahLst/>
              <a:cxnLst/>
              <a:rect l="l" t="t" r="r" b="b"/>
              <a:pathLst>
                <a:path w="349885" h="151764">
                  <a:moveTo>
                    <a:pt x="200001" y="0"/>
                  </a:moveTo>
                  <a:lnTo>
                    <a:pt x="151974" y="1288"/>
                  </a:lnTo>
                  <a:lnTo>
                    <a:pt x="104381" y="15773"/>
                  </a:lnTo>
                  <a:lnTo>
                    <a:pt x="68046" y="37823"/>
                  </a:lnTo>
                  <a:lnTo>
                    <a:pt x="37955" y="67227"/>
                  </a:lnTo>
                  <a:lnTo>
                    <a:pt x="15154" y="102709"/>
                  </a:lnTo>
                  <a:lnTo>
                    <a:pt x="685" y="142989"/>
                  </a:lnTo>
                  <a:lnTo>
                    <a:pt x="0" y="146469"/>
                  </a:lnTo>
                  <a:lnTo>
                    <a:pt x="2120" y="149885"/>
                  </a:lnTo>
                  <a:lnTo>
                    <a:pt x="9067" y="151613"/>
                  </a:lnTo>
                  <a:lnTo>
                    <a:pt x="12623" y="149403"/>
                  </a:lnTo>
                  <a:lnTo>
                    <a:pt x="13474" y="145821"/>
                  </a:lnTo>
                  <a:lnTo>
                    <a:pt x="30115" y="102260"/>
                  </a:lnTo>
                  <a:lnTo>
                    <a:pt x="56570" y="65905"/>
                  </a:lnTo>
                  <a:lnTo>
                    <a:pt x="90860" y="37982"/>
                  </a:lnTo>
                  <a:lnTo>
                    <a:pt x="131008" y="19718"/>
                  </a:lnTo>
                  <a:lnTo>
                    <a:pt x="175037" y="12338"/>
                  </a:lnTo>
                  <a:lnTo>
                    <a:pt x="220967" y="17069"/>
                  </a:lnTo>
                  <a:lnTo>
                    <a:pt x="257259" y="30366"/>
                  </a:lnTo>
                  <a:lnTo>
                    <a:pt x="289345" y="51206"/>
                  </a:lnTo>
                  <a:lnTo>
                    <a:pt x="316109" y="78676"/>
                  </a:lnTo>
                  <a:lnTo>
                    <a:pt x="336435" y="111862"/>
                  </a:lnTo>
                  <a:lnTo>
                    <a:pt x="349669" y="109029"/>
                  </a:lnTo>
                  <a:lnTo>
                    <a:pt x="323295" y="66423"/>
                  </a:lnTo>
                  <a:lnTo>
                    <a:pt x="288000" y="33456"/>
                  </a:lnTo>
                  <a:lnTo>
                    <a:pt x="246122" y="11019"/>
                  </a:lnTo>
                  <a:lnTo>
                    <a:pt x="200001" y="0"/>
                  </a:lnTo>
                  <a:close/>
                </a:path>
              </a:pathLst>
            </a:custGeom>
            <a:solidFill>
              <a:srgbClr val="010202"/>
            </a:solidFill>
          </p:spPr>
          <p:txBody>
            <a:bodyPr wrap="square" lIns="0" tIns="0" rIns="0" bIns="0" rtlCol="0"/>
            <a:lstStyle/>
            <a:p>
              <a:endParaRPr sz="2400"/>
            </a:p>
          </p:txBody>
        </p:sp>
        <p:pic>
          <p:nvPicPr>
            <p:cNvPr id="82" name="object 17">
              <a:extLst>
                <a:ext uri="{FF2B5EF4-FFF2-40B4-BE49-F238E27FC236}">
                  <a16:creationId xmlns:a16="http://schemas.microsoft.com/office/drawing/2014/main" id="{3AFFA74F-8E9C-4647-91D1-649142E228AA}"/>
                </a:ext>
              </a:extLst>
            </p:cNvPr>
            <p:cNvPicPr/>
            <p:nvPr/>
          </p:nvPicPr>
          <p:blipFill>
            <a:blip r:embed="rId9" cstate="email">
              <a:extLst>
                <a:ext uri="{28A0092B-C50C-407E-A947-70E740481C1C}">
                  <a14:useLocalDpi xmlns:a14="http://schemas.microsoft.com/office/drawing/2010/main"/>
                </a:ext>
              </a:extLst>
            </a:blip>
            <a:stretch>
              <a:fillRect/>
            </a:stretch>
          </p:blipFill>
          <p:spPr>
            <a:xfrm>
              <a:off x="2308894" y="2854014"/>
              <a:ext cx="309413" cy="227524"/>
            </a:xfrm>
            <a:prstGeom prst="rect">
              <a:avLst/>
            </a:prstGeom>
          </p:spPr>
        </p:pic>
        <p:sp>
          <p:nvSpPr>
            <p:cNvPr id="83" name="object 18">
              <a:extLst>
                <a:ext uri="{FF2B5EF4-FFF2-40B4-BE49-F238E27FC236}">
                  <a16:creationId xmlns:a16="http://schemas.microsoft.com/office/drawing/2014/main" id="{80484121-B372-4B4F-8A5E-532FC38B8A6E}"/>
                </a:ext>
              </a:extLst>
            </p:cNvPr>
            <p:cNvSpPr/>
            <p:nvPr/>
          </p:nvSpPr>
          <p:spPr>
            <a:xfrm>
              <a:off x="2268307" y="2999265"/>
              <a:ext cx="326187" cy="138313"/>
            </a:xfrm>
            <a:custGeom>
              <a:avLst/>
              <a:gdLst/>
              <a:ahLst/>
              <a:cxnLst/>
              <a:rect l="l" t="t" r="r" b="b"/>
              <a:pathLst>
                <a:path w="359410" h="152400">
                  <a:moveTo>
                    <a:pt x="349707" y="0"/>
                  </a:moveTo>
                  <a:lnTo>
                    <a:pt x="345960" y="2044"/>
                  </a:lnTo>
                  <a:lnTo>
                    <a:pt x="344779" y="6184"/>
                  </a:lnTo>
                  <a:lnTo>
                    <a:pt x="327715" y="49741"/>
                  </a:lnTo>
                  <a:lnTo>
                    <a:pt x="300584" y="86094"/>
                  </a:lnTo>
                  <a:lnTo>
                    <a:pt x="265414" y="114017"/>
                  </a:lnTo>
                  <a:lnTo>
                    <a:pt x="224234" y="132281"/>
                  </a:lnTo>
                  <a:lnTo>
                    <a:pt x="179075" y="139660"/>
                  </a:lnTo>
                  <a:lnTo>
                    <a:pt x="131965" y="134924"/>
                  </a:lnTo>
                  <a:lnTo>
                    <a:pt x="94752" y="121633"/>
                  </a:lnTo>
                  <a:lnTo>
                    <a:pt x="61847" y="100793"/>
                  </a:lnTo>
                  <a:lnTo>
                    <a:pt x="34398" y="73324"/>
                  </a:lnTo>
                  <a:lnTo>
                    <a:pt x="13550" y="40144"/>
                  </a:lnTo>
                  <a:lnTo>
                    <a:pt x="0" y="43230"/>
                  </a:lnTo>
                  <a:lnTo>
                    <a:pt x="27052" y="85837"/>
                  </a:lnTo>
                  <a:lnTo>
                    <a:pt x="63253" y="118803"/>
                  </a:lnTo>
                  <a:lnTo>
                    <a:pt x="106205" y="141241"/>
                  </a:lnTo>
                  <a:lnTo>
                    <a:pt x="153510" y="152260"/>
                  </a:lnTo>
                  <a:lnTo>
                    <a:pt x="202769" y="150972"/>
                  </a:lnTo>
                  <a:lnTo>
                    <a:pt x="251586" y="136486"/>
                  </a:lnTo>
                  <a:lnTo>
                    <a:pt x="288851" y="114437"/>
                  </a:lnTo>
                  <a:lnTo>
                    <a:pt x="319712" y="85032"/>
                  </a:lnTo>
                  <a:lnTo>
                    <a:pt x="343102" y="49551"/>
                  </a:lnTo>
                  <a:lnTo>
                    <a:pt x="357949" y="9270"/>
                  </a:lnTo>
                  <a:lnTo>
                    <a:pt x="358978" y="5727"/>
                  </a:lnTo>
                  <a:lnTo>
                    <a:pt x="356895" y="2031"/>
                  </a:lnTo>
                  <a:lnTo>
                    <a:pt x="353301" y="1015"/>
                  </a:lnTo>
                  <a:lnTo>
                    <a:pt x="349707" y="0"/>
                  </a:lnTo>
                  <a:close/>
                </a:path>
              </a:pathLst>
            </a:custGeom>
            <a:solidFill>
              <a:srgbClr val="010202"/>
            </a:solidFill>
          </p:spPr>
          <p:txBody>
            <a:bodyPr wrap="square" lIns="0" tIns="0" rIns="0" bIns="0" rtlCol="0"/>
            <a:lstStyle/>
            <a:p>
              <a:endParaRPr sz="2400"/>
            </a:p>
          </p:txBody>
        </p:sp>
        <p:pic>
          <p:nvPicPr>
            <p:cNvPr id="84" name="object 19">
              <a:extLst>
                <a:ext uri="{FF2B5EF4-FFF2-40B4-BE49-F238E27FC236}">
                  <a16:creationId xmlns:a16="http://schemas.microsoft.com/office/drawing/2014/main" id="{B0F72944-4474-074B-A08B-61461E1123E8}"/>
                </a:ext>
              </a:extLst>
            </p:cNvPr>
            <p:cNvPicPr/>
            <p:nvPr/>
          </p:nvPicPr>
          <p:blipFill>
            <a:blip r:embed="rId10" cstate="email">
              <a:extLst>
                <a:ext uri="{28A0092B-C50C-407E-A947-70E740481C1C}">
                  <a14:useLocalDpi xmlns:a14="http://schemas.microsoft.com/office/drawing/2010/main"/>
                </a:ext>
              </a:extLst>
            </a:blip>
            <a:stretch>
              <a:fillRect/>
            </a:stretch>
          </p:blipFill>
          <p:spPr>
            <a:xfrm>
              <a:off x="2227632" y="2950499"/>
              <a:ext cx="82019" cy="83079"/>
            </a:xfrm>
            <a:prstGeom prst="rect">
              <a:avLst/>
            </a:prstGeom>
          </p:spPr>
        </p:pic>
        <p:pic>
          <p:nvPicPr>
            <p:cNvPr id="85" name="object 20">
              <a:extLst>
                <a:ext uri="{FF2B5EF4-FFF2-40B4-BE49-F238E27FC236}">
                  <a16:creationId xmlns:a16="http://schemas.microsoft.com/office/drawing/2014/main" id="{909A28CD-E4A8-224E-807B-5FE460DE31F9}"/>
                </a:ext>
              </a:extLst>
            </p:cNvPr>
            <p:cNvPicPr/>
            <p:nvPr/>
          </p:nvPicPr>
          <p:blipFill>
            <a:blip r:embed="rId11" cstate="email">
              <a:extLst>
                <a:ext uri="{28A0092B-C50C-407E-A947-70E740481C1C}">
                  <a14:useLocalDpi xmlns:a14="http://schemas.microsoft.com/office/drawing/2010/main"/>
                </a:ext>
              </a:extLst>
            </a:blip>
            <a:stretch>
              <a:fillRect/>
            </a:stretch>
          </p:blipFill>
          <p:spPr>
            <a:xfrm>
              <a:off x="1291428" y="3854364"/>
              <a:ext cx="316563" cy="324308"/>
            </a:xfrm>
            <a:prstGeom prst="rect">
              <a:avLst/>
            </a:prstGeom>
          </p:spPr>
        </p:pic>
        <p:sp>
          <p:nvSpPr>
            <p:cNvPr id="86" name="object 21">
              <a:extLst>
                <a:ext uri="{FF2B5EF4-FFF2-40B4-BE49-F238E27FC236}">
                  <a16:creationId xmlns:a16="http://schemas.microsoft.com/office/drawing/2014/main" id="{B96E58BC-AFC7-8E4B-AA97-E7020C23193A}"/>
                </a:ext>
              </a:extLst>
            </p:cNvPr>
            <p:cNvSpPr/>
            <p:nvPr/>
          </p:nvSpPr>
          <p:spPr>
            <a:xfrm>
              <a:off x="2272572" y="5593469"/>
              <a:ext cx="341171" cy="292185"/>
            </a:xfrm>
            <a:custGeom>
              <a:avLst/>
              <a:gdLst/>
              <a:ahLst/>
              <a:cxnLst/>
              <a:rect l="l" t="t" r="r" b="b"/>
              <a:pathLst>
                <a:path w="375919" h="321945">
                  <a:moveTo>
                    <a:pt x="334137" y="321602"/>
                  </a:moveTo>
                  <a:lnTo>
                    <a:pt x="0" y="321602"/>
                  </a:lnTo>
                  <a:lnTo>
                    <a:pt x="0" y="0"/>
                  </a:lnTo>
                  <a:lnTo>
                    <a:pt x="375640" y="0"/>
                  </a:lnTo>
                  <a:lnTo>
                    <a:pt x="375640" y="280009"/>
                  </a:lnTo>
                </a:path>
              </a:pathLst>
            </a:custGeom>
            <a:ln w="8940">
              <a:solidFill>
                <a:srgbClr val="FFFFFF"/>
              </a:solidFill>
            </a:ln>
          </p:spPr>
          <p:txBody>
            <a:bodyPr wrap="square" lIns="0" tIns="0" rIns="0" bIns="0" rtlCol="0"/>
            <a:lstStyle/>
            <a:p>
              <a:endParaRPr sz="2400"/>
            </a:p>
          </p:txBody>
        </p:sp>
        <p:sp>
          <p:nvSpPr>
            <p:cNvPr id="87" name="object 22">
              <a:extLst>
                <a:ext uri="{FF2B5EF4-FFF2-40B4-BE49-F238E27FC236}">
                  <a16:creationId xmlns:a16="http://schemas.microsoft.com/office/drawing/2014/main" id="{C523CD66-3C25-DA4A-8E6A-4F19192AA718}"/>
                </a:ext>
              </a:extLst>
            </p:cNvPr>
            <p:cNvSpPr/>
            <p:nvPr/>
          </p:nvSpPr>
          <p:spPr>
            <a:xfrm>
              <a:off x="2280686" y="5609685"/>
              <a:ext cx="333103" cy="194789"/>
            </a:xfrm>
            <a:custGeom>
              <a:avLst/>
              <a:gdLst/>
              <a:ahLst/>
              <a:cxnLst/>
              <a:rect l="l" t="t" r="r" b="b"/>
              <a:pathLst>
                <a:path w="367030" h="214629">
                  <a:moveTo>
                    <a:pt x="0" y="26797"/>
                  </a:moveTo>
                  <a:lnTo>
                    <a:pt x="366699" y="26797"/>
                  </a:lnTo>
                </a:path>
                <a:path w="367030" h="214629">
                  <a:moveTo>
                    <a:pt x="17894" y="0"/>
                  </a:moveTo>
                  <a:lnTo>
                    <a:pt x="35775" y="0"/>
                  </a:lnTo>
                </a:path>
                <a:path w="367030" h="214629">
                  <a:moveTo>
                    <a:pt x="53657" y="0"/>
                  </a:moveTo>
                  <a:lnTo>
                    <a:pt x="62611" y="0"/>
                  </a:lnTo>
                </a:path>
                <a:path w="367030" h="214629">
                  <a:moveTo>
                    <a:pt x="80492" y="0"/>
                  </a:moveTo>
                  <a:lnTo>
                    <a:pt x="98386" y="0"/>
                  </a:lnTo>
                </a:path>
                <a:path w="367030" h="214629">
                  <a:moveTo>
                    <a:pt x="268312" y="178663"/>
                  </a:moveTo>
                  <a:lnTo>
                    <a:pt x="268312" y="214401"/>
                  </a:lnTo>
                </a:path>
                <a:path w="367030" h="214629">
                  <a:moveTo>
                    <a:pt x="107327" y="142925"/>
                  </a:moveTo>
                  <a:lnTo>
                    <a:pt x="107327" y="214401"/>
                  </a:lnTo>
                </a:path>
              </a:pathLst>
            </a:custGeom>
            <a:ln w="8940">
              <a:solidFill>
                <a:srgbClr val="FFFFFF"/>
              </a:solidFill>
            </a:ln>
          </p:spPr>
          <p:txBody>
            <a:bodyPr wrap="square" lIns="0" tIns="0" rIns="0" bIns="0" rtlCol="0"/>
            <a:lstStyle/>
            <a:p>
              <a:endParaRPr sz="2400"/>
            </a:p>
          </p:txBody>
        </p:sp>
        <p:sp>
          <p:nvSpPr>
            <p:cNvPr id="88" name="object 23">
              <a:extLst>
                <a:ext uri="{FF2B5EF4-FFF2-40B4-BE49-F238E27FC236}">
                  <a16:creationId xmlns:a16="http://schemas.microsoft.com/office/drawing/2014/main" id="{0E6A0F4F-1AC6-A047-8B94-C8B33AB0FDA3}"/>
                </a:ext>
              </a:extLst>
            </p:cNvPr>
            <p:cNvSpPr/>
            <p:nvPr/>
          </p:nvSpPr>
          <p:spPr>
            <a:xfrm>
              <a:off x="2345624" y="5763731"/>
              <a:ext cx="0" cy="40917"/>
            </a:xfrm>
            <a:custGeom>
              <a:avLst/>
              <a:gdLst/>
              <a:ahLst/>
              <a:cxnLst/>
              <a:rect l="l" t="t" r="r" b="b"/>
              <a:pathLst>
                <a:path h="45085">
                  <a:moveTo>
                    <a:pt x="0" y="0"/>
                  </a:moveTo>
                  <a:lnTo>
                    <a:pt x="0" y="44665"/>
                  </a:lnTo>
                </a:path>
              </a:pathLst>
            </a:custGeom>
            <a:ln w="8940">
              <a:solidFill>
                <a:srgbClr val="FFFFFF"/>
              </a:solidFill>
            </a:ln>
          </p:spPr>
          <p:txBody>
            <a:bodyPr wrap="square" lIns="0" tIns="0" rIns="0" bIns="0" rtlCol="0"/>
            <a:lstStyle/>
            <a:p>
              <a:endParaRPr sz="2400"/>
            </a:p>
          </p:txBody>
        </p:sp>
        <p:sp>
          <p:nvSpPr>
            <p:cNvPr id="89" name="object 24">
              <a:extLst>
                <a:ext uri="{FF2B5EF4-FFF2-40B4-BE49-F238E27FC236}">
                  <a16:creationId xmlns:a16="http://schemas.microsoft.com/office/drawing/2014/main" id="{928464CA-EA28-3441-B3D6-9FBE9899F353}"/>
                </a:ext>
              </a:extLst>
            </p:cNvPr>
            <p:cNvSpPr/>
            <p:nvPr/>
          </p:nvSpPr>
          <p:spPr>
            <a:xfrm>
              <a:off x="2321280" y="5682656"/>
              <a:ext cx="292762" cy="202858"/>
            </a:xfrm>
            <a:custGeom>
              <a:avLst/>
              <a:gdLst/>
              <a:ahLst/>
              <a:cxnLst/>
              <a:rect l="l" t="t" r="r" b="b"/>
              <a:pathLst>
                <a:path w="322580" h="223520">
                  <a:moveTo>
                    <a:pt x="0" y="44665"/>
                  </a:moveTo>
                  <a:lnTo>
                    <a:pt x="0" y="133997"/>
                  </a:lnTo>
                </a:path>
                <a:path w="322580" h="223520">
                  <a:moveTo>
                    <a:pt x="187820" y="44665"/>
                  </a:moveTo>
                  <a:lnTo>
                    <a:pt x="187820" y="133997"/>
                  </a:lnTo>
                </a:path>
                <a:path w="322580" h="223520">
                  <a:moveTo>
                    <a:pt x="152044" y="62534"/>
                  </a:moveTo>
                  <a:lnTo>
                    <a:pt x="152044" y="133997"/>
                  </a:lnTo>
                </a:path>
                <a:path w="322580" h="223520">
                  <a:moveTo>
                    <a:pt x="98386" y="93802"/>
                  </a:moveTo>
                  <a:lnTo>
                    <a:pt x="105415" y="57291"/>
                  </a:lnTo>
                  <a:lnTo>
                    <a:pt x="124582" y="27474"/>
                  </a:lnTo>
                  <a:lnTo>
                    <a:pt x="153009" y="7371"/>
                  </a:lnTo>
                  <a:lnTo>
                    <a:pt x="187820" y="0"/>
                  </a:lnTo>
                  <a:lnTo>
                    <a:pt x="222630" y="7371"/>
                  </a:lnTo>
                  <a:lnTo>
                    <a:pt x="251058" y="27474"/>
                  </a:lnTo>
                  <a:lnTo>
                    <a:pt x="270225" y="57291"/>
                  </a:lnTo>
                  <a:lnTo>
                    <a:pt x="277253" y="93802"/>
                  </a:lnTo>
                  <a:lnTo>
                    <a:pt x="270225" y="130313"/>
                  </a:lnTo>
                  <a:lnTo>
                    <a:pt x="251058" y="160129"/>
                  </a:lnTo>
                  <a:lnTo>
                    <a:pt x="222630" y="180232"/>
                  </a:lnTo>
                  <a:lnTo>
                    <a:pt x="187820" y="187604"/>
                  </a:lnTo>
                  <a:lnTo>
                    <a:pt x="153009" y="180232"/>
                  </a:lnTo>
                  <a:lnTo>
                    <a:pt x="124582" y="160129"/>
                  </a:lnTo>
                  <a:lnTo>
                    <a:pt x="105415" y="130313"/>
                  </a:lnTo>
                  <a:lnTo>
                    <a:pt x="98386" y="93802"/>
                  </a:lnTo>
                  <a:close/>
                </a:path>
                <a:path w="322580" h="223520">
                  <a:moveTo>
                    <a:pt x="259372" y="160794"/>
                  </a:moveTo>
                  <a:lnTo>
                    <a:pt x="321970" y="223329"/>
                  </a:lnTo>
                </a:path>
              </a:pathLst>
            </a:custGeom>
            <a:ln w="8940">
              <a:solidFill>
                <a:srgbClr val="FFFFFF"/>
              </a:solidFill>
            </a:ln>
          </p:spPr>
          <p:txBody>
            <a:bodyPr wrap="square" lIns="0" tIns="0" rIns="0" bIns="0" rtlCol="0"/>
            <a:lstStyle/>
            <a:p>
              <a:endParaRPr sz="2400"/>
            </a:p>
          </p:txBody>
        </p:sp>
        <p:sp>
          <p:nvSpPr>
            <p:cNvPr id="63" name="object 68">
              <a:extLst>
                <a:ext uri="{FF2B5EF4-FFF2-40B4-BE49-F238E27FC236}">
                  <a16:creationId xmlns:a16="http://schemas.microsoft.com/office/drawing/2014/main" id="{5CF2C991-9A02-FE48-B54D-7BA1EC72BD85}"/>
                </a:ext>
              </a:extLst>
            </p:cNvPr>
            <p:cNvSpPr txBox="1"/>
            <p:nvPr/>
          </p:nvSpPr>
          <p:spPr>
            <a:xfrm>
              <a:off x="2678980" y="2826891"/>
              <a:ext cx="957158" cy="219720"/>
            </a:xfrm>
            <a:prstGeom prst="rect">
              <a:avLst/>
            </a:prstGeom>
          </p:spPr>
          <p:txBody>
            <a:bodyPr vert="horz" wrap="square" lIns="0" tIns="14984" rIns="0" bIns="0" rtlCol="0">
              <a:spAutoFit/>
            </a:bodyPr>
            <a:lstStyle/>
            <a:p>
              <a:pPr marL="11527">
                <a:lnSpc>
                  <a:spcPts val="862"/>
                </a:lnSpc>
                <a:spcBef>
                  <a:spcPts val="118"/>
                </a:spcBef>
              </a:pPr>
              <a:r>
                <a:rPr lang="pt-PT" sz="1050" spc="23">
                  <a:latin typeface="Verdana"/>
                  <a:cs typeface="Verdana"/>
                </a:rPr>
                <a:t>SUSTAINABLE</a:t>
              </a:r>
            </a:p>
            <a:p>
              <a:pPr marL="11527">
                <a:lnSpc>
                  <a:spcPts val="862"/>
                </a:lnSpc>
                <a:spcBef>
                  <a:spcPts val="118"/>
                </a:spcBef>
              </a:pPr>
              <a:r>
                <a:rPr lang="pt-PT" sz="1050" spc="23">
                  <a:latin typeface="Verdana"/>
                  <a:cs typeface="Verdana"/>
                </a:rPr>
                <a:t>PROCUREMENT</a:t>
              </a:r>
              <a:endParaRPr lang="pt-PT" sz="1050">
                <a:latin typeface="Verdana"/>
                <a:cs typeface="Verdana"/>
              </a:endParaRPr>
            </a:p>
          </p:txBody>
        </p:sp>
        <p:sp>
          <p:nvSpPr>
            <p:cNvPr id="64" name="object 69">
              <a:extLst>
                <a:ext uri="{FF2B5EF4-FFF2-40B4-BE49-F238E27FC236}">
                  <a16:creationId xmlns:a16="http://schemas.microsoft.com/office/drawing/2014/main" id="{6614957C-0E10-724C-A7A9-75F70591D0B7}"/>
                </a:ext>
              </a:extLst>
            </p:cNvPr>
            <p:cNvSpPr txBox="1"/>
            <p:nvPr/>
          </p:nvSpPr>
          <p:spPr>
            <a:xfrm>
              <a:off x="2678980" y="5639446"/>
              <a:ext cx="1058668" cy="301555"/>
            </a:xfrm>
            <a:prstGeom prst="rect">
              <a:avLst/>
            </a:prstGeom>
          </p:spPr>
          <p:txBody>
            <a:bodyPr vert="horz" wrap="square" lIns="0" tIns="31697" rIns="0" bIns="0" rtlCol="0">
              <a:spAutoFit/>
            </a:bodyPr>
            <a:lstStyle/>
            <a:p>
              <a:pPr algn="ctr"/>
              <a:r>
                <a:rPr lang="en-GB" sz="1050">
                  <a:solidFill>
                    <a:schemeClr val="bg1"/>
                  </a:solidFill>
                  <a:latin typeface="Helvetica" pitchFamily="2" charset="0"/>
                </a:rPr>
                <a:t>ACCOUNTABILITY &amp; TRANSPARENCY</a:t>
              </a:r>
              <a:endParaRPr lang="en-GB" sz="1200">
                <a:solidFill>
                  <a:schemeClr val="bg1"/>
                </a:solidFill>
                <a:latin typeface="Helvetica" pitchFamily="2" charset="0"/>
              </a:endParaRPr>
            </a:p>
          </p:txBody>
        </p:sp>
        <p:sp>
          <p:nvSpPr>
            <p:cNvPr id="65" name="object 70">
              <a:extLst>
                <a:ext uri="{FF2B5EF4-FFF2-40B4-BE49-F238E27FC236}">
                  <a16:creationId xmlns:a16="http://schemas.microsoft.com/office/drawing/2014/main" id="{3DFA8120-8011-724C-9F19-E6127EC6FEFF}"/>
                </a:ext>
              </a:extLst>
            </p:cNvPr>
            <p:cNvSpPr txBox="1"/>
            <p:nvPr/>
          </p:nvSpPr>
          <p:spPr>
            <a:xfrm>
              <a:off x="2201933" y="4423260"/>
              <a:ext cx="1307913" cy="575300"/>
            </a:xfrm>
            <a:prstGeom prst="rect">
              <a:avLst/>
            </a:prstGeom>
          </p:spPr>
          <p:txBody>
            <a:bodyPr vert="horz" wrap="square" lIns="0" tIns="11526" rIns="0" bIns="0" rtlCol="0">
              <a:spAutoFit/>
            </a:bodyPr>
            <a:lstStyle/>
            <a:p>
              <a:pPr algn="ctr"/>
              <a:r>
                <a:rPr lang="en-GB" sz="1200" dirty="0">
                  <a:latin typeface="Helvetica" pitchFamily="2" charset="0"/>
                </a:rPr>
                <a:t>SUSTAINABLE PROCUREMENT LEADERSHIP</a:t>
              </a:r>
            </a:p>
            <a:p>
              <a:pPr algn="ctr">
                <a:lnSpc>
                  <a:spcPts val="781"/>
                </a:lnSpc>
              </a:pPr>
              <a:endParaRPr sz="1200" dirty="0">
                <a:latin typeface="Arial"/>
                <a:cs typeface="Arial"/>
              </a:endParaRPr>
            </a:p>
          </p:txBody>
        </p:sp>
        <p:sp>
          <p:nvSpPr>
            <p:cNvPr id="66" name="object 71">
              <a:extLst>
                <a:ext uri="{FF2B5EF4-FFF2-40B4-BE49-F238E27FC236}">
                  <a16:creationId xmlns:a16="http://schemas.microsoft.com/office/drawing/2014/main" id="{D9C1C1F8-1A79-4F43-B1A5-7EF8643F182D}"/>
                </a:ext>
              </a:extLst>
            </p:cNvPr>
            <p:cNvSpPr txBox="1"/>
            <p:nvPr/>
          </p:nvSpPr>
          <p:spPr>
            <a:xfrm>
              <a:off x="1053853" y="4267210"/>
              <a:ext cx="785814" cy="575934"/>
            </a:xfrm>
            <a:prstGeom prst="rect">
              <a:avLst/>
            </a:prstGeom>
          </p:spPr>
          <p:txBody>
            <a:bodyPr vert="horz" wrap="square" lIns="0" tIns="31697" rIns="0" bIns="0" rtlCol="0">
              <a:spAutoFit/>
            </a:bodyPr>
            <a:lstStyle/>
            <a:p>
              <a:pPr algn="ctr"/>
              <a:r>
                <a:rPr lang="en-GB" sz="1050" dirty="0">
                  <a:solidFill>
                    <a:schemeClr val="bg1"/>
                  </a:solidFill>
                  <a:latin typeface="Helvetica" pitchFamily="2" charset="0"/>
                </a:rPr>
                <a:t>TEAM MOTIVATION &amp; CAPACITY BUILDING</a:t>
              </a:r>
            </a:p>
          </p:txBody>
        </p:sp>
        <p:sp>
          <p:nvSpPr>
            <p:cNvPr id="67" name="object 72">
              <a:extLst>
                <a:ext uri="{FF2B5EF4-FFF2-40B4-BE49-F238E27FC236}">
                  <a16:creationId xmlns:a16="http://schemas.microsoft.com/office/drawing/2014/main" id="{34358567-D8D8-7F4B-9ADB-CBFF1D65AAE6}"/>
                </a:ext>
              </a:extLst>
            </p:cNvPr>
            <p:cNvSpPr txBox="1"/>
            <p:nvPr/>
          </p:nvSpPr>
          <p:spPr>
            <a:xfrm>
              <a:off x="3875533" y="4290065"/>
              <a:ext cx="770885" cy="424416"/>
            </a:xfrm>
            <a:prstGeom prst="rect">
              <a:avLst/>
            </a:prstGeom>
          </p:spPr>
          <p:txBody>
            <a:bodyPr vert="horz" wrap="square" lIns="0" tIns="14984" rIns="0" bIns="0" rtlCol="0">
              <a:spAutoFit/>
            </a:bodyPr>
            <a:lstStyle/>
            <a:p>
              <a:pPr algn="ctr"/>
              <a:r>
                <a:rPr lang="en-GB" sz="1050" dirty="0">
                  <a:solidFill>
                    <a:schemeClr val="bg1"/>
                  </a:solidFill>
                  <a:latin typeface="Helvetica" pitchFamily="2" charset="0"/>
                </a:rPr>
                <a:t>PROCUREMENT PROCESS AGILITY</a:t>
              </a:r>
            </a:p>
          </p:txBody>
        </p:sp>
      </p:grpSp>
      <p:sp>
        <p:nvSpPr>
          <p:cNvPr id="167" name="object 33">
            <a:extLst>
              <a:ext uri="{FF2B5EF4-FFF2-40B4-BE49-F238E27FC236}">
                <a16:creationId xmlns:a16="http://schemas.microsoft.com/office/drawing/2014/main" id="{D82DFFFB-3548-3741-AD07-70A866043FC9}"/>
              </a:ext>
            </a:extLst>
          </p:cNvPr>
          <p:cNvSpPr txBox="1">
            <a:spLocks/>
          </p:cNvSpPr>
          <p:nvPr/>
        </p:nvSpPr>
        <p:spPr>
          <a:xfrm>
            <a:off x="283560" y="908388"/>
            <a:ext cx="11193173" cy="392221"/>
          </a:xfrm>
          <a:prstGeom prst="rect">
            <a:avLst/>
          </a:prstGeom>
        </p:spPr>
        <p:txBody>
          <a:bodyPr vert="horz" wrap="square" lIns="0" tIns="45528" rIns="0" bIns="0" rtlCol="0" anchor="ctr">
            <a:sp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marL="11527" marR="4611">
              <a:lnSpc>
                <a:spcPts val="2741"/>
              </a:lnSpc>
              <a:spcBef>
                <a:spcPts val="359"/>
              </a:spcBef>
            </a:pPr>
            <a:r>
              <a:rPr lang="en-GB" sz="2451" b="1" spc="213" dirty="0">
                <a:solidFill>
                  <a:srgbClr val="C1C3C4"/>
                </a:solidFill>
                <a:latin typeface="Trebuchet MS"/>
                <a:cs typeface="Trebuchet MS"/>
              </a:rPr>
              <a:t>LISBON MUNICIPALITY</a:t>
            </a:r>
            <a:r>
              <a:rPr lang="en-GB" sz="2451" b="1" spc="200" dirty="0">
                <a:solidFill>
                  <a:srgbClr val="404040"/>
                </a:solidFill>
                <a:latin typeface="Trebuchet MS"/>
                <a:cs typeface="Trebuchet MS"/>
              </a:rPr>
              <a:t> PROCUREMENT STRATEGY 2021-2023</a:t>
            </a: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Lisbon Municipality Procurement Strategy 2021-2023 aimed to set the foundations for a sustainable procurement focus.</a:t>
            </a:r>
          </a:p>
        </p:txBody>
      </p:sp>
      <p:sp>
        <p:nvSpPr>
          <p:cNvPr id="3" name="TextBox 2">
            <a:extLst>
              <a:ext uri="{FF2B5EF4-FFF2-40B4-BE49-F238E27FC236}">
                <a16:creationId xmlns:a16="http://schemas.microsoft.com/office/drawing/2014/main" id="{8D86C1E8-40FB-3D64-1CA3-32F64BBE5790}"/>
              </a:ext>
            </a:extLst>
          </p:cNvPr>
          <p:cNvSpPr txBox="1"/>
          <p:nvPr/>
        </p:nvSpPr>
        <p:spPr>
          <a:xfrm>
            <a:off x="6714932" y="5919119"/>
            <a:ext cx="5114208" cy="751296"/>
          </a:xfrm>
          <a:prstGeom prst="rect">
            <a:avLst/>
          </a:prstGeom>
          <a:noFill/>
        </p:spPr>
        <p:txBody>
          <a:bodyPr wrap="square">
            <a:spAutoFit/>
          </a:bodyPr>
          <a:lstStyle/>
          <a:p>
            <a:pPr marL="11527" marR="4611" algn="ctr">
              <a:lnSpc>
                <a:spcPts val="2741"/>
              </a:lnSpc>
              <a:spcBef>
                <a:spcPts val="359"/>
              </a:spcBef>
            </a:pPr>
            <a:r>
              <a:rPr lang="en-GB" i="1" spc="200" dirty="0">
                <a:solidFill>
                  <a:srgbClr val="404040"/>
                </a:solidFill>
                <a:latin typeface="Trebuchet MS"/>
                <a:cs typeface="Trebuchet MS"/>
              </a:rPr>
              <a:t>Leading sustainability with Public Procurement</a:t>
            </a:r>
            <a:endParaRPr lang="en-GB" i="1" dirty="0">
              <a:latin typeface="Trebuchet MS"/>
              <a:cs typeface="Trebuchet MS"/>
            </a:endParaRPr>
          </a:p>
        </p:txBody>
      </p:sp>
      <p:pic>
        <p:nvPicPr>
          <p:cNvPr id="8" name="Estratégia de Compras do Universo Municipal_V3_PTAudio_ENSubtitles_10MB.mp4" descr="Estratégia de Compras do Universo Municipal_V3_PTAudio_ENSubtitles_10MB.mp4">
            <a:hlinkClick r:id="" action="ppaction://media"/>
            <a:extLst>
              <a:ext uri="{FF2B5EF4-FFF2-40B4-BE49-F238E27FC236}">
                <a16:creationId xmlns:a16="http://schemas.microsoft.com/office/drawing/2014/main" id="{95A80404-47D1-9C2E-19E8-AC24C0FD9E0A}"/>
              </a:ext>
            </a:extLst>
          </p:cNvPr>
          <p:cNvPicPr>
            <a:picLocks noChangeAspect="1"/>
          </p:cNvPicPr>
          <p:nvPr>
            <a:videoFile r:link="rId1"/>
            <p:extLst>
              <p:ext uri="{DAA4B4D4-6D71-4841-9C94-3DE7FCFB9230}">
                <p14:media xmlns:p14="http://schemas.microsoft.com/office/powerpoint/2010/main" r:embed="rId2">
                  <p14:trim st="16328.8177"/>
                  <p14:fade in="750"/>
                  <p14:bmkLst>
                    <p14:bmk name="Bookmark 1" time="25113.7628"/>
                  </p14:bmkLst>
                </p14:media>
              </p:ext>
            </p:extLst>
          </p:nvPr>
        </p:nvPicPr>
        <p:blipFill>
          <a:blip r:embed="rId12"/>
          <a:stretch>
            <a:fillRect/>
          </a:stretch>
        </p:blipFill>
        <p:spPr>
          <a:xfrm>
            <a:off x="71395" y="1849299"/>
            <a:ext cx="6600989" cy="3713056"/>
          </a:xfrm>
          <a:prstGeom prst="rect">
            <a:avLst/>
          </a:prstGeom>
        </p:spPr>
      </p:pic>
    </p:spTree>
    <p:extLst>
      <p:ext uri="{BB962C8B-B14F-4D97-AF65-F5344CB8AC3E}">
        <p14:creationId xmlns:p14="http://schemas.microsoft.com/office/powerpoint/2010/main" val="181567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94"/>
                                        </p:tgtEl>
                                        <p:attrNameLst>
                                          <p:attrName>style.visibility</p:attrName>
                                        </p:attrNameLst>
                                      </p:cBhvr>
                                      <p:to>
                                        <p:strVal val="visible"/>
                                      </p:to>
                                    </p:set>
                                    <p:animEffect transition="in" filter="wipe(left)">
                                      <p:cBhvr>
                                        <p:cTn id="10" dur="500"/>
                                        <p:tgtEl>
                                          <p:spTgt spid="194"/>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185"/>
                                        </p:tgtEl>
                                        <p:attrNameLst>
                                          <p:attrName>style.visibility</p:attrName>
                                        </p:attrNameLst>
                                      </p:cBhvr>
                                      <p:to>
                                        <p:strVal val="visible"/>
                                      </p:to>
                                    </p:set>
                                    <p:animEffect transition="in" filter="wipe(left)">
                                      <p:cBhvr>
                                        <p:cTn id="13" dur="500"/>
                                        <p:tgtEl>
                                          <p:spTgt spid="185"/>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84"/>
                                        </p:tgtEl>
                                        <p:attrNameLst>
                                          <p:attrName>style.visibility</p:attrName>
                                        </p:attrNameLst>
                                      </p:cBhvr>
                                      <p:to>
                                        <p:strVal val="visible"/>
                                      </p:to>
                                    </p:set>
                                    <p:animEffect transition="in" filter="wipe(left)">
                                      <p:cBhvr>
                                        <p:cTn id="16" dur="500"/>
                                        <p:tgtEl>
                                          <p:spTgt spid="18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7"/>
                                        </p:tgtEl>
                                        <p:attrNameLst>
                                          <p:attrName>style.visibility</p:attrName>
                                        </p:attrNameLst>
                                      </p:cBhvr>
                                      <p:to>
                                        <p:strVal val="visible"/>
                                      </p:to>
                                    </p:set>
                                    <p:animEffect transition="in" filter="fade">
                                      <p:cBhvr>
                                        <p:cTn id="19" dur="2000"/>
                                        <p:tgtEl>
                                          <p:spTgt spid="16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7568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24" repeatCount="indefinite" fill="hold" display="0">
                  <p:stCondLst>
                    <p:cond delay="indefinite"/>
                  </p:stCondLst>
                </p:cTn>
                <p:tgtEl>
                  <p:spTgt spid="8"/>
                </p:tgtEl>
              </p:cMediaNode>
            </p:video>
            <p:seq concurrent="1" nextAc="seek">
              <p:cTn id="25" restart="whenNotActive" fill="hold" evtFilter="cancelBubble" nodeType="interactiveSeq">
                <p:stCondLst>
                  <p:cond evt="onClick" delay="0">
                    <p:tgtEl>
                      <p:spTgt spid="8"/>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8"/>
                                        </p:tgtEl>
                                      </p:cBhvr>
                                    </p:cmd>
                                  </p:childTnLst>
                                </p:cTn>
                              </p:par>
                            </p:childTnLst>
                          </p:cTn>
                        </p:par>
                      </p:childTnLst>
                    </p:cTn>
                  </p:par>
                </p:childTnLst>
              </p:cTn>
              <p:nextCondLst>
                <p:cond evt="onClick" delay="0">
                  <p:tgtEl>
                    <p:spTgt spid="8"/>
                  </p:tgtEl>
                </p:cond>
              </p:nextCondLst>
            </p:seq>
          </p:childTnLst>
        </p:cTn>
      </p:par>
    </p:tnLst>
    <p:bldLst>
      <p:bldP spid="184" grpId="0" animBg="1"/>
      <p:bldP spid="185" grpId="0" animBg="1"/>
      <p:bldP spid="194" grpId="0" animBg="1"/>
      <p:bldP spid="16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5" name="Freeform: Shape 114">
            <a:extLst>
              <a:ext uri="{FF2B5EF4-FFF2-40B4-BE49-F238E27FC236}">
                <a16:creationId xmlns:a16="http://schemas.microsoft.com/office/drawing/2014/main" id="{4AB88113-5F29-1144-9E08-324DD0AB0CC6}"/>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dirty="0">
                <a:ln>
                  <a:noFill/>
                </a:ln>
                <a:solidFill>
                  <a:prstClr val="black"/>
                </a:solidFill>
                <a:effectLst/>
                <a:uLnTx/>
                <a:uFillTx/>
                <a:latin typeface="Calibri" panose="020F0502020204030204"/>
                <a:ea typeface="+mn-ea"/>
                <a:cs typeface="+mn-cs"/>
              </a:endParaRPr>
            </a:p>
          </p:txBody>
        </p:sp>
      </p:gr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430887"/>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role of PP is twofold: that of re-evaluating the Information Systems and Processes and proceeding with digital acceleration, and preparing the market for a recovery cycle guided by the incremental adoption of </a:t>
            </a:r>
            <a:r>
              <a:rPr lang="en-GB" sz="1100" b="1" i="1" dirty="0">
                <a:latin typeface="Arial" panose="020B0604020202020204" pitchFamily="34" charset="0"/>
                <a:cs typeface="Arial" panose="020B0604020202020204" pitchFamily="34" charset="0"/>
              </a:rPr>
              <a:t>sustainability &amp; innovation</a:t>
            </a:r>
            <a:r>
              <a:rPr lang="en-GB" sz="1100" i="1" dirty="0">
                <a:latin typeface="Arial" panose="020B0604020202020204" pitchFamily="34" charset="0"/>
                <a:cs typeface="Arial" panose="020B0604020202020204" pitchFamily="34" charset="0"/>
              </a:rPr>
              <a:t>. </a:t>
            </a:r>
          </a:p>
        </p:txBody>
      </p:sp>
      <p:sp>
        <p:nvSpPr>
          <p:cNvPr id="47" name="object 11">
            <a:extLst>
              <a:ext uri="{FF2B5EF4-FFF2-40B4-BE49-F238E27FC236}">
                <a16:creationId xmlns:a16="http://schemas.microsoft.com/office/drawing/2014/main" id="{5F4FB201-A4D7-EC40-9E62-A532AEDC7663}"/>
              </a:ext>
            </a:extLst>
          </p:cNvPr>
          <p:cNvSpPr/>
          <p:nvPr/>
        </p:nvSpPr>
        <p:spPr>
          <a:xfrm>
            <a:off x="668539" y="2150531"/>
            <a:ext cx="4221096"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noFill/>
          <a:ln>
            <a:solidFill>
              <a:srgbClr val="90C96B"/>
            </a:solidFill>
          </a:ln>
        </p:spPr>
        <p:txBody>
          <a:bodyPr vert="horz" wrap="square" lIns="72000" tIns="52069" rIns="0" bIns="0" rtlCol="0" anchor="ctr" anchorCtr="0">
            <a:noAutofit/>
          </a:bodyPr>
          <a:lstStyle/>
          <a:p>
            <a:pPr marL="12700">
              <a:lnSpc>
                <a:spcPts val="1320"/>
              </a:lnSpc>
              <a:spcBef>
                <a:spcPts val="100"/>
              </a:spcBef>
            </a:pPr>
            <a:r>
              <a:rPr lang="en-GB" sz="1100" spc="-5" dirty="0">
                <a:solidFill>
                  <a:srgbClr val="404040"/>
                </a:solidFill>
                <a:latin typeface="Arial"/>
                <a:cs typeface="Arial"/>
              </a:rPr>
              <a:t>Publication of +2023 Procurement Plan</a:t>
            </a:r>
          </a:p>
        </p:txBody>
      </p:sp>
      <p:sp>
        <p:nvSpPr>
          <p:cNvPr id="48" name="object 11">
            <a:extLst>
              <a:ext uri="{FF2B5EF4-FFF2-40B4-BE49-F238E27FC236}">
                <a16:creationId xmlns:a16="http://schemas.microsoft.com/office/drawing/2014/main" id="{49AA7563-0DDA-D94A-89B3-FE516E550D26}"/>
              </a:ext>
            </a:extLst>
          </p:cNvPr>
          <p:cNvSpPr/>
          <p:nvPr/>
        </p:nvSpPr>
        <p:spPr>
          <a:xfrm>
            <a:off x="5022222" y="2151402"/>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90C96B"/>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dirty="0">
                <a:solidFill>
                  <a:schemeClr val="bg1">
                    <a:lumMod val="95000"/>
                  </a:schemeClr>
                </a:solidFill>
                <a:latin typeface="Arial"/>
                <a:cs typeface="Arial"/>
              </a:rPr>
              <a:t>Q4 22</a:t>
            </a:r>
          </a:p>
        </p:txBody>
      </p:sp>
      <p:pic>
        <p:nvPicPr>
          <p:cNvPr id="61" name="Graphic 60" descr="Marketing outline">
            <a:extLst>
              <a:ext uri="{FF2B5EF4-FFF2-40B4-BE49-F238E27FC236}">
                <a16:creationId xmlns:a16="http://schemas.microsoft.com/office/drawing/2014/main" id="{D31085AD-D6EE-C446-83E9-317E14784DD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15201" y="2293539"/>
            <a:ext cx="280359" cy="280359"/>
          </a:xfrm>
          <a:prstGeom prst="rect">
            <a:avLst/>
          </a:prstGeom>
        </p:spPr>
      </p:pic>
      <p:sp>
        <p:nvSpPr>
          <p:cNvPr id="72" name="Rectangle 71">
            <a:extLst>
              <a:ext uri="{FF2B5EF4-FFF2-40B4-BE49-F238E27FC236}">
                <a16:creationId xmlns:a16="http://schemas.microsoft.com/office/drawing/2014/main" id="{E25F4FD9-B5BE-AE4E-AA16-FEB3A69D69D0}"/>
              </a:ext>
            </a:extLst>
          </p:cNvPr>
          <p:cNvSpPr/>
          <p:nvPr/>
        </p:nvSpPr>
        <p:spPr>
          <a:xfrm>
            <a:off x="540814" y="1317337"/>
            <a:ext cx="5206875" cy="307777"/>
          </a:xfrm>
          <a:prstGeom prst="rect">
            <a:avLst/>
          </a:prstGeom>
        </p:spPr>
        <p:txBody>
          <a:bodyPr wrap="none">
            <a:spAutoFit/>
          </a:bodyPr>
          <a:lstStyle/>
          <a:p>
            <a:r>
              <a:rPr lang="en-GB" sz="1400" b="1" dirty="0">
                <a:latin typeface="Arial" panose="020B0604020202020204" pitchFamily="34" charset="0"/>
                <a:cs typeface="Arial" panose="020B0604020202020204" pitchFamily="34" charset="0"/>
              </a:rPr>
              <a:t>2022– e-Procurement and Digital  Related Planned Projects</a:t>
            </a:r>
            <a:endParaRPr lang="en-GB" sz="1400" dirty="0">
              <a:latin typeface="Arial" panose="020B0604020202020204" pitchFamily="34" charset="0"/>
              <a:cs typeface="Arial" panose="020B0604020202020204" pitchFamily="34" charset="0"/>
            </a:endParaRPr>
          </a:p>
        </p:txBody>
      </p:sp>
      <p:sp>
        <p:nvSpPr>
          <p:cNvPr id="73" name="object 11">
            <a:extLst>
              <a:ext uri="{FF2B5EF4-FFF2-40B4-BE49-F238E27FC236}">
                <a16:creationId xmlns:a16="http://schemas.microsoft.com/office/drawing/2014/main" id="{48235D84-98BF-4140-9258-D0373566BEF1}"/>
              </a:ext>
            </a:extLst>
          </p:cNvPr>
          <p:cNvSpPr/>
          <p:nvPr/>
        </p:nvSpPr>
        <p:spPr>
          <a:xfrm>
            <a:off x="668539" y="2819557"/>
            <a:ext cx="4221096" cy="684288"/>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noFill/>
          <a:ln>
            <a:solidFill>
              <a:srgbClr val="90C96B"/>
            </a:solidFill>
          </a:ln>
        </p:spPr>
        <p:txBody>
          <a:bodyPr vert="horz" wrap="square" lIns="72000" tIns="52069" rIns="0" bIns="0" rtlCol="0" anchor="ctr" anchorCtr="0">
            <a:noAutofit/>
          </a:bodyPr>
          <a:lstStyle/>
          <a:p>
            <a:pPr marL="12700">
              <a:lnSpc>
                <a:spcPts val="1320"/>
              </a:lnSpc>
              <a:spcBef>
                <a:spcPts val="100"/>
              </a:spcBef>
            </a:pPr>
            <a:r>
              <a:rPr lang="en-GB" sz="1100" spc="-5" dirty="0">
                <a:solidFill>
                  <a:srgbClr val="404040"/>
                </a:solidFill>
                <a:latin typeface="Arial"/>
                <a:cs typeface="Arial"/>
              </a:rPr>
              <a:t>Pre-Tendering Platform - 1</a:t>
            </a:r>
            <a:r>
              <a:rPr lang="en-GB" sz="1100" spc="-5" baseline="30000" dirty="0">
                <a:solidFill>
                  <a:srgbClr val="404040"/>
                </a:solidFill>
                <a:latin typeface="Arial"/>
                <a:cs typeface="Arial"/>
              </a:rPr>
              <a:t>st</a:t>
            </a:r>
            <a:r>
              <a:rPr lang="en-GB" sz="1100" spc="-5" dirty="0">
                <a:solidFill>
                  <a:srgbClr val="404040"/>
                </a:solidFill>
                <a:latin typeface="Arial"/>
                <a:cs typeface="Arial"/>
              </a:rPr>
              <a:t> wave (Defining Functional Requirements for a new Platform that bridges Procurement Planning with the e-Tender Solution, to foster innovation and sustainability in the Pre-Tendering Phase)</a:t>
            </a:r>
          </a:p>
        </p:txBody>
      </p:sp>
      <p:sp>
        <p:nvSpPr>
          <p:cNvPr id="74" name="object 11">
            <a:extLst>
              <a:ext uri="{FF2B5EF4-FFF2-40B4-BE49-F238E27FC236}">
                <a16:creationId xmlns:a16="http://schemas.microsoft.com/office/drawing/2014/main" id="{58015FA8-9AFA-4B44-9844-51F8F92D5C98}"/>
              </a:ext>
            </a:extLst>
          </p:cNvPr>
          <p:cNvSpPr/>
          <p:nvPr/>
        </p:nvSpPr>
        <p:spPr>
          <a:xfrm>
            <a:off x="5022222" y="2897309"/>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00FFFF"/>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a:solidFill>
                  <a:schemeClr val="tx1">
                    <a:lumMod val="50000"/>
                    <a:lumOff val="50000"/>
                  </a:schemeClr>
                </a:solidFill>
                <a:latin typeface="Arial"/>
                <a:cs typeface="Arial"/>
              </a:rPr>
              <a:t>Q4 </a:t>
            </a:r>
            <a:r>
              <a:rPr lang="en-GB" sz="1100" b="1" spc="-5" dirty="0">
                <a:solidFill>
                  <a:schemeClr val="tx1">
                    <a:lumMod val="50000"/>
                    <a:lumOff val="50000"/>
                  </a:schemeClr>
                </a:solidFill>
                <a:latin typeface="Arial"/>
                <a:cs typeface="Arial"/>
              </a:rPr>
              <a:t>22</a:t>
            </a:r>
          </a:p>
        </p:txBody>
      </p:sp>
      <p:pic>
        <p:nvPicPr>
          <p:cNvPr id="75" name="Graphic 74" descr="Marketing outline">
            <a:extLst>
              <a:ext uri="{FF2B5EF4-FFF2-40B4-BE49-F238E27FC236}">
                <a16:creationId xmlns:a16="http://schemas.microsoft.com/office/drawing/2014/main" id="{88642F80-ACB1-F24C-A86A-5F1E144E6BA5}"/>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09721" y="3030990"/>
            <a:ext cx="280359" cy="280359"/>
          </a:xfrm>
          <a:prstGeom prst="rect">
            <a:avLst/>
          </a:prstGeom>
        </p:spPr>
      </p:pic>
      <p:sp>
        <p:nvSpPr>
          <p:cNvPr id="76" name="object 11">
            <a:extLst>
              <a:ext uri="{FF2B5EF4-FFF2-40B4-BE49-F238E27FC236}">
                <a16:creationId xmlns:a16="http://schemas.microsoft.com/office/drawing/2014/main" id="{9FB11311-8FC4-CB49-94CC-4D1E6B8D03BE}"/>
              </a:ext>
            </a:extLst>
          </p:cNvPr>
          <p:cNvSpPr/>
          <p:nvPr/>
        </p:nvSpPr>
        <p:spPr>
          <a:xfrm>
            <a:off x="1100468" y="6220474"/>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8EF7A6"/>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dirty="0">
                <a:solidFill>
                  <a:schemeClr val="tx1">
                    <a:lumMod val="50000"/>
                    <a:lumOff val="50000"/>
                  </a:schemeClr>
                </a:solidFill>
                <a:latin typeface="Arial"/>
                <a:cs typeface="Arial"/>
              </a:rPr>
              <a:t>Pilot</a:t>
            </a:r>
          </a:p>
        </p:txBody>
      </p:sp>
      <p:sp>
        <p:nvSpPr>
          <p:cNvPr id="77" name="object 11">
            <a:extLst>
              <a:ext uri="{FF2B5EF4-FFF2-40B4-BE49-F238E27FC236}">
                <a16:creationId xmlns:a16="http://schemas.microsoft.com/office/drawing/2014/main" id="{5D18546F-4CF6-9A47-BD38-AC58B3E1FF35}"/>
              </a:ext>
            </a:extLst>
          </p:cNvPr>
          <p:cNvSpPr/>
          <p:nvPr/>
        </p:nvSpPr>
        <p:spPr>
          <a:xfrm>
            <a:off x="2995962" y="6213121"/>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116B6C"/>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050" b="1" spc="-5" dirty="0">
                <a:solidFill>
                  <a:schemeClr val="bg1">
                    <a:lumMod val="95000"/>
                  </a:schemeClr>
                </a:solidFill>
                <a:latin typeface="Arial"/>
                <a:cs typeface="Arial"/>
              </a:rPr>
              <a:t>Upgrade</a:t>
            </a:r>
          </a:p>
        </p:txBody>
      </p:sp>
      <p:sp>
        <p:nvSpPr>
          <p:cNvPr id="78" name="object 11">
            <a:extLst>
              <a:ext uri="{FF2B5EF4-FFF2-40B4-BE49-F238E27FC236}">
                <a16:creationId xmlns:a16="http://schemas.microsoft.com/office/drawing/2014/main" id="{AF220ACE-2345-DB48-8723-261F29CEB31F}"/>
              </a:ext>
            </a:extLst>
          </p:cNvPr>
          <p:cNvSpPr/>
          <p:nvPr/>
        </p:nvSpPr>
        <p:spPr>
          <a:xfrm>
            <a:off x="2023274" y="6220474"/>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90C96B"/>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050" b="1" spc="-5" dirty="0">
                <a:solidFill>
                  <a:schemeClr val="bg1">
                    <a:lumMod val="95000"/>
                  </a:schemeClr>
                </a:solidFill>
                <a:latin typeface="Arial"/>
                <a:cs typeface="Arial"/>
              </a:rPr>
              <a:t>Deploy</a:t>
            </a:r>
          </a:p>
        </p:txBody>
      </p:sp>
      <p:sp>
        <p:nvSpPr>
          <p:cNvPr id="79" name="object 11">
            <a:extLst>
              <a:ext uri="{FF2B5EF4-FFF2-40B4-BE49-F238E27FC236}">
                <a16:creationId xmlns:a16="http://schemas.microsoft.com/office/drawing/2014/main" id="{F8107B91-CAA2-D744-82DA-4804A3BB5209}"/>
              </a:ext>
            </a:extLst>
          </p:cNvPr>
          <p:cNvSpPr/>
          <p:nvPr/>
        </p:nvSpPr>
        <p:spPr>
          <a:xfrm>
            <a:off x="6384480" y="3563163"/>
            <a:ext cx="4221096"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noFill/>
          <a:ln>
            <a:solidFill>
              <a:srgbClr val="116B6C"/>
            </a:solidFill>
          </a:ln>
        </p:spPr>
        <p:txBody>
          <a:bodyPr vert="horz" wrap="square" lIns="72000" tIns="52069" rIns="0" bIns="0" rtlCol="0" anchor="ctr" anchorCtr="0">
            <a:noAutofit/>
          </a:bodyPr>
          <a:lstStyle/>
          <a:p>
            <a:pPr marL="12700">
              <a:lnSpc>
                <a:spcPts val="1320"/>
              </a:lnSpc>
              <a:spcBef>
                <a:spcPts val="100"/>
              </a:spcBef>
            </a:pPr>
            <a:r>
              <a:rPr lang="en-GB" sz="1100" spc="-5" dirty="0">
                <a:solidFill>
                  <a:srgbClr val="404040"/>
                </a:solidFill>
                <a:latin typeface="Arial"/>
                <a:cs typeface="Arial"/>
              </a:rPr>
              <a:t>PP Planning Platform – Upgrade [</a:t>
            </a:r>
            <a:r>
              <a:rPr lang="en-GB" sz="1100" spc="-5" dirty="0" err="1">
                <a:solidFill>
                  <a:srgbClr val="404040"/>
                </a:solidFill>
                <a:latin typeface="Arial"/>
                <a:cs typeface="Arial"/>
              </a:rPr>
              <a:t>Outsystems</a:t>
            </a:r>
            <a:r>
              <a:rPr lang="en-GB" sz="1100" spc="-5" dirty="0">
                <a:solidFill>
                  <a:srgbClr val="404040"/>
                </a:solidFill>
                <a:latin typeface="Arial"/>
                <a:cs typeface="Arial"/>
              </a:rPr>
              <a:t>]</a:t>
            </a:r>
          </a:p>
        </p:txBody>
      </p:sp>
      <p:sp>
        <p:nvSpPr>
          <p:cNvPr id="80" name="object 11">
            <a:extLst>
              <a:ext uri="{FF2B5EF4-FFF2-40B4-BE49-F238E27FC236}">
                <a16:creationId xmlns:a16="http://schemas.microsoft.com/office/drawing/2014/main" id="{FD77F1DE-82B6-6143-BDBE-CA67259EEB29}"/>
              </a:ext>
            </a:extLst>
          </p:cNvPr>
          <p:cNvSpPr/>
          <p:nvPr/>
        </p:nvSpPr>
        <p:spPr>
          <a:xfrm>
            <a:off x="10815280" y="3570707"/>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116B6C"/>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dirty="0">
                <a:solidFill>
                  <a:schemeClr val="bg1">
                    <a:lumMod val="95000"/>
                  </a:schemeClr>
                </a:solidFill>
                <a:latin typeface="Arial"/>
                <a:cs typeface="Arial"/>
              </a:rPr>
              <a:t>Q1 23</a:t>
            </a:r>
          </a:p>
        </p:txBody>
      </p:sp>
      <p:pic>
        <p:nvPicPr>
          <p:cNvPr id="81" name="Graphic 80" descr="Internet Of Things with solid fill">
            <a:extLst>
              <a:ext uri="{FF2B5EF4-FFF2-40B4-BE49-F238E27FC236}">
                <a16:creationId xmlns:a16="http://schemas.microsoft.com/office/drawing/2014/main" id="{AD35D6E7-B137-0247-AC19-5ED1F4952B5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068924" y="3755750"/>
            <a:ext cx="291737" cy="291737"/>
          </a:xfrm>
          <a:prstGeom prst="rect">
            <a:avLst/>
          </a:prstGeom>
        </p:spPr>
      </p:pic>
      <p:sp>
        <p:nvSpPr>
          <p:cNvPr id="82" name="object 11">
            <a:extLst>
              <a:ext uri="{FF2B5EF4-FFF2-40B4-BE49-F238E27FC236}">
                <a16:creationId xmlns:a16="http://schemas.microsoft.com/office/drawing/2014/main" id="{44E61026-5333-894E-89AD-3367B42A5BB9}"/>
              </a:ext>
            </a:extLst>
          </p:cNvPr>
          <p:cNvSpPr/>
          <p:nvPr/>
        </p:nvSpPr>
        <p:spPr>
          <a:xfrm>
            <a:off x="6384480" y="2150531"/>
            <a:ext cx="4221096"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noFill/>
          <a:ln>
            <a:solidFill>
              <a:srgbClr val="116B6C"/>
            </a:solidFill>
          </a:ln>
        </p:spPr>
        <p:txBody>
          <a:bodyPr vert="horz" wrap="square" lIns="72000" tIns="52069" rIns="0" bIns="0" rtlCol="0" anchor="ctr" anchorCtr="0">
            <a:noAutofit/>
          </a:bodyPr>
          <a:lstStyle/>
          <a:p>
            <a:pPr marL="12700">
              <a:lnSpc>
                <a:spcPts val="1320"/>
              </a:lnSpc>
              <a:spcBef>
                <a:spcPts val="100"/>
              </a:spcBef>
            </a:pPr>
            <a:r>
              <a:rPr lang="en-GB" sz="1100" spc="-5" dirty="0">
                <a:solidFill>
                  <a:srgbClr val="404040"/>
                </a:solidFill>
                <a:latin typeface="Arial"/>
                <a:cs typeface="Arial"/>
              </a:rPr>
              <a:t>OCDS full PP assessment and PP Analytics Upgrade (Ongoing with support from a local analytics start-up and OCP)</a:t>
            </a:r>
          </a:p>
        </p:txBody>
      </p:sp>
      <p:sp>
        <p:nvSpPr>
          <p:cNvPr id="83" name="object 11">
            <a:extLst>
              <a:ext uri="{FF2B5EF4-FFF2-40B4-BE49-F238E27FC236}">
                <a16:creationId xmlns:a16="http://schemas.microsoft.com/office/drawing/2014/main" id="{56B1339F-C6F9-4144-BD23-653EDEAB372A}"/>
              </a:ext>
            </a:extLst>
          </p:cNvPr>
          <p:cNvSpPr/>
          <p:nvPr/>
        </p:nvSpPr>
        <p:spPr>
          <a:xfrm>
            <a:off x="10828762" y="2158075"/>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116B6C"/>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dirty="0">
                <a:solidFill>
                  <a:schemeClr val="bg1">
                    <a:lumMod val="95000"/>
                  </a:schemeClr>
                </a:solidFill>
                <a:latin typeface="Arial"/>
                <a:cs typeface="Arial"/>
              </a:rPr>
              <a:t>Q3 22</a:t>
            </a:r>
          </a:p>
        </p:txBody>
      </p:sp>
      <p:pic>
        <p:nvPicPr>
          <p:cNvPr id="84" name="Graphic 83" descr="Internet Of Things with solid fill">
            <a:extLst>
              <a:ext uri="{FF2B5EF4-FFF2-40B4-BE49-F238E27FC236}">
                <a16:creationId xmlns:a16="http://schemas.microsoft.com/office/drawing/2014/main" id="{C61462F3-2D58-1947-8509-A304466EF68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068924" y="2343118"/>
            <a:ext cx="291737" cy="291737"/>
          </a:xfrm>
          <a:prstGeom prst="rect">
            <a:avLst/>
          </a:prstGeom>
        </p:spPr>
      </p:pic>
      <p:sp>
        <p:nvSpPr>
          <p:cNvPr id="85" name="object 11">
            <a:extLst>
              <a:ext uri="{FF2B5EF4-FFF2-40B4-BE49-F238E27FC236}">
                <a16:creationId xmlns:a16="http://schemas.microsoft.com/office/drawing/2014/main" id="{585BEE0B-DCBE-8448-884D-370B6EF3ADBC}"/>
              </a:ext>
            </a:extLst>
          </p:cNvPr>
          <p:cNvSpPr/>
          <p:nvPr/>
        </p:nvSpPr>
        <p:spPr>
          <a:xfrm>
            <a:off x="6384480" y="2852109"/>
            <a:ext cx="4221096"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noFill/>
          <a:ln>
            <a:solidFill>
              <a:srgbClr val="8EF7A6"/>
            </a:solidFill>
          </a:ln>
        </p:spPr>
        <p:txBody>
          <a:bodyPr vert="horz" wrap="square" lIns="72000" tIns="52069" rIns="0" bIns="0" rtlCol="0" anchor="ctr" anchorCtr="0">
            <a:noAutofit/>
          </a:bodyPr>
          <a:lstStyle/>
          <a:p>
            <a:pPr marL="12700">
              <a:lnSpc>
                <a:spcPts val="1320"/>
              </a:lnSpc>
              <a:spcBef>
                <a:spcPts val="100"/>
              </a:spcBef>
            </a:pPr>
            <a:r>
              <a:rPr lang="en-GB" sz="1100" spc="-5" dirty="0">
                <a:solidFill>
                  <a:srgbClr val="404040"/>
                </a:solidFill>
                <a:latin typeface="Arial"/>
                <a:cs typeface="Arial"/>
              </a:rPr>
              <a:t>Budget – Climate Impact &amp; SDG - 1</a:t>
            </a:r>
            <a:r>
              <a:rPr lang="en-GB" sz="1100" spc="-5" baseline="30000" dirty="0">
                <a:solidFill>
                  <a:srgbClr val="404040"/>
                </a:solidFill>
                <a:latin typeface="Arial"/>
                <a:cs typeface="Arial"/>
              </a:rPr>
              <a:t>st</a:t>
            </a:r>
            <a:r>
              <a:rPr lang="en-GB" sz="1100" spc="-5" dirty="0">
                <a:solidFill>
                  <a:srgbClr val="404040"/>
                </a:solidFill>
                <a:latin typeface="Arial"/>
                <a:cs typeface="Arial"/>
              </a:rPr>
              <a:t> wave</a:t>
            </a:r>
          </a:p>
        </p:txBody>
      </p:sp>
      <p:sp>
        <p:nvSpPr>
          <p:cNvPr id="86" name="object 11">
            <a:extLst>
              <a:ext uri="{FF2B5EF4-FFF2-40B4-BE49-F238E27FC236}">
                <a16:creationId xmlns:a16="http://schemas.microsoft.com/office/drawing/2014/main" id="{CD2B3E17-D950-3A46-B4D6-3C18A3C17848}"/>
              </a:ext>
            </a:extLst>
          </p:cNvPr>
          <p:cNvSpPr/>
          <p:nvPr/>
        </p:nvSpPr>
        <p:spPr>
          <a:xfrm>
            <a:off x="10828762" y="2852980"/>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8EF7A6"/>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dirty="0">
                <a:solidFill>
                  <a:schemeClr val="bg1">
                    <a:lumMod val="95000"/>
                  </a:schemeClr>
                </a:solidFill>
                <a:latin typeface="Arial"/>
                <a:cs typeface="Arial"/>
              </a:rPr>
              <a:t>Q4 22</a:t>
            </a:r>
          </a:p>
        </p:txBody>
      </p:sp>
      <p:pic>
        <p:nvPicPr>
          <p:cNvPr id="87" name="Graphic 86" descr="Marketing outline">
            <a:extLst>
              <a:ext uri="{FF2B5EF4-FFF2-40B4-BE49-F238E27FC236}">
                <a16:creationId xmlns:a16="http://schemas.microsoft.com/office/drawing/2014/main" id="{AB6B37DB-59E5-C64D-B7F8-CAB3BB31D216}"/>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096000" y="2995117"/>
            <a:ext cx="280359" cy="280359"/>
          </a:xfrm>
          <a:prstGeom prst="rect">
            <a:avLst/>
          </a:prstGeom>
        </p:spPr>
      </p:pic>
      <p:sp>
        <p:nvSpPr>
          <p:cNvPr id="88" name="object 11">
            <a:extLst>
              <a:ext uri="{FF2B5EF4-FFF2-40B4-BE49-F238E27FC236}">
                <a16:creationId xmlns:a16="http://schemas.microsoft.com/office/drawing/2014/main" id="{76241238-101C-044D-8F3C-61A859306929}"/>
              </a:ext>
            </a:extLst>
          </p:cNvPr>
          <p:cNvSpPr/>
          <p:nvPr/>
        </p:nvSpPr>
        <p:spPr>
          <a:xfrm>
            <a:off x="668539" y="3683558"/>
            <a:ext cx="4221096"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noFill/>
          <a:ln>
            <a:solidFill>
              <a:srgbClr val="8EF7A6"/>
            </a:solidFill>
          </a:ln>
        </p:spPr>
        <p:txBody>
          <a:bodyPr vert="horz" wrap="square" lIns="72000" tIns="52069" rIns="0" bIns="0" rtlCol="0" anchor="ctr" anchorCtr="0">
            <a:noAutofit/>
          </a:bodyPr>
          <a:lstStyle/>
          <a:p>
            <a:pPr marL="12700">
              <a:lnSpc>
                <a:spcPts val="1320"/>
              </a:lnSpc>
              <a:spcBef>
                <a:spcPts val="100"/>
              </a:spcBef>
            </a:pPr>
            <a:r>
              <a:rPr lang="en-GB" sz="1100" spc="-5" dirty="0">
                <a:solidFill>
                  <a:srgbClr val="404040"/>
                </a:solidFill>
                <a:latin typeface="Arial"/>
                <a:cs typeface="Arial"/>
              </a:rPr>
              <a:t>OCDS Implementation – for the whole PP life-cycle (target is to publish at Lisbon Open Data Portal the Procurement Annual Plan +2023)</a:t>
            </a:r>
          </a:p>
        </p:txBody>
      </p:sp>
      <p:sp>
        <p:nvSpPr>
          <p:cNvPr id="89" name="object 11">
            <a:extLst>
              <a:ext uri="{FF2B5EF4-FFF2-40B4-BE49-F238E27FC236}">
                <a16:creationId xmlns:a16="http://schemas.microsoft.com/office/drawing/2014/main" id="{5075328B-7028-7E49-8E51-E034683A652F}"/>
              </a:ext>
            </a:extLst>
          </p:cNvPr>
          <p:cNvSpPr/>
          <p:nvPr/>
        </p:nvSpPr>
        <p:spPr>
          <a:xfrm>
            <a:off x="5022222" y="3691102"/>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8EF7A6"/>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dirty="0">
                <a:solidFill>
                  <a:schemeClr val="bg1">
                    <a:lumMod val="95000"/>
                  </a:schemeClr>
                </a:solidFill>
                <a:latin typeface="Arial"/>
                <a:cs typeface="Arial"/>
              </a:rPr>
              <a:t>Q4 22</a:t>
            </a:r>
          </a:p>
        </p:txBody>
      </p:sp>
      <p:pic>
        <p:nvPicPr>
          <p:cNvPr id="90" name="Graphic 89" descr="Internet Of Things with solid fill">
            <a:extLst>
              <a:ext uri="{FF2B5EF4-FFF2-40B4-BE49-F238E27FC236}">
                <a16:creationId xmlns:a16="http://schemas.microsoft.com/office/drawing/2014/main" id="{FF6561AC-FD87-244B-8ECC-63EC5854053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09721" y="3876145"/>
            <a:ext cx="291737" cy="291737"/>
          </a:xfrm>
          <a:prstGeom prst="rect">
            <a:avLst/>
          </a:prstGeom>
        </p:spPr>
      </p:pic>
      <p:sp>
        <p:nvSpPr>
          <p:cNvPr id="91" name="object 11">
            <a:extLst>
              <a:ext uri="{FF2B5EF4-FFF2-40B4-BE49-F238E27FC236}">
                <a16:creationId xmlns:a16="http://schemas.microsoft.com/office/drawing/2014/main" id="{AD3A2326-1440-5144-899F-9B2AA6E15158}"/>
              </a:ext>
            </a:extLst>
          </p:cNvPr>
          <p:cNvSpPr/>
          <p:nvPr/>
        </p:nvSpPr>
        <p:spPr>
          <a:xfrm>
            <a:off x="177662" y="6220474"/>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00FFFF"/>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dirty="0">
                <a:solidFill>
                  <a:schemeClr val="tx1">
                    <a:lumMod val="50000"/>
                    <a:lumOff val="50000"/>
                  </a:schemeClr>
                </a:solidFill>
                <a:latin typeface="Arial"/>
                <a:cs typeface="Arial"/>
              </a:rPr>
              <a:t>Design</a:t>
            </a:r>
          </a:p>
        </p:txBody>
      </p:sp>
      <p:sp>
        <p:nvSpPr>
          <p:cNvPr id="92" name="object 11">
            <a:extLst>
              <a:ext uri="{FF2B5EF4-FFF2-40B4-BE49-F238E27FC236}">
                <a16:creationId xmlns:a16="http://schemas.microsoft.com/office/drawing/2014/main" id="{A05BBCA8-B391-CB46-A431-64CF0AEEDBE0}"/>
              </a:ext>
            </a:extLst>
          </p:cNvPr>
          <p:cNvSpPr/>
          <p:nvPr/>
        </p:nvSpPr>
        <p:spPr>
          <a:xfrm>
            <a:off x="6384480" y="4353753"/>
            <a:ext cx="4221096"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noFill/>
          <a:ln>
            <a:solidFill>
              <a:srgbClr val="116B6C"/>
            </a:solidFill>
          </a:ln>
        </p:spPr>
        <p:txBody>
          <a:bodyPr vert="horz" wrap="square" lIns="72000" tIns="52069" rIns="0" bIns="0" rtlCol="0" anchor="ctr" anchorCtr="0">
            <a:noAutofit/>
          </a:bodyPr>
          <a:lstStyle/>
          <a:p>
            <a:pPr marL="12700">
              <a:lnSpc>
                <a:spcPts val="1320"/>
              </a:lnSpc>
              <a:spcBef>
                <a:spcPts val="100"/>
              </a:spcBef>
            </a:pPr>
            <a:r>
              <a:rPr lang="en-GB" sz="1100" spc="-5" dirty="0">
                <a:solidFill>
                  <a:srgbClr val="404040"/>
                </a:solidFill>
                <a:latin typeface="Arial"/>
                <a:cs typeface="Arial"/>
              </a:rPr>
              <a:t>Supplier Innovation &amp; Sustainability Portal</a:t>
            </a:r>
          </a:p>
        </p:txBody>
      </p:sp>
      <p:sp>
        <p:nvSpPr>
          <p:cNvPr id="93" name="object 11">
            <a:extLst>
              <a:ext uri="{FF2B5EF4-FFF2-40B4-BE49-F238E27FC236}">
                <a16:creationId xmlns:a16="http://schemas.microsoft.com/office/drawing/2014/main" id="{A522982F-C62E-3243-9824-8E29967B0AB7}"/>
              </a:ext>
            </a:extLst>
          </p:cNvPr>
          <p:cNvSpPr/>
          <p:nvPr/>
        </p:nvSpPr>
        <p:spPr>
          <a:xfrm>
            <a:off x="10805082" y="4361297"/>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00FFFF"/>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dirty="0">
                <a:solidFill>
                  <a:schemeClr val="tx1">
                    <a:lumMod val="50000"/>
                    <a:lumOff val="50000"/>
                  </a:schemeClr>
                </a:solidFill>
                <a:latin typeface="Arial"/>
                <a:cs typeface="Arial"/>
              </a:rPr>
              <a:t> Q1 23</a:t>
            </a:r>
          </a:p>
        </p:txBody>
      </p:sp>
      <p:pic>
        <p:nvPicPr>
          <p:cNvPr id="94" name="Graphic 93" descr="Internet Of Things with solid fill">
            <a:extLst>
              <a:ext uri="{FF2B5EF4-FFF2-40B4-BE49-F238E27FC236}">
                <a16:creationId xmlns:a16="http://schemas.microsoft.com/office/drawing/2014/main" id="{7DD1675B-7390-CD4D-BF2F-87CD57F2C62D}"/>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079091" y="4546340"/>
            <a:ext cx="291737" cy="291737"/>
          </a:xfrm>
          <a:prstGeom prst="rect">
            <a:avLst/>
          </a:prstGeom>
        </p:spPr>
      </p:pic>
      <p:sp>
        <p:nvSpPr>
          <p:cNvPr id="95" name="object 11">
            <a:extLst>
              <a:ext uri="{FF2B5EF4-FFF2-40B4-BE49-F238E27FC236}">
                <a16:creationId xmlns:a16="http://schemas.microsoft.com/office/drawing/2014/main" id="{D3C3C11C-D099-084F-9CCB-39BF8712CC66}"/>
              </a:ext>
            </a:extLst>
          </p:cNvPr>
          <p:cNvSpPr/>
          <p:nvPr/>
        </p:nvSpPr>
        <p:spPr>
          <a:xfrm>
            <a:off x="668539" y="4415523"/>
            <a:ext cx="4221096"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noFill/>
          <a:ln>
            <a:solidFill>
              <a:srgbClr val="116B6C"/>
            </a:solidFill>
          </a:ln>
        </p:spPr>
        <p:txBody>
          <a:bodyPr vert="horz" wrap="square" lIns="72000" tIns="52069" rIns="0" bIns="0" rtlCol="0" anchor="ctr" anchorCtr="0">
            <a:noAutofit/>
          </a:bodyPr>
          <a:lstStyle/>
          <a:p>
            <a:pPr marL="12700">
              <a:lnSpc>
                <a:spcPts val="1320"/>
              </a:lnSpc>
              <a:spcBef>
                <a:spcPts val="100"/>
              </a:spcBef>
            </a:pPr>
            <a:r>
              <a:rPr lang="en-GB" sz="1100" spc="-5" dirty="0">
                <a:solidFill>
                  <a:srgbClr val="404040"/>
                </a:solidFill>
                <a:latin typeface="Arial"/>
                <a:cs typeface="Arial"/>
              </a:rPr>
              <a:t>Pre-Tendering new Module: includes Climate Impacts  and Sustainability Guidance (with OCP)</a:t>
            </a:r>
          </a:p>
        </p:txBody>
      </p:sp>
      <p:sp>
        <p:nvSpPr>
          <p:cNvPr id="96" name="object 11">
            <a:extLst>
              <a:ext uri="{FF2B5EF4-FFF2-40B4-BE49-F238E27FC236}">
                <a16:creationId xmlns:a16="http://schemas.microsoft.com/office/drawing/2014/main" id="{B1B40BB3-B5EB-304D-9153-7CD33C27E08B}"/>
              </a:ext>
            </a:extLst>
          </p:cNvPr>
          <p:cNvSpPr/>
          <p:nvPr/>
        </p:nvSpPr>
        <p:spPr>
          <a:xfrm>
            <a:off x="5032638" y="4407569"/>
            <a:ext cx="754988" cy="540000"/>
          </a:xfrm>
          <a:custGeom>
            <a:avLst/>
            <a:gdLst/>
            <a:ahLst/>
            <a:cxnLst/>
            <a:rect l="l" t="t" r="r" b="b"/>
            <a:pathLst>
              <a:path w="2310129" h="682625">
                <a:moveTo>
                  <a:pt x="2161209" y="0"/>
                </a:moveTo>
                <a:lnTo>
                  <a:pt x="148437" y="0"/>
                </a:lnTo>
                <a:lnTo>
                  <a:pt x="62622" y="2319"/>
                </a:lnTo>
                <a:lnTo>
                  <a:pt x="18554" y="18554"/>
                </a:lnTo>
                <a:lnTo>
                  <a:pt x="2319" y="62622"/>
                </a:lnTo>
                <a:lnTo>
                  <a:pt x="0" y="148437"/>
                </a:lnTo>
                <a:lnTo>
                  <a:pt x="0" y="534009"/>
                </a:lnTo>
                <a:lnTo>
                  <a:pt x="2319" y="619825"/>
                </a:lnTo>
                <a:lnTo>
                  <a:pt x="18554" y="663892"/>
                </a:lnTo>
                <a:lnTo>
                  <a:pt x="62622" y="680127"/>
                </a:lnTo>
                <a:lnTo>
                  <a:pt x="148437" y="682447"/>
                </a:lnTo>
                <a:lnTo>
                  <a:pt x="2161209" y="682447"/>
                </a:lnTo>
                <a:lnTo>
                  <a:pt x="2247025" y="680127"/>
                </a:lnTo>
                <a:lnTo>
                  <a:pt x="2291092" y="663892"/>
                </a:lnTo>
                <a:lnTo>
                  <a:pt x="2307328" y="619825"/>
                </a:lnTo>
                <a:lnTo>
                  <a:pt x="2309647" y="534009"/>
                </a:lnTo>
                <a:lnTo>
                  <a:pt x="2309647" y="148437"/>
                </a:lnTo>
                <a:lnTo>
                  <a:pt x="2307328" y="62622"/>
                </a:lnTo>
                <a:lnTo>
                  <a:pt x="2291092" y="18554"/>
                </a:lnTo>
                <a:lnTo>
                  <a:pt x="2247025" y="2319"/>
                </a:lnTo>
                <a:lnTo>
                  <a:pt x="2161209" y="0"/>
                </a:lnTo>
                <a:close/>
              </a:path>
            </a:pathLst>
          </a:custGeom>
          <a:solidFill>
            <a:srgbClr val="00FFFF"/>
          </a:solidFill>
          <a:ln>
            <a:solidFill>
              <a:srgbClr val="CCCCCC"/>
            </a:solidFill>
          </a:ln>
        </p:spPr>
        <p:txBody>
          <a:bodyPr vert="horz" wrap="square" lIns="72000" tIns="72000" rIns="72000" bIns="72000" rtlCol="0" anchor="ctr" anchorCtr="0">
            <a:noAutofit/>
          </a:bodyPr>
          <a:lstStyle/>
          <a:p>
            <a:pPr marL="12700" algn="ctr">
              <a:lnSpc>
                <a:spcPts val="1320"/>
              </a:lnSpc>
              <a:spcBef>
                <a:spcPts val="100"/>
              </a:spcBef>
            </a:pPr>
            <a:r>
              <a:rPr lang="en-GB" sz="1100" b="1" spc="-5" dirty="0">
                <a:solidFill>
                  <a:schemeClr val="tx1">
                    <a:lumMod val="50000"/>
                    <a:lumOff val="50000"/>
                  </a:schemeClr>
                </a:solidFill>
                <a:latin typeface="Arial"/>
                <a:cs typeface="Arial"/>
              </a:rPr>
              <a:t> Q3 22</a:t>
            </a:r>
          </a:p>
        </p:txBody>
      </p:sp>
      <p:pic>
        <p:nvPicPr>
          <p:cNvPr id="97" name="Graphic 96" descr="Internet Of Things with solid fill">
            <a:extLst>
              <a:ext uri="{FF2B5EF4-FFF2-40B4-BE49-F238E27FC236}">
                <a16:creationId xmlns:a16="http://schemas.microsoft.com/office/drawing/2014/main" id="{DE6C1632-148B-EC4D-B421-0628C2CDAA6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25226" y="4592612"/>
            <a:ext cx="291737" cy="291737"/>
          </a:xfrm>
          <a:prstGeom prst="rect">
            <a:avLst/>
          </a:prstGeom>
        </p:spPr>
      </p:pic>
      <p:sp>
        <p:nvSpPr>
          <p:cNvPr id="3" name="Slide Number Placeholder 1">
            <a:extLst>
              <a:ext uri="{FF2B5EF4-FFF2-40B4-BE49-F238E27FC236}">
                <a16:creationId xmlns:a16="http://schemas.microsoft.com/office/drawing/2014/main" id="{19C2FD15-8779-58ED-1231-1A5575292832}"/>
              </a:ext>
            </a:extLst>
          </p:cNvPr>
          <p:cNvSpPr txBox="1">
            <a:spLocks/>
          </p:cNvSpPr>
          <p:nvPr/>
        </p:nvSpPr>
        <p:spPr>
          <a:xfrm>
            <a:off x="11782861" y="6627680"/>
            <a:ext cx="540327" cy="318655"/>
          </a:xfrm>
          <a:prstGeom prst="rect">
            <a:avLst/>
          </a:prstGeom>
        </p:spPr>
        <p:txBody>
          <a:bodyPr/>
          <a:ls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PT" sz="1000">
                <a:solidFill>
                  <a:schemeClr val="bg1">
                    <a:lumMod val="95000"/>
                  </a:schemeClr>
                </a:solidFill>
              </a:rPr>
              <a:t>| </a:t>
            </a:r>
            <a:fld id="{5B7219F5-3F82-4814-A7E3-0E1165E76D09}" type="slidenum">
              <a:rPr lang="pt-PT" sz="1000" smtClean="0">
                <a:solidFill>
                  <a:schemeClr val="bg1">
                    <a:lumMod val="95000"/>
                  </a:schemeClr>
                </a:solidFill>
              </a:rPr>
              <a:pPr/>
              <a:t>40</a:t>
            </a:fld>
            <a:endParaRPr lang="pt-PT" sz="1000">
              <a:solidFill>
                <a:schemeClr val="bg1">
                  <a:lumMod val="95000"/>
                </a:schemeClr>
              </a:solidFill>
            </a:endParaRPr>
          </a:p>
        </p:txBody>
      </p:sp>
    </p:spTree>
    <p:extLst>
      <p:ext uri="{BB962C8B-B14F-4D97-AF65-F5344CB8AC3E}">
        <p14:creationId xmlns:p14="http://schemas.microsoft.com/office/powerpoint/2010/main" val="2003964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85"/>
                                        </p:tgtEl>
                                        <p:attrNameLst>
                                          <p:attrName>style.visibility</p:attrName>
                                        </p:attrNameLst>
                                      </p:cBhvr>
                                      <p:to>
                                        <p:strVal val="visible"/>
                                      </p:to>
                                    </p:set>
                                    <p:animEffect transition="in" filter="wipe(left)">
                                      <p:cBhvr>
                                        <p:cTn id="10" dur="500"/>
                                        <p:tgtEl>
                                          <p:spTgt spid="185"/>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184"/>
                                        </p:tgtEl>
                                        <p:attrNameLst>
                                          <p:attrName>style.visibility</p:attrName>
                                        </p:attrNameLst>
                                      </p:cBhvr>
                                      <p:to>
                                        <p:strVal val="visible"/>
                                      </p:to>
                                    </p:set>
                                    <p:animEffect transition="in" filter="wipe(left)">
                                      <p:cBhvr>
                                        <p:cTn id="13"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P spid="18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D2A45CB-796D-4C00-9A4F-A2E62ACE807A}"/>
              </a:ext>
            </a:extLst>
          </p:cNvPr>
          <p:cNvSpPr/>
          <p:nvPr/>
        </p:nvSpPr>
        <p:spPr>
          <a:xfrm>
            <a:off x="3627411" y="1385207"/>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EC77DFB9-648A-47CE-A085-1EFB5A19307E}"/>
              </a:ext>
            </a:extLst>
          </p:cNvPr>
          <p:cNvSpPr/>
          <p:nvPr/>
        </p:nvSpPr>
        <p:spPr>
          <a:xfrm>
            <a:off x="3041693" y="342353"/>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996845D2-1EFA-461F-B516-A1A7F34069D5}"/>
              </a:ext>
            </a:extLst>
          </p:cNvPr>
          <p:cNvSpPr/>
          <p:nvPr/>
        </p:nvSpPr>
        <p:spPr>
          <a:xfrm>
            <a:off x="7583739" y="877207"/>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0E7DFD7C-5703-4ACE-BE1A-8AA0A761CC80}"/>
              </a:ext>
            </a:extLst>
          </p:cNvPr>
          <p:cNvSpPr/>
          <p:nvPr/>
        </p:nvSpPr>
        <p:spPr>
          <a:xfrm>
            <a:off x="9034243" y="48749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6BEB14F-F65A-4A44-9FF5-6E774ACA45D5}"/>
              </a:ext>
            </a:extLst>
          </p:cNvPr>
          <p:cNvSpPr/>
          <p:nvPr/>
        </p:nvSpPr>
        <p:spPr>
          <a:xfrm>
            <a:off x="-220985" y="103757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EF40BA20-225A-4707-966E-E9DF286E9C01}"/>
              </a:ext>
            </a:extLst>
          </p:cNvPr>
          <p:cNvSpPr/>
          <p:nvPr/>
        </p:nvSpPr>
        <p:spPr>
          <a:xfrm>
            <a:off x="2381293" y="103757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4B56D66D-2114-4120-B3F5-4DFC106AA548}"/>
              </a:ext>
            </a:extLst>
          </p:cNvPr>
          <p:cNvSpPr/>
          <p:nvPr/>
        </p:nvSpPr>
        <p:spPr>
          <a:xfrm>
            <a:off x="10188128" y="103757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4AD3C928-3A64-490F-9CFD-8AEC83FCFFD0}"/>
              </a:ext>
            </a:extLst>
          </p:cNvPr>
          <p:cNvSpPr/>
          <p:nvPr/>
        </p:nvSpPr>
        <p:spPr>
          <a:xfrm>
            <a:off x="2531878" y="2490772"/>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17DC88C8-7849-49AE-8AAE-B99F159F2047}"/>
              </a:ext>
            </a:extLst>
          </p:cNvPr>
          <p:cNvSpPr/>
          <p:nvPr/>
        </p:nvSpPr>
        <p:spPr>
          <a:xfrm>
            <a:off x="3847532" y="221282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FFF6DEAC-5DC9-4730-9C7A-E5010BCF7B82}"/>
              </a:ext>
            </a:extLst>
          </p:cNvPr>
          <p:cNvSpPr/>
          <p:nvPr/>
        </p:nvSpPr>
        <p:spPr>
          <a:xfrm>
            <a:off x="11509729" y="48780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368AA1F5-A0B7-4613-A84D-6D4438DCFF3A}"/>
              </a:ext>
            </a:extLst>
          </p:cNvPr>
          <p:cNvSpPr/>
          <p:nvPr/>
        </p:nvSpPr>
        <p:spPr>
          <a:xfrm>
            <a:off x="7983177" y="1881172"/>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1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82FBC7AF-68B2-4E47-BF55-AC54C223A9B7}"/>
              </a:ext>
            </a:extLst>
          </p:cNvPr>
          <p:cNvSpPr/>
          <p:nvPr/>
        </p:nvSpPr>
        <p:spPr>
          <a:xfrm>
            <a:off x="9723324" y="2586817"/>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8E06AC4A-26CB-45BA-A1A2-162C6093B9D9}"/>
              </a:ext>
            </a:extLst>
          </p:cNvPr>
          <p:cNvSpPr/>
          <p:nvPr/>
        </p:nvSpPr>
        <p:spPr>
          <a:xfrm>
            <a:off x="1223483" y="321285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7C9C44A-7906-4264-A9C2-4A47227B490F}"/>
              </a:ext>
            </a:extLst>
          </p:cNvPr>
          <p:cNvSpPr/>
          <p:nvPr/>
        </p:nvSpPr>
        <p:spPr>
          <a:xfrm>
            <a:off x="5576843" y="256188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05064CD3-92CE-4E03-9C7E-05C7EA44ED4A}"/>
              </a:ext>
            </a:extLst>
          </p:cNvPr>
          <p:cNvSpPr/>
          <p:nvPr/>
        </p:nvSpPr>
        <p:spPr>
          <a:xfrm>
            <a:off x="10958354" y="286668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95A6BBD9-AA35-4FBF-B018-F30D405CB5EB}"/>
              </a:ext>
            </a:extLst>
          </p:cNvPr>
          <p:cNvSpPr/>
          <p:nvPr/>
        </p:nvSpPr>
        <p:spPr>
          <a:xfrm>
            <a:off x="2944030" y="333947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EA5D7051-09D5-4ADA-8253-A40706EA98CE}"/>
              </a:ext>
            </a:extLst>
          </p:cNvPr>
          <p:cNvSpPr/>
          <p:nvPr/>
        </p:nvSpPr>
        <p:spPr>
          <a:xfrm>
            <a:off x="396772" y="4252415"/>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8247F0AC-3C35-47E8-AFBB-C39330B83981}"/>
              </a:ext>
            </a:extLst>
          </p:cNvPr>
          <p:cNvSpPr/>
          <p:nvPr/>
        </p:nvSpPr>
        <p:spPr>
          <a:xfrm>
            <a:off x="11531600" y="4150815"/>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518AD047-264D-4E95-BC8C-29FD36294B3D}"/>
              </a:ext>
            </a:extLst>
          </p:cNvPr>
          <p:cNvSpPr/>
          <p:nvPr/>
        </p:nvSpPr>
        <p:spPr>
          <a:xfrm>
            <a:off x="6667240" y="442617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551DD253-ED8D-4948-8332-20D805CC1BDA}"/>
              </a:ext>
            </a:extLst>
          </p:cNvPr>
          <p:cNvSpPr/>
          <p:nvPr/>
        </p:nvSpPr>
        <p:spPr>
          <a:xfrm>
            <a:off x="1605975" y="4876120"/>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E788540F-9EBB-4253-83BA-316F1A6EC9CA}"/>
              </a:ext>
            </a:extLst>
          </p:cNvPr>
          <p:cNvSpPr/>
          <p:nvPr/>
        </p:nvSpPr>
        <p:spPr>
          <a:xfrm>
            <a:off x="7493629" y="4834750"/>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18DEA181-88AF-4048-B52C-023CE842ACF5}"/>
              </a:ext>
            </a:extLst>
          </p:cNvPr>
          <p:cNvSpPr/>
          <p:nvPr/>
        </p:nvSpPr>
        <p:spPr>
          <a:xfrm>
            <a:off x="9587907" y="4950865"/>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B73104A4-4BF7-472E-8D69-8E132EB1E071}"/>
              </a:ext>
            </a:extLst>
          </p:cNvPr>
          <p:cNvSpPr/>
          <p:nvPr/>
        </p:nvSpPr>
        <p:spPr>
          <a:xfrm>
            <a:off x="651069" y="5469745"/>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42B3D8E4-1AB9-43FD-8145-09659C08A0D1}"/>
              </a:ext>
            </a:extLst>
          </p:cNvPr>
          <p:cNvSpPr/>
          <p:nvPr/>
        </p:nvSpPr>
        <p:spPr>
          <a:xfrm>
            <a:off x="3229465" y="564609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13D2A7B3-76FF-498C-A735-641A8AAAC5FF}"/>
              </a:ext>
            </a:extLst>
          </p:cNvPr>
          <p:cNvSpPr/>
          <p:nvPr/>
        </p:nvSpPr>
        <p:spPr>
          <a:xfrm>
            <a:off x="5599514" y="535580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8859A9DA-3B46-4222-9C95-8AF4B2B87678}"/>
              </a:ext>
            </a:extLst>
          </p:cNvPr>
          <p:cNvSpPr/>
          <p:nvPr/>
        </p:nvSpPr>
        <p:spPr>
          <a:xfrm>
            <a:off x="10446360" y="606483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B33ACC2-3A04-4044-AC70-21899DD2B9F0}"/>
              </a:ext>
            </a:extLst>
          </p:cNvPr>
          <p:cNvSpPr/>
          <p:nvPr/>
        </p:nvSpPr>
        <p:spPr>
          <a:xfrm>
            <a:off x="-127954" y="6251951"/>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05C1D1EF-15C1-4ECC-9D8A-B46D6BB1A7D1}"/>
              </a:ext>
            </a:extLst>
          </p:cNvPr>
          <p:cNvSpPr/>
          <p:nvPr/>
        </p:nvSpPr>
        <p:spPr>
          <a:xfrm>
            <a:off x="1870167" y="638257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15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A9F6E6BD-EFD1-4119-912D-AA36C6AEE0A3}"/>
              </a:ext>
            </a:extLst>
          </p:cNvPr>
          <p:cNvSpPr/>
          <p:nvPr/>
        </p:nvSpPr>
        <p:spPr>
          <a:xfrm>
            <a:off x="9236760" y="6193893"/>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76C881A3-6149-4EAA-A741-05BE8441F07D}"/>
              </a:ext>
            </a:extLst>
          </p:cNvPr>
          <p:cNvSpPr/>
          <p:nvPr/>
        </p:nvSpPr>
        <p:spPr>
          <a:xfrm>
            <a:off x="432452" y="1973199"/>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3C31C857-8813-4F68-A8DB-B39DB499EF64}"/>
              </a:ext>
            </a:extLst>
          </p:cNvPr>
          <p:cNvSpPr/>
          <p:nvPr/>
        </p:nvSpPr>
        <p:spPr>
          <a:xfrm>
            <a:off x="9228371" y="3926226"/>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4A6AF4B3-3B9F-40DD-90B6-5AB8D255DF46}"/>
              </a:ext>
            </a:extLst>
          </p:cNvPr>
          <p:cNvSpPr/>
          <p:nvPr/>
        </p:nvSpPr>
        <p:spPr>
          <a:xfrm>
            <a:off x="8472264" y="5517232"/>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alpha val="30000"/>
            </a:srgbClr>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5D06C7EE-C730-46A1-960C-A38C24DA26A3}"/>
              </a:ext>
            </a:extLst>
          </p:cNvPr>
          <p:cNvSpPr/>
          <p:nvPr/>
        </p:nvSpPr>
        <p:spPr>
          <a:xfrm>
            <a:off x="2344094" y="406403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E1A85BF5-BA92-4E5B-8C7E-E4CE3BBC8098}"/>
              </a:ext>
            </a:extLst>
          </p:cNvPr>
          <p:cNvSpPr/>
          <p:nvPr/>
        </p:nvSpPr>
        <p:spPr>
          <a:xfrm>
            <a:off x="263352" y="2564904"/>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1A05BF35-01E4-4D4F-ACCB-DC540B073BE7}"/>
              </a:ext>
            </a:extLst>
          </p:cNvPr>
          <p:cNvSpPr/>
          <p:nvPr/>
        </p:nvSpPr>
        <p:spPr>
          <a:xfrm>
            <a:off x="1127448" y="836712"/>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E042577E-F47D-4AE0-9836-853351E596C2}"/>
              </a:ext>
            </a:extLst>
          </p:cNvPr>
          <p:cNvSpPr/>
          <p:nvPr/>
        </p:nvSpPr>
        <p:spPr>
          <a:xfrm>
            <a:off x="4511824" y="4869160"/>
            <a:ext cx="1045128" cy="152947"/>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rgbClr val="99E2EA"/>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61D7578-4769-4451-B93F-DF2CE2111ED6}"/>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6456"/>
            <a:ext cx="12180524" cy="6851544"/>
          </a:xfrm>
          <a:prstGeom prst="rect">
            <a:avLst/>
          </a:prstGeom>
          <a:effectLst>
            <a:outerShdw blurRad="50800" dist="50800" dir="5400000" algn="ctr" rotWithShape="0">
              <a:srgbClr val="000000">
                <a:alpha val="20000"/>
              </a:srgbClr>
            </a:outerShdw>
          </a:effectLst>
        </p:spPr>
      </p:pic>
      <p:sp>
        <p:nvSpPr>
          <p:cNvPr id="3" name="Rectangle 2">
            <a:extLst>
              <a:ext uri="{FF2B5EF4-FFF2-40B4-BE49-F238E27FC236}">
                <a16:creationId xmlns:a16="http://schemas.microsoft.com/office/drawing/2014/main" id="{8A4EA450-3ABC-4669-AA45-820FAF10E014}"/>
              </a:ext>
            </a:extLst>
          </p:cNvPr>
          <p:cNvSpPr/>
          <p:nvPr/>
        </p:nvSpPr>
        <p:spPr>
          <a:xfrm>
            <a:off x="2078210" y="1190526"/>
            <a:ext cx="8368150" cy="4031727"/>
          </a:xfrm>
          <a:prstGeom prst="rect">
            <a:avLst/>
          </a:prstGeom>
        </p:spPr>
        <p:txBody>
          <a:bodyPr wrap="square">
            <a:noAutofit/>
          </a:bodyPr>
          <a:lstStyle/>
          <a:p>
            <a:pPr lvl="0" algn="ctr" fontAlgn="base">
              <a:lnSpc>
                <a:spcPct val="85000"/>
              </a:lnSpc>
              <a:spcBef>
                <a:spcPct val="0"/>
              </a:spcBef>
              <a:spcAft>
                <a:spcPct val="0"/>
              </a:spcAft>
              <a:defRPr/>
            </a:pPr>
            <a:r>
              <a:rPr lang="en-GB" sz="4000" spc="300" dirty="0">
                <a:solidFill>
                  <a:srgbClr val="00FFFF"/>
                </a:solidFill>
                <a:latin typeface="Helvetica" pitchFamily="2" charset="0"/>
                <a:cs typeface="Calibri" panose="020F0502020204030204" pitchFamily="34" charset="0"/>
              </a:rPr>
              <a:t>Lisbon Procurement Planning Platform for Innovation and Sustainability (Lx PPP-IS)</a:t>
            </a:r>
          </a:p>
          <a:p>
            <a:pPr lvl="0" algn="ctr" fontAlgn="base">
              <a:lnSpc>
                <a:spcPct val="85000"/>
              </a:lnSpc>
              <a:spcBef>
                <a:spcPct val="0"/>
              </a:spcBef>
              <a:spcAft>
                <a:spcPct val="0"/>
              </a:spcAft>
              <a:defRPr/>
            </a:pPr>
            <a:r>
              <a:rPr lang="en-GB" sz="4000" spc="300" dirty="0">
                <a:solidFill>
                  <a:srgbClr val="00FFFF"/>
                </a:solidFill>
                <a:latin typeface="Helvetica" pitchFamily="2" charset="0"/>
                <a:cs typeface="Calibri" panose="020F0502020204030204" pitchFamily="34" charset="0"/>
              </a:rPr>
              <a:t>  </a:t>
            </a:r>
            <a:endParaRPr lang="en-GB" sz="4000" spc="300" dirty="0">
              <a:solidFill>
                <a:srgbClr val="01B5C9"/>
              </a:solidFill>
              <a:latin typeface="Helvetica" pitchFamily="2" charset="0"/>
              <a:cs typeface="Calibri" panose="020F0502020204030204" pitchFamily="34" charset="0"/>
            </a:endParaRPr>
          </a:p>
          <a:p>
            <a:pPr lvl="0" algn="ctr" fontAlgn="base">
              <a:lnSpc>
                <a:spcPct val="85000"/>
              </a:lnSpc>
              <a:spcBef>
                <a:spcPct val="0"/>
              </a:spcBef>
              <a:spcAft>
                <a:spcPct val="0"/>
              </a:spcAft>
              <a:defRPr/>
            </a:pPr>
            <a:r>
              <a:rPr lang="en-GB" sz="2800" i="1" spc="300" dirty="0">
                <a:solidFill>
                  <a:prstClr val="white"/>
                </a:solidFill>
                <a:latin typeface="Helvetica" pitchFamily="2" charset="0"/>
                <a:cs typeface="Calibri" panose="020F0502020204030204" pitchFamily="34" charset="0"/>
              </a:rPr>
              <a:t>the backbone for a strategic sourcing approach towards sustainability and innovation</a:t>
            </a:r>
            <a:endParaRPr lang="en-GB" sz="2800" i="1" dirty="0">
              <a:solidFill>
                <a:prstClr val="white"/>
              </a:solidFill>
              <a:latin typeface="Helvetica" pitchFamily="2" charset="0"/>
              <a:cs typeface="Calibri" panose="020F0502020204030204" pitchFamily="34" charset="0"/>
            </a:endParaRPr>
          </a:p>
          <a:p>
            <a:pPr lvl="0" algn="ctr" fontAlgn="base">
              <a:lnSpc>
                <a:spcPct val="85000"/>
              </a:lnSpc>
              <a:spcBef>
                <a:spcPct val="0"/>
              </a:spcBef>
              <a:spcAft>
                <a:spcPct val="0"/>
              </a:spcAft>
              <a:defRPr/>
            </a:pPr>
            <a:endParaRPr lang="en-GB" sz="4000" dirty="0">
              <a:solidFill>
                <a:prstClr val="white"/>
              </a:solidFill>
              <a:latin typeface="Helvetica" pitchFamily="2" charset="0"/>
              <a:cs typeface="Calibri" panose="020F0502020204030204" pitchFamily="34" charset="0"/>
            </a:endParaRPr>
          </a:p>
          <a:p>
            <a:pPr lvl="0" algn="ctr" fontAlgn="base">
              <a:lnSpc>
                <a:spcPct val="85000"/>
              </a:lnSpc>
              <a:spcBef>
                <a:spcPct val="0"/>
              </a:spcBef>
              <a:spcAft>
                <a:spcPct val="0"/>
              </a:spcAft>
              <a:defRPr/>
            </a:pPr>
            <a:r>
              <a:rPr lang="en-GB" sz="4000" dirty="0">
                <a:solidFill>
                  <a:prstClr val="white"/>
                </a:solidFill>
                <a:latin typeface="Helvetica" pitchFamily="2" charset="0"/>
                <a:cs typeface="Calibri" panose="020F0502020204030204" pitchFamily="34" charset="0"/>
              </a:rPr>
              <a:t>Lisbon Municipality</a:t>
            </a:r>
          </a:p>
        </p:txBody>
      </p:sp>
      <p:sp>
        <p:nvSpPr>
          <p:cNvPr id="61" name="Rectangle: Rounded Corners 60">
            <a:extLst>
              <a:ext uri="{FF2B5EF4-FFF2-40B4-BE49-F238E27FC236}">
                <a16:creationId xmlns:a16="http://schemas.microsoft.com/office/drawing/2014/main" id="{6FB97EFC-0E2C-48BC-9EA4-BDEEECB9DF62}"/>
              </a:ext>
            </a:extLst>
          </p:cNvPr>
          <p:cNvSpPr/>
          <p:nvPr/>
        </p:nvSpPr>
        <p:spPr>
          <a:xfrm>
            <a:off x="5759608" y="4595410"/>
            <a:ext cx="661307" cy="457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5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55" name="Graphic 4">
            <a:extLst>
              <a:ext uri="{FF2B5EF4-FFF2-40B4-BE49-F238E27FC236}">
                <a16:creationId xmlns:a16="http://schemas.microsoft.com/office/drawing/2014/main" id="{DFB68EA6-B1FF-4CEA-9712-8BEB68A68DC1}"/>
              </a:ext>
            </a:extLst>
          </p:cNvPr>
          <p:cNvGrpSpPr/>
          <p:nvPr/>
        </p:nvGrpSpPr>
        <p:grpSpPr>
          <a:xfrm>
            <a:off x="10866425" y="6350000"/>
            <a:ext cx="1067000" cy="288788"/>
            <a:chOff x="4449749" y="2980715"/>
            <a:chExt cx="3286381" cy="889473"/>
          </a:xfrm>
          <a:solidFill>
            <a:schemeClr val="tx1"/>
          </a:solidFill>
        </p:grpSpPr>
        <p:sp>
          <p:nvSpPr>
            <p:cNvPr id="56" name="Freeform: Shape 8">
              <a:extLst>
                <a:ext uri="{FF2B5EF4-FFF2-40B4-BE49-F238E27FC236}">
                  <a16:creationId xmlns:a16="http://schemas.microsoft.com/office/drawing/2014/main" id="{78766E24-1C88-4920-8EB5-7F0F9313C223}"/>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58" name="Freeform: Shape 9">
              <a:extLst>
                <a:ext uri="{FF2B5EF4-FFF2-40B4-BE49-F238E27FC236}">
                  <a16:creationId xmlns:a16="http://schemas.microsoft.com/office/drawing/2014/main" id="{F3CF0B27-D027-47BA-8E76-9FCAE39607AB}"/>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59" name="Freeform: Shape 10">
              <a:extLst>
                <a:ext uri="{FF2B5EF4-FFF2-40B4-BE49-F238E27FC236}">
                  <a16:creationId xmlns:a16="http://schemas.microsoft.com/office/drawing/2014/main" id="{5C38E7A1-CBC9-4FD2-A778-C8C9D8708251}"/>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60" name="Freeform: Shape 11">
              <a:extLst>
                <a:ext uri="{FF2B5EF4-FFF2-40B4-BE49-F238E27FC236}">
                  <a16:creationId xmlns:a16="http://schemas.microsoft.com/office/drawing/2014/main" id="{CD429424-03D0-4FCE-9309-DC80680DF2C2}"/>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62" name="Freeform: Shape 12">
              <a:extLst>
                <a:ext uri="{FF2B5EF4-FFF2-40B4-BE49-F238E27FC236}">
                  <a16:creationId xmlns:a16="http://schemas.microsoft.com/office/drawing/2014/main" id="{D319997D-CCA8-491F-B954-F88D933C2019}"/>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63" name="Freeform: Shape 13">
              <a:extLst>
                <a:ext uri="{FF2B5EF4-FFF2-40B4-BE49-F238E27FC236}">
                  <a16:creationId xmlns:a16="http://schemas.microsoft.com/office/drawing/2014/main" id="{933D7FE0-BDED-4924-85D4-4E7942CE8386}"/>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sp>
          <p:nvSpPr>
            <p:cNvPr id="64" name="Freeform: Shape 14">
              <a:extLst>
                <a:ext uri="{FF2B5EF4-FFF2-40B4-BE49-F238E27FC236}">
                  <a16:creationId xmlns:a16="http://schemas.microsoft.com/office/drawing/2014/main" id="{95BF5C94-B0AB-469A-AD89-4906B5AEAC38}"/>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dirty="0">
                <a:ln>
                  <a:noFill/>
                </a:ln>
                <a:solidFill>
                  <a:schemeClr val="bg1"/>
                </a:solidFill>
                <a:effectLst/>
                <a:uLnTx/>
                <a:uFillTx/>
                <a:latin typeface="Calibri" panose="020F0502020204030204" pitchFamily="34" charset="0"/>
                <a:ea typeface="+mn-ea"/>
                <a:cs typeface="+mn-cs"/>
              </a:endParaRPr>
            </a:p>
          </p:txBody>
        </p:sp>
      </p:grpSp>
      <p:sp>
        <p:nvSpPr>
          <p:cNvPr id="4" name="CaixaDeTexto 1">
            <a:extLst>
              <a:ext uri="{FF2B5EF4-FFF2-40B4-BE49-F238E27FC236}">
                <a16:creationId xmlns:a16="http://schemas.microsoft.com/office/drawing/2014/main" id="{1BD2DA94-1B97-8ACE-C1EF-B5E848BBF0BE}"/>
              </a:ext>
            </a:extLst>
          </p:cNvPr>
          <p:cNvSpPr txBox="1"/>
          <p:nvPr/>
        </p:nvSpPr>
        <p:spPr>
          <a:xfrm>
            <a:off x="2915296" y="5246660"/>
            <a:ext cx="6732032" cy="1569660"/>
          </a:xfrm>
          <a:prstGeom prst="rect">
            <a:avLst/>
          </a:prstGeom>
          <a:noFill/>
        </p:spPr>
        <p:txBody>
          <a:bodyPr wrap="square" rtlCol="0">
            <a:spAutoFit/>
          </a:bodyPr>
          <a:lstStyle/>
          <a:p>
            <a:pPr algn="ctr"/>
            <a:endParaRPr lang="en-GB" sz="2400" dirty="0">
              <a:solidFill>
                <a:srgbClr val="FF0000"/>
              </a:solidFill>
            </a:endParaRPr>
          </a:p>
          <a:p>
            <a:pPr algn="ctr"/>
            <a:r>
              <a:rPr lang="en-GB" sz="2400" dirty="0">
                <a:solidFill>
                  <a:srgbClr val="FF0000"/>
                </a:solidFill>
              </a:rPr>
              <a:t> </a:t>
            </a:r>
            <a:r>
              <a:rPr lang="en-GB" sz="2400" dirty="0">
                <a:solidFill>
                  <a:srgbClr val="00FFFF"/>
                </a:solidFill>
              </a:rPr>
              <a:t> Support Presentation to OPSI - Case Study Submission </a:t>
            </a:r>
            <a:r>
              <a:rPr lang="en-GB" sz="2400" dirty="0">
                <a:solidFill>
                  <a:srgbClr val="FF0000"/>
                </a:solidFill>
              </a:rPr>
              <a:t> </a:t>
            </a:r>
          </a:p>
          <a:p>
            <a:pPr algn="ctr"/>
            <a:r>
              <a:rPr lang="en-GB" sz="2400" dirty="0">
                <a:solidFill>
                  <a:schemeClr val="bg1">
                    <a:lumMod val="85000"/>
                  </a:schemeClr>
                </a:solidFill>
              </a:rPr>
              <a:t>Gonçalo Negrão / ext.goncalo.negrao@cm-lisboa.pt</a:t>
            </a:r>
          </a:p>
        </p:txBody>
      </p:sp>
    </p:spTree>
    <p:extLst>
      <p:ext uri="{BB962C8B-B14F-4D97-AF65-F5344CB8AC3E}">
        <p14:creationId xmlns:p14="http://schemas.microsoft.com/office/powerpoint/2010/main" val="3192245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remove" grpId="0" nodeType="withEffect">
                                  <p:stCondLst>
                                    <p:cond delay="8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remove" grpId="0" nodeType="withEffect">
                                  <p:stCondLst>
                                    <p:cond delay="24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remove" grpId="0" nodeType="withEffect">
                                  <p:stCondLst>
                                    <p:cond delay="1100"/>
                                  </p:stCondLst>
                                  <p:childTnLst>
                                    <p:set>
                                      <p:cBhvr>
                                        <p:cTn id="12" dur="1" fill="hold">
                                          <p:stCondLst>
                                            <p:cond delay="0"/>
                                          </p:stCondLst>
                                        </p:cTn>
                                        <p:tgtEl>
                                          <p:spTgt spid="73"/>
                                        </p:tgtEl>
                                        <p:attrNameLst>
                                          <p:attrName>style.visibility</p:attrName>
                                        </p:attrNameLst>
                                      </p:cBhvr>
                                      <p:to>
                                        <p:strVal val="visible"/>
                                      </p:to>
                                    </p:set>
                                    <p:animEffect transition="in" filter="fade">
                                      <p:cBhvr>
                                        <p:cTn id="13" dur="500"/>
                                        <p:tgtEl>
                                          <p:spTgt spid="73"/>
                                        </p:tgtEl>
                                      </p:cBhvr>
                                    </p:animEffect>
                                  </p:childTnLst>
                                </p:cTn>
                              </p:par>
                              <p:par>
                                <p:cTn id="14" presetID="10" presetClass="entr" presetSubtype="0" fill="remove" grpId="0" nodeType="withEffect">
                                  <p:stCondLst>
                                    <p:cond delay="1800"/>
                                  </p:stCondLst>
                                  <p:childTnLst>
                                    <p:set>
                                      <p:cBhvr>
                                        <p:cTn id="15" dur="1" fill="hold">
                                          <p:stCondLst>
                                            <p:cond delay="0"/>
                                          </p:stCondLst>
                                        </p:cTn>
                                        <p:tgtEl>
                                          <p:spTgt spid="90"/>
                                        </p:tgtEl>
                                        <p:attrNameLst>
                                          <p:attrName>style.visibility</p:attrName>
                                        </p:attrNameLst>
                                      </p:cBhvr>
                                      <p:to>
                                        <p:strVal val="visible"/>
                                      </p:to>
                                    </p:set>
                                    <p:animEffect transition="in" filter="fade">
                                      <p:cBhvr>
                                        <p:cTn id="16" dur="500"/>
                                        <p:tgtEl>
                                          <p:spTgt spid="90"/>
                                        </p:tgtEl>
                                      </p:cBhvr>
                                    </p:animEffect>
                                  </p:childTnLst>
                                </p:cTn>
                              </p:par>
                              <p:par>
                                <p:cTn id="17" presetID="10" presetClass="entr" presetSubtype="0" fill="remove" grpId="0" nodeType="withEffect">
                                  <p:stCondLst>
                                    <p:cond delay="2200"/>
                                  </p:stCondLst>
                                  <p:childTnLst>
                                    <p:set>
                                      <p:cBhvr>
                                        <p:cTn id="18" dur="1" fill="hold">
                                          <p:stCondLst>
                                            <p:cond delay="0"/>
                                          </p:stCondLst>
                                        </p:cTn>
                                        <p:tgtEl>
                                          <p:spTgt spid="71"/>
                                        </p:tgtEl>
                                        <p:attrNameLst>
                                          <p:attrName>style.visibility</p:attrName>
                                        </p:attrNameLst>
                                      </p:cBhvr>
                                      <p:to>
                                        <p:strVal val="visible"/>
                                      </p:to>
                                    </p:set>
                                    <p:animEffect transition="in" filter="fade">
                                      <p:cBhvr>
                                        <p:cTn id="19" dur="500"/>
                                        <p:tgtEl>
                                          <p:spTgt spid="71"/>
                                        </p:tgtEl>
                                      </p:cBhvr>
                                    </p:animEffect>
                                  </p:childTnLst>
                                </p:cTn>
                              </p:par>
                              <p:par>
                                <p:cTn id="20" presetID="10" presetClass="entr" presetSubtype="0" fill="remove" grpId="0" nodeType="withEffect">
                                  <p:stCondLst>
                                    <p:cond delay="200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par>
                                <p:cTn id="23" presetID="10" presetClass="entr" presetSubtype="0" fill="remove" grpId="0" nodeType="withEffect">
                                  <p:stCondLst>
                                    <p:cond delay="150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remove" grpId="0" nodeType="withEffect">
                                  <p:stCondLst>
                                    <p:cond delay="30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remove" grpId="0" nodeType="withEffect">
                                  <p:stCondLst>
                                    <p:cond delay="1800"/>
                                  </p:stCondLst>
                                  <p:childTnLst>
                                    <p:set>
                                      <p:cBhvr>
                                        <p:cTn id="30" dur="1" fill="hold">
                                          <p:stCondLst>
                                            <p:cond delay="0"/>
                                          </p:stCondLst>
                                        </p:cTn>
                                        <p:tgtEl>
                                          <p:spTgt spid="57"/>
                                        </p:tgtEl>
                                        <p:attrNameLst>
                                          <p:attrName>style.visibility</p:attrName>
                                        </p:attrNameLst>
                                      </p:cBhvr>
                                      <p:to>
                                        <p:strVal val="visible"/>
                                      </p:to>
                                    </p:set>
                                    <p:animEffect transition="in" filter="fade">
                                      <p:cBhvr>
                                        <p:cTn id="31" dur="500"/>
                                        <p:tgtEl>
                                          <p:spTgt spid="57"/>
                                        </p:tgtEl>
                                      </p:cBhvr>
                                    </p:animEffect>
                                  </p:childTnLst>
                                </p:cTn>
                              </p:par>
                              <p:par>
                                <p:cTn id="32" presetID="10" presetClass="entr" presetSubtype="0" fill="remove" grpId="0" nodeType="withEffect">
                                  <p:stCondLst>
                                    <p:cond delay="800"/>
                                  </p:stCondLst>
                                  <p:childTnLst>
                                    <p:set>
                                      <p:cBhvr>
                                        <p:cTn id="33" dur="1" fill="hold">
                                          <p:stCondLst>
                                            <p:cond delay="0"/>
                                          </p:stCondLst>
                                        </p:cTn>
                                        <p:tgtEl>
                                          <p:spTgt spid="70"/>
                                        </p:tgtEl>
                                        <p:attrNameLst>
                                          <p:attrName>style.visibility</p:attrName>
                                        </p:attrNameLst>
                                      </p:cBhvr>
                                      <p:to>
                                        <p:strVal val="visible"/>
                                      </p:to>
                                    </p:set>
                                    <p:animEffect transition="in" filter="fade">
                                      <p:cBhvr>
                                        <p:cTn id="34" dur="600"/>
                                        <p:tgtEl>
                                          <p:spTgt spid="70"/>
                                        </p:tgtEl>
                                      </p:cBhvr>
                                    </p:animEffect>
                                  </p:childTnLst>
                                </p:cTn>
                              </p:par>
                              <p:par>
                                <p:cTn id="35" presetID="10" presetClass="entr" presetSubtype="0" fill="remove" grpId="0" nodeType="withEffect">
                                  <p:stCondLst>
                                    <p:cond delay="1400"/>
                                  </p:stCondLst>
                                  <p:childTnLst>
                                    <p:set>
                                      <p:cBhvr>
                                        <p:cTn id="36" dur="1" fill="hold">
                                          <p:stCondLst>
                                            <p:cond delay="0"/>
                                          </p:stCondLst>
                                        </p:cTn>
                                        <p:tgtEl>
                                          <p:spTgt spid="89"/>
                                        </p:tgtEl>
                                        <p:attrNameLst>
                                          <p:attrName>style.visibility</p:attrName>
                                        </p:attrNameLst>
                                      </p:cBhvr>
                                      <p:to>
                                        <p:strVal val="visible"/>
                                      </p:to>
                                    </p:set>
                                    <p:animEffect transition="in" filter="fade">
                                      <p:cBhvr>
                                        <p:cTn id="37" dur="500"/>
                                        <p:tgtEl>
                                          <p:spTgt spid="89"/>
                                        </p:tgtEl>
                                      </p:cBhvr>
                                    </p:animEffect>
                                  </p:childTnLst>
                                </p:cTn>
                              </p:par>
                              <p:par>
                                <p:cTn id="38" presetID="10" presetClass="entr" presetSubtype="0" fill="remove"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10" presetClass="entr" presetSubtype="0" fill="remove" grpId="0" nodeType="withEffect">
                                  <p:stCondLst>
                                    <p:cond delay="50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par>
                                <p:cTn id="44" presetID="10" presetClass="entr" presetSubtype="0" fill="remove" grpId="0" nodeType="withEffect">
                                  <p:stCondLst>
                                    <p:cond delay="400"/>
                                  </p:stCondLst>
                                  <p:childTnLst>
                                    <p:set>
                                      <p:cBhvr>
                                        <p:cTn id="45" dur="1" fill="hold">
                                          <p:stCondLst>
                                            <p:cond delay="0"/>
                                          </p:stCondLst>
                                        </p:cTn>
                                        <p:tgtEl>
                                          <p:spTgt spid="41"/>
                                        </p:tgtEl>
                                        <p:attrNameLst>
                                          <p:attrName>style.visibility</p:attrName>
                                        </p:attrNameLst>
                                      </p:cBhvr>
                                      <p:to>
                                        <p:strVal val="visible"/>
                                      </p:to>
                                    </p:set>
                                    <p:animEffect transition="in" filter="fade">
                                      <p:cBhvr>
                                        <p:cTn id="46" dur="500"/>
                                        <p:tgtEl>
                                          <p:spTgt spid="41"/>
                                        </p:tgtEl>
                                      </p:cBhvr>
                                    </p:animEffect>
                                  </p:childTnLst>
                                </p:cTn>
                              </p:par>
                              <p:par>
                                <p:cTn id="47" presetID="10" presetClass="entr" presetSubtype="0" fill="remove" grpId="0" nodeType="with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par>
                                <p:cTn id="50" presetID="10" presetClass="entr" presetSubtype="0" fill="remove" grpId="0" nodeType="withEffect">
                                  <p:stCondLst>
                                    <p:cond delay="270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par>
                                <p:cTn id="53" presetID="10" presetClass="entr" presetSubtype="0" fill="remove" grpId="0" nodeType="withEffect">
                                  <p:stCondLst>
                                    <p:cond delay="220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remove" grpId="0" nodeType="withEffect">
                                  <p:stCondLst>
                                    <p:cond delay="200"/>
                                  </p:stCondLst>
                                  <p:childTnLst>
                                    <p:set>
                                      <p:cBhvr>
                                        <p:cTn id="57" dur="1" fill="hold">
                                          <p:stCondLst>
                                            <p:cond delay="0"/>
                                          </p:stCondLst>
                                        </p:cTn>
                                        <p:tgtEl>
                                          <p:spTgt spid="45"/>
                                        </p:tgtEl>
                                        <p:attrNameLst>
                                          <p:attrName>style.visibility</p:attrName>
                                        </p:attrNameLst>
                                      </p:cBhvr>
                                      <p:to>
                                        <p:strVal val="visible"/>
                                      </p:to>
                                    </p:set>
                                    <p:animEffect transition="in" filter="fade">
                                      <p:cBhvr>
                                        <p:cTn id="58" dur="500"/>
                                        <p:tgtEl>
                                          <p:spTgt spid="45"/>
                                        </p:tgtEl>
                                      </p:cBhvr>
                                    </p:animEffect>
                                  </p:childTnLst>
                                </p:cTn>
                              </p:par>
                              <p:par>
                                <p:cTn id="59" presetID="10" presetClass="entr" presetSubtype="0" fill="remove" grpId="0" nodeType="withEffect">
                                  <p:stCondLst>
                                    <p:cond delay="100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500"/>
                                        <p:tgtEl>
                                          <p:spTgt spid="31"/>
                                        </p:tgtEl>
                                      </p:cBhvr>
                                    </p:animEffect>
                                  </p:childTnLst>
                                </p:cTn>
                              </p:par>
                              <p:par>
                                <p:cTn id="62" presetID="10" presetClass="entr" presetSubtype="0" fill="remove" grpId="0" nodeType="withEffect">
                                  <p:stCondLst>
                                    <p:cond delay="340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par>
                                <p:cTn id="65" presetID="10" presetClass="entr" presetSubtype="0" fill="remove" grpId="0" nodeType="withEffect">
                                  <p:stCondLst>
                                    <p:cond delay="2700"/>
                                  </p:stCondLst>
                                  <p:childTnLst>
                                    <p:set>
                                      <p:cBhvr>
                                        <p:cTn id="66" dur="1" fill="hold">
                                          <p:stCondLst>
                                            <p:cond delay="0"/>
                                          </p:stCondLst>
                                        </p:cTn>
                                        <p:tgtEl>
                                          <p:spTgt spid="98"/>
                                        </p:tgtEl>
                                        <p:attrNameLst>
                                          <p:attrName>style.visibility</p:attrName>
                                        </p:attrNameLst>
                                      </p:cBhvr>
                                      <p:to>
                                        <p:strVal val="visible"/>
                                      </p:to>
                                    </p:set>
                                    <p:animEffect transition="in" filter="fade">
                                      <p:cBhvr>
                                        <p:cTn id="67" dur="500"/>
                                        <p:tgtEl>
                                          <p:spTgt spid="98"/>
                                        </p:tgtEl>
                                      </p:cBhvr>
                                    </p:animEffect>
                                  </p:childTnLst>
                                </p:cTn>
                              </p:par>
                              <p:par>
                                <p:cTn id="68" presetID="10" presetClass="entr" presetSubtype="0" fill="remove" grpId="0" nodeType="withEffect">
                                  <p:stCondLst>
                                    <p:cond delay="1000"/>
                                  </p:stCondLst>
                                  <p:childTnLst>
                                    <p:set>
                                      <p:cBhvr>
                                        <p:cTn id="69" dur="1" fill="hold">
                                          <p:stCondLst>
                                            <p:cond delay="0"/>
                                          </p:stCondLst>
                                        </p:cTn>
                                        <p:tgtEl>
                                          <p:spTgt spid="38"/>
                                        </p:tgtEl>
                                        <p:attrNameLst>
                                          <p:attrName>style.visibility</p:attrName>
                                        </p:attrNameLst>
                                      </p:cBhvr>
                                      <p:to>
                                        <p:strVal val="visible"/>
                                      </p:to>
                                    </p:set>
                                    <p:animEffect transition="in" filter="fade">
                                      <p:cBhvr>
                                        <p:cTn id="70" dur="500"/>
                                        <p:tgtEl>
                                          <p:spTgt spid="38"/>
                                        </p:tgtEl>
                                      </p:cBhvr>
                                    </p:animEffect>
                                  </p:childTnLst>
                                </p:cTn>
                              </p:par>
                              <p:par>
                                <p:cTn id="71" presetID="10" presetClass="entr" presetSubtype="0" fill="remove" grpId="0" nodeType="withEffect">
                                  <p:stCondLst>
                                    <p:cond delay="1800"/>
                                  </p:stCondLst>
                                  <p:childTnLst>
                                    <p:set>
                                      <p:cBhvr>
                                        <p:cTn id="72" dur="1" fill="hold">
                                          <p:stCondLst>
                                            <p:cond delay="0"/>
                                          </p:stCondLst>
                                        </p:cTn>
                                        <p:tgtEl>
                                          <p:spTgt spid="100"/>
                                        </p:tgtEl>
                                        <p:attrNameLst>
                                          <p:attrName>style.visibility</p:attrName>
                                        </p:attrNameLst>
                                      </p:cBhvr>
                                      <p:to>
                                        <p:strVal val="visible"/>
                                      </p:to>
                                    </p:set>
                                    <p:animEffect transition="in" filter="fade">
                                      <p:cBhvr>
                                        <p:cTn id="73" dur="500"/>
                                        <p:tgtEl>
                                          <p:spTgt spid="100"/>
                                        </p:tgtEl>
                                      </p:cBhvr>
                                    </p:animEffect>
                                  </p:childTnLst>
                                </p:cTn>
                              </p:par>
                              <p:par>
                                <p:cTn id="74" presetID="10" presetClass="entr" presetSubtype="0" fill="remove" grpId="0" nodeType="withEffect">
                                  <p:stCondLst>
                                    <p:cond delay="900"/>
                                  </p:stCondLst>
                                  <p:childTnLst>
                                    <p:set>
                                      <p:cBhvr>
                                        <p:cTn id="75" dur="1" fill="hold">
                                          <p:stCondLst>
                                            <p:cond delay="0"/>
                                          </p:stCondLst>
                                        </p:cTn>
                                        <p:tgtEl>
                                          <p:spTgt spid="65"/>
                                        </p:tgtEl>
                                        <p:attrNameLst>
                                          <p:attrName>style.visibility</p:attrName>
                                        </p:attrNameLst>
                                      </p:cBhvr>
                                      <p:to>
                                        <p:strVal val="visible"/>
                                      </p:to>
                                    </p:set>
                                    <p:animEffect transition="in" filter="fade">
                                      <p:cBhvr>
                                        <p:cTn id="76" dur="500"/>
                                        <p:tgtEl>
                                          <p:spTgt spid="65"/>
                                        </p:tgtEl>
                                      </p:cBhvr>
                                    </p:animEffect>
                                  </p:childTnLst>
                                </p:cTn>
                              </p:par>
                              <p:par>
                                <p:cTn id="77" presetID="10" presetClass="entr" presetSubtype="0" fill="remove" grpId="0" nodeType="withEffect">
                                  <p:stCondLst>
                                    <p:cond delay="800"/>
                                  </p:stCondLst>
                                  <p:childTnLst>
                                    <p:set>
                                      <p:cBhvr>
                                        <p:cTn id="78" dur="1" fill="hold">
                                          <p:stCondLst>
                                            <p:cond delay="0"/>
                                          </p:stCondLst>
                                        </p:cTn>
                                        <p:tgtEl>
                                          <p:spTgt spid="83"/>
                                        </p:tgtEl>
                                        <p:attrNameLst>
                                          <p:attrName>style.visibility</p:attrName>
                                        </p:attrNameLst>
                                      </p:cBhvr>
                                      <p:to>
                                        <p:strVal val="visible"/>
                                      </p:to>
                                    </p:set>
                                    <p:animEffect transition="in" filter="fade">
                                      <p:cBhvr>
                                        <p:cTn id="79" dur="500"/>
                                        <p:tgtEl>
                                          <p:spTgt spid="83"/>
                                        </p:tgtEl>
                                      </p:cBhvr>
                                    </p:animEffect>
                                  </p:childTnLst>
                                </p:cTn>
                              </p:par>
                              <p:par>
                                <p:cTn id="80" presetID="10" presetClass="entr" presetSubtype="0" fill="remove" grpId="0" nodeType="withEffect">
                                  <p:stCondLst>
                                    <p:cond delay="1800"/>
                                  </p:stCondLst>
                                  <p:childTnLst>
                                    <p:set>
                                      <p:cBhvr>
                                        <p:cTn id="81" dur="1" fill="hold">
                                          <p:stCondLst>
                                            <p:cond delay="0"/>
                                          </p:stCondLst>
                                        </p:cTn>
                                        <p:tgtEl>
                                          <p:spTgt spid="101"/>
                                        </p:tgtEl>
                                        <p:attrNameLst>
                                          <p:attrName>style.visibility</p:attrName>
                                        </p:attrNameLst>
                                      </p:cBhvr>
                                      <p:to>
                                        <p:strVal val="visible"/>
                                      </p:to>
                                    </p:set>
                                    <p:animEffect transition="in" filter="fade">
                                      <p:cBhvr>
                                        <p:cTn id="82" dur="500"/>
                                        <p:tgtEl>
                                          <p:spTgt spid="101"/>
                                        </p:tgtEl>
                                      </p:cBhvr>
                                    </p:animEffect>
                                  </p:childTnLst>
                                </p:cTn>
                              </p:par>
                              <p:par>
                                <p:cTn id="83" presetID="10" presetClass="entr" presetSubtype="0" fill="remove" grpId="0" nodeType="withEffect">
                                  <p:stCondLst>
                                    <p:cond delay="2400"/>
                                  </p:stCondLst>
                                  <p:childTnLst>
                                    <p:set>
                                      <p:cBhvr>
                                        <p:cTn id="84" dur="1" fill="hold">
                                          <p:stCondLst>
                                            <p:cond delay="0"/>
                                          </p:stCondLst>
                                        </p:cTn>
                                        <p:tgtEl>
                                          <p:spTgt spid="68"/>
                                        </p:tgtEl>
                                        <p:attrNameLst>
                                          <p:attrName>style.visibility</p:attrName>
                                        </p:attrNameLst>
                                      </p:cBhvr>
                                      <p:to>
                                        <p:strVal val="visible"/>
                                      </p:to>
                                    </p:set>
                                    <p:animEffect transition="in" filter="fade">
                                      <p:cBhvr>
                                        <p:cTn id="85" dur="500"/>
                                        <p:tgtEl>
                                          <p:spTgt spid="68"/>
                                        </p:tgtEl>
                                      </p:cBhvr>
                                    </p:animEffect>
                                  </p:childTnLst>
                                </p:cTn>
                              </p:par>
                              <p:par>
                                <p:cTn id="86" presetID="10" presetClass="entr" presetSubtype="0" fill="remove" grpId="0" nodeType="withEffect">
                                  <p:stCondLst>
                                    <p:cond delay="1100"/>
                                  </p:stCondLst>
                                  <p:childTnLst>
                                    <p:set>
                                      <p:cBhvr>
                                        <p:cTn id="87" dur="1" fill="hold">
                                          <p:stCondLst>
                                            <p:cond delay="0"/>
                                          </p:stCondLst>
                                        </p:cTn>
                                        <p:tgtEl>
                                          <p:spTgt spid="80"/>
                                        </p:tgtEl>
                                        <p:attrNameLst>
                                          <p:attrName>style.visibility</p:attrName>
                                        </p:attrNameLst>
                                      </p:cBhvr>
                                      <p:to>
                                        <p:strVal val="visible"/>
                                      </p:to>
                                    </p:set>
                                    <p:animEffect transition="in" filter="fade">
                                      <p:cBhvr>
                                        <p:cTn id="88" dur="500"/>
                                        <p:tgtEl>
                                          <p:spTgt spid="80"/>
                                        </p:tgtEl>
                                      </p:cBhvr>
                                    </p:animEffect>
                                  </p:childTnLst>
                                </p:cTn>
                              </p:par>
                              <p:par>
                                <p:cTn id="89" presetID="10" presetClass="entr" presetSubtype="0" fill="remove" grpId="0" nodeType="withEffect">
                                  <p:stCondLst>
                                    <p:cond delay="0"/>
                                  </p:stCondLst>
                                  <p:childTnLst>
                                    <p:set>
                                      <p:cBhvr>
                                        <p:cTn id="90" dur="1" fill="hold">
                                          <p:stCondLst>
                                            <p:cond delay="0"/>
                                          </p:stCondLst>
                                        </p:cTn>
                                        <p:tgtEl>
                                          <p:spTgt spid="78"/>
                                        </p:tgtEl>
                                        <p:attrNameLst>
                                          <p:attrName>style.visibility</p:attrName>
                                        </p:attrNameLst>
                                      </p:cBhvr>
                                      <p:to>
                                        <p:strVal val="visible"/>
                                      </p:to>
                                    </p:set>
                                    <p:animEffect transition="in" filter="fade">
                                      <p:cBhvr>
                                        <p:cTn id="91" dur="500"/>
                                        <p:tgtEl>
                                          <p:spTgt spid="78"/>
                                        </p:tgtEl>
                                      </p:cBhvr>
                                    </p:animEffect>
                                  </p:childTnLst>
                                </p:cTn>
                              </p:par>
                              <p:par>
                                <p:cTn id="92" presetID="10" presetClass="entr" presetSubtype="0" fill="remove" grpId="0" nodeType="withEffect">
                                  <p:stCondLst>
                                    <p:cond delay="0"/>
                                  </p:stCondLst>
                                  <p:childTnLst>
                                    <p:set>
                                      <p:cBhvr>
                                        <p:cTn id="93" dur="1" fill="hold">
                                          <p:stCondLst>
                                            <p:cond delay="0"/>
                                          </p:stCondLst>
                                        </p:cTn>
                                        <p:tgtEl>
                                          <p:spTgt spid="77"/>
                                        </p:tgtEl>
                                        <p:attrNameLst>
                                          <p:attrName>style.visibility</p:attrName>
                                        </p:attrNameLst>
                                      </p:cBhvr>
                                      <p:to>
                                        <p:strVal val="visible"/>
                                      </p:to>
                                    </p:set>
                                    <p:animEffect transition="in" filter="fade">
                                      <p:cBhvr>
                                        <p:cTn id="94" dur="500"/>
                                        <p:tgtEl>
                                          <p:spTgt spid="77"/>
                                        </p:tgtEl>
                                      </p:cBhvr>
                                    </p:animEffect>
                                  </p:childTnLst>
                                </p:cTn>
                              </p:par>
                              <p:par>
                                <p:cTn id="95" presetID="10" presetClass="entr" presetSubtype="0" fill="remove" grpId="0" nodeType="withEffect">
                                  <p:stCondLst>
                                    <p:cond delay="1800"/>
                                  </p:stCondLst>
                                  <p:childTnLst>
                                    <p:set>
                                      <p:cBhvr>
                                        <p:cTn id="96" dur="1" fill="hold">
                                          <p:stCondLst>
                                            <p:cond delay="0"/>
                                          </p:stCondLst>
                                        </p:cTn>
                                        <p:tgtEl>
                                          <p:spTgt spid="88"/>
                                        </p:tgtEl>
                                        <p:attrNameLst>
                                          <p:attrName>style.visibility</p:attrName>
                                        </p:attrNameLst>
                                      </p:cBhvr>
                                      <p:to>
                                        <p:strVal val="visible"/>
                                      </p:to>
                                    </p:set>
                                    <p:animEffect transition="in" filter="fade">
                                      <p:cBhvr>
                                        <p:cTn id="97" dur="500"/>
                                        <p:tgtEl>
                                          <p:spTgt spid="88"/>
                                        </p:tgtEl>
                                      </p:cBhvr>
                                    </p:animEffect>
                                  </p:childTnLst>
                                </p:cTn>
                              </p:par>
                              <p:par>
                                <p:cTn id="98" presetID="10" presetClass="entr" presetSubtype="0" fill="remove" grpId="0" nodeType="withEffect">
                                  <p:stCondLst>
                                    <p:cond delay="1000"/>
                                  </p:stCondLst>
                                  <p:childTnLst>
                                    <p:set>
                                      <p:cBhvr>
                                        <p:cTn id="99" dur="1" fill="hold">
                                          <p:stCondLst>
                                            <p:cond delay="0"/>
                                          </p:stCondLst>
                                        </p:cTn>
                                        <p:tgtEl>
                                          <p:spTgt spid="103"/>
                                        </p:tgtEl>
                                        <p:attrNameLst>
                                          <p:attrName>style.visibility</p:attrName>
                                        </p:attrNameLst>
                                      </p:cBhvr>
                                      <p:to>
                                        <p:strVal val="visible"/>
                                      </p:to>
                                    </p:set>
                                    <p:animEffect transition="in" filter="fade">
                                      <p:cBhvr>
                                        <p:cTn id="100" dur="500"/>
                                        <p:tgtEl>
                                          <p:spTgt spid="103"/>
                                        </p:tgtEl>
                                      </p:cBhvr>
                                    </p:animEffect>
                                  </p:childTnLst>
                                </p:cTn>
                              </p:par>
                              <p:par>
                                <p:cTn id="101" presetID="10" presetClass="entr" presetSubtype="0" fill="remove" grpId="0" nodeType="withEffect">
                                  <p:stCondLst>
                                    <p:cond delay="200"/>
                                  </p:stCondLst>
                                  <p:childTnLst>
                                    <p:set>
                                      <p:cBhvr>
                                        <p:cTn id="102" dur="1" fill="hold">
                                          <p:stCondLst>
                                            <p:cond delay="0"/>
                                          </p:stCondLst>
                                        </p:cTn>
                                        <p:tgtEl>
                                          <p:spTgt spid="104"/>
                                        </p:tgtEl>
                                        <p:attrNameLst>
                                          <p:attrName>style.visibility</p:attrName>
                                        </p:attrNameLst>
                                      </p:cBhvr>
                                      <p:to>
                                        <p:strVal val="visible"/>
                                      </p:to>
                                    </p:set>
                                    <p:animEffect transition="in" filter="fade">
                                      <p:cBhvr>
                                        <p:cTn id="103" dur="500"/>
                                        <p:tgtEl>
                                          <p:spTgt spid="104"/>
                                        </p:tgtEl>
                                      </p:cBhvr>
                                    </p:animEffect>
                                  </p:childTnLst>
                                </p:cTn>
                              </p:par>
                              <p:par>
                                <p:cTn id="104" presetID="10" presetClass="entr" presetSubtype="0" fill="remove" grpId="0" nodeType="withEffect">
                                  <p:stCondLst>
                                    <p:cond delay="2500"/>
                                  </p:stCondLst>
                                  <p:childTnLst>
                                    <p:set>
                                      <p:cBhvr>
                                        <p:cTn id="105" dur="1" fill="hold">
                                          <p:stCondLst>
                                            <p:cond delay="0"/>
                                          </p:stCondLst>
                                        </p:cTn>
                                        <p:tgtEl>
                                          <p:spTgt spid="48"/>
                                        </p:tgtEl>
                                        <p:attrNameLst>
                                          <p:attrName>style.visibility</p:attrName>
                                        </p:attrNameLst>
                                      </p:cBhvr>
                                      <p:to>
                                        <p:strVal val="visible"/>
                                      </p:to>
                                    </p:set>
                                    <p:animEffect transition="in" filter="fade">
                                      <p:cBhvr>
                                        <p:cTn id="106" dur="500"/>
                                        <p:tgtEl>
                                          <p:spTgt spid="48"/>
                                        </p:tgtEl>
                                      </p:cBhvr>
                                    </p:animEffect>
                                  </p:childTnLst>
                                </p:cTn>
                              </p:par>
                              <p:par>
                                <p:cTn id="107" presetID="10" presetClass="entr" presetSubtype="0" fill="remove" grpId="0" nodeType="withEffect">
                                  <p:stCondLst>
                                    <p:cond delay="0"/>
                                  </p:stCondLst>
                                  <p:childTnLst>
                                    <p:set>
                                      <p:cBhvr>
                                        <p:cTn id="108" dur="1" fill="hold">
                                          <p:stCondLst>
                                            <p:cond delay="0"/>
                                          </p:stCondLst>
                                        </p:cTn>
                                        <p:tgtEl>
                                          <p:spTgt spid="105"/>
                                        </p:tgtEl>
                                        <p:attrNameLst>
                                          <p:attrName>style.visibility</p:attrName>
                                        </p:attrNameLst>
                                      </p:cBhvr>
                                      <p:to>
                                        <p:strVal val="visible"/>
                                      </p:to>
                                    </p:set>
                                    <p:animEffect transition="in" filter="fade">
                                      <p:cBhvr>
                                        <p:cTn id="109" dur="500"/>
                                        <p:tgtEl>
                                          <p:spTgt spid="105"/>
                                        </p:tgtEl>
                                      </p:cBhvr>
                                    </p:animEffect>
                                  </p:childTnLst>
                                </p:cTn>
                              </p:par>
                              <p:par>
                                <p:cTn id="110" presetID="10" presetClass="entr" presetSubtype="0" fill="remove" grpId="0" nodeType="withEffect">
                                  <p:stCondLst>
                                    <p:cond delay="900"/>
                                  </p:stCondLst>
                                  <p:childTnLst>
                                    <p:set>
                                      <p:cBhvr>
                                        <p:cTn id="111" dur="1" fill="hold">
                                          <p:stCondLst>
                                            <p:cond delay="0"/>
                                          </p:stCondLst>
                                        </p:cTn>
                                        <p:tgtEl>
                                          <p:spTgt spid="107"/>
                                        </p:tgtEl>
                                        <p:attrNameLst>
                                          <p:attrName>style.visibility</p:attrName>
                                        </p:attrNameLst>
                                      </p:cBhvr>
                                      <p:to>
                                        <p:strVal val="visible"/>
                                      </p:to>
                                    </p:set>
                                    <p:animEffect transition="in" filter="fade">
                                      <p:cBhvr>
                                        <p:cTn id="112" dur="500"/>
                                        <p:tgtEl>
                                          <p:spTgt spid="107"/>
                                        </p:tgtEl>
                                      </p:cBhvr>
                                    </p:animEffect>
                                  </p:childTnLst>
                                </p:cTn>
                              </p:par>
                              <p:par>
                                <p:cTn id="113" presetID="10" presetClass="entr" presetSubtype="0" fill="hold" nodeType="withEffect">
                                  <p:stCondLst>
                                    <p:cond delay="3150"/>
                                  </p:stCondLst>
                                  <p:childTnLst>
                                    <p:set>
                                      <p:cBhvr>
                                        <p:cTn id="114" dur="1" fill="hold">
                                          <p:stCondLst>
                                            <p:cond delay="0"/>
                                          </p:stCondLst>
                                        </p:cTn>
                                        <p:tgtEl>
                                          <p:spTgt spid="7"/>
                                        </p:tgtEl>
                                        <p:attrNameLst>
                                          <p:attrName>style.visibility</p:attrName>
                                        </p:attrNameLst>
                                      </p:cBhvr>
                                      <p:to>
                                        <p:strVal val="visible"/>
                                      </p:to>
                                    </p:set>
                                    <p:animEffect transition="in" filter="fade">
                                      <p:cBhvr>
                                        <p:cTn id="115" dur="750"/>
                                        <p:tgtEl>
                                          <p:spTgt spid="7"/>
                                        </p:tgtEl>
                                      </p:cBhvr>
                                    </p:animEffect>
                                  </p:childTnLst>
                                </p:cTn>
                              </p:par>
                              <p:par>
                                <p:cTn id="116" presetID="10" presetClass="entr" presetSubtype="0" fill="hold" grpId="0" nodeType="withEffect">
                                  <p:stCondLst>
                                    <p:cond delay="750"/>
                                  </p:stCondLst>
                                  <p:childTnLst>
                                    <p:set>
                                      <p:cBhvr>
                                        <p:cTn id="117" dur="1" fill="hold">
                                          <p:stCondLst>
                                            <p:cond delay="0"/>
                                          </p:stCondLst>
                                        </p:cTn>
                                        <p:tgtEl>
                                          <p:spTgt spid="3"/>
                                        </p:tgtEl>
                                        <p:attrNameLst>
                                          <p:attrName>style.visibility</p:attrName>
                                        </p:attrNameLst>
                                      </p:cBhvr>
                                      <p:to>
                                        <p:strVal val="visible"/>
                                      </p:to>
                                    </p:set>
                                    <p:animEffect transition="in" filter="fade">
                                      <p:cBhvr>
                                        <p:cTn id="118" dur="750"/>
                                        <p:tgtEl>
                                          <p:spTgt spid="3"/>
                                        </p:tgtEl>
                                      </p:cBhvr>
                                    </p:animEffect>
                                  </p:childTnLst>
                                </p:cTn>
                              </p:par>
                              <p:par>
                                <p:cTn id="119" presetID="10" presetClass="entr" presetSubtype="0" fill="hold" grpId="0" nodeType="withEffect">
                                  <p:stCondLst>
                                    <p:cond delay="750"/>
                                  </p:stCondLst>
                                  <p:childTnLst>
                                    <p:set>
                                      <p:cBhvr>
                                        <p:cTn id="120" dur="1" fill="hold">
                                          <p:stCondLst>
                                            <p:cond delay="0"/>
                                          </p:stCondLst>
                                        </p:cTn>
                                        <p:tgtEl>
                                          <p:spTgt spid="61"/>
                                        </p:tgtEl>
                                        <p:attrNameLst>
                                          <p:attrName>style.visibility</p:attrName>
                                        </p:attrNameLst>
                                      </p:cBhvr>
                                      <p:to>
                                        <p:strVal val="visible"/>
                                      </p:to>
                                    </p:set>
                                    <p:animEffect transition="in" filter="fade">
                                      <p:cBhvr>
                                        <p:cTn id="121" dur="75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P spid="15" grpId="0" animBg="1"/>
      <p:bldP spid="16" grpId="0" animBg="1"/>
      <p:bldP spid="18" grpId="0" animBg="1"/>
      <p:bldP spid="24" grpId="0" animBg="1"/>
      <p:bldP spid="30" grpId="0" animBg="1"/>
      <p:bldP spid="31" grpId="0" animBg="1"/>
      <p:bldP spid="32" grpId="0" animBg="1"/>
      <p:bldP spid="34" grpId="0" animBg="1"/>
      <p:bldP spid="35" grpId="0" animBg="1"/>
      <p:bldP spid="38" grpId="0" animBg="1"/>
      <p:bldP spid="41" grpId="0" animBg="1"/>
      <p:bldP spid="45" grpId="0" animBg="1"/>
      <p:bldP spid="48" grpId="0" animBg="1"/>
      <p:bldP spid="57" grpId="0" animBg="1"/>
      <p:bldP spid="65" grpId="0" animBg="1"/>
      <p:bldP spid="68" grpId="0" animBg="1"/>
      <p:bldP spid="70" grpId="0" animBg="1"/>
      <p:bldP spid="71" grpId="0" animBg="1"/>
      <p:bldP spid="73" grpId="0" animBg="1"/>
      <p:bldP spid="77" grpId="0" animBg="1"/>
      <p:bldP spid="78" grpId="0" animBg="1"/>
      <p:bldP spid="80" grpId="0" animBg="1"/>
      <p:bldP spid="83" grpId="0" animBg="1"/>
      <p:bldP spid="88" grpId="0" animBg="1"/>
      <p:bldP spid="89" grpId="0" animBg="1"/>
      <p:bldP spid="90" grpId="0" animBg="1"/>
      <p:bldP spid="98" grpId="0" animBg="1"/>
      <p:bldP spid="100" grpId="0" animBg="1"/>
      <p:bldP spid="101" grpId="0" animBg="1"/>
      <p:bldP spid="103" grpId="0" animBg="1"/>
      <p:bldP spid="104" grpId="0" animBg="1"/>
      <p:bldP spid="105" grpId="0" animBg="1"/>
      <p:bldP spid="107" grpId="0" animBg="1"/>
      <p:bldP spid="3" grpId="0"/>
      <p:bldP spid="6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14">
            <a:extLst>
              <a:ext uri="{FF2B5EF4-FFF2-40B4-BE49-F238E27FC236}">
                <a16:creationId xmlns:a16="http://schemas.microsoft.com/office/drawing/2014/main" id="{4AB88113-5F29-1144-9E08-324DD0AB0CC6}"/>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94" name="Freeform: Shape 110">
            <a:extLst>
              <a:ext uri="{FF2B5EF4-FFF2-40B4-BE49-F238E27FC236}">
                <a16:creationId xmlns:a16="http://schemas.microsoft.com/office/drawing/2014/main" id="{C22B12B4-60BD-F048-A796-F5E463BB19E0}"/>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Procurement Strategy</a:t>
            </a:r>
            <a:endParaRPr lang="en-GB" b="1" spc="213" dirty="0">
              <a:solidFill>
                <a:srgbClr val="404040"/>
              </a:solidFill>
              <a:latin typeface="Helvetica" pitchFamily="2" charset="0"/>
            </a:endParaRPr>
          </a:p>
        </p:txBody>
      </p:sp>
      <p:sp>
        <p:nvSpPr>
          <p:cNvPr id="56" name="object 38">
            <a:extLst>
              <a:ext uri="{FF2B5EF4-FFF2-40B4-BE49-F238E27FC236}">
                <a16:creationId xmlns:a16="http://schemas.microsoft.com/office/drawing/2014/main" id="{1515139A-6D7F-3B44-9E65-3B0DD9E8AF16}"/>
              </a:ext>
            </a:extLst>
          </p:cNvPr>
          <p:cNvSpPr txBox="1"/>
          <p:nvPr/>
        </p:nvSpPr>
        <p:spPr>
          <a:xfrm>
            <a:off x="8424544" y="709179"/>
            <a:ext cx="3600000" cy="605035"/>
          </a:xfrm>
          <a:prstGeom prst="rect">
            <a:avLst/>
          </a:prstGeom>
        </p:spPr>
        <p:txBody>
          <a:bodyPr vert="horz" wrap="square" lIns="0" tIns="14984" rIns="0" bIns="0" rtlCol="0">
            <a:spAutoFit/>
          </a:bodyPr>
          <a:lstStyle/>
          <a:p>
            <a:pPr marL="11527">
              <a:lnSpc>
                <a:spcPts val="2224"/>
              </a:lnSpc>
              <a:spcBef>
                <a:spcPts val="118"/>
              </a:spcBef>
            </a:pPr>
            <a:r>
              <a:rPr lang="en-GB" sz="2400" spc="-64" dirty="0">
                <a:solidFill>
                  <a:srgbClr val="1DB1B6"/>
                </a:solidFill>
                <a:latin typeface="Century Gothic"/>
                <a:cs typeface="Century Gothic"/>
              </a:rPr>
              <a:t>02</a:t>
            </a:r>
            <a:endParaRPr lang="en-GB" sz="1050" i="1" spc="-9" dirty="0">
              <a:solidFill>
                <a:srgbClr val="01B5C8"/>
              </a:solidFill>
              <a:latin typeface="Verdana"/>
              <a:cs typeface="Verdana"/>
            </a:endParaRPr>
          </a:p>
          <a:p>
            <a:pPr marL="11527" marR="43224">
              <a:lnSpc>
                <a:spcPts val="1089"/>
              </a:lnSpc>
              <a:spcBef>
                <a:spcPts val="118"/>
              </a:spcBef>
            </a:pPr>
            <a:r>
              <a:rPr lang="en-GB" sz="1050" spc="-23" dirty="0">
                <a:solidFill>
                  <a:srgbClr val="00B5C8"/>
                </a:solidFill>
                <a:latin typeface="Verdana"/>
                <a:cs typeface="Verdana"/>
              </a:rPr>
              <a:t>PROCUREMENT PROCESS AGILITY</a:t>
            </a:r>
          </a:p>
          <a:p>
            <a:pPr marL="11527" marR="43224">
              <a:lnSpc>
                <a:spcPts val="1089"/>
              </a:lnSpc>
              <a:spcBef>
                <a:spcPts val="118"/>
              </a:spcBef>
            </a:pPr>
            <a:r>
              <a:rPr lang="en-GB" sz="1050" i="1" spc="-9" dirty="0">
                <a:solidFill>
                  <a:srgbClr val="01B5C8"/>
                </a:solidFill>
                <a:latin typeface="Verdana"/>
                <a:cs typeface="Verdana"/>
              </a:rPr>
              <a:t>Digital Transformation</a:t>
            </a:r>
            <a:endParaRPr lang="en-GB" sz="1050" dirty="0">
              <a:latin typeface="Verdana"/>
              <a:cs typeface="Verdana"/>
            </a:endParaRPr>
          </a:p>
        </p:txBody>
      </p:sp>
      <p:sp>
        <p:nvSpPr>
          <p:cNvPr id="58" name="object 49">
            <a:extLst>
              <a:ext uri="{FF2B5EF4-FFF2-40B4-BE49-F238E27FC236}">
                <a16:creationId xmlns:a16="http://schemas.microsoft.com/office/drawing/2014/main" id="{28179AA7-75CB-DD4F-9E5E-E468F625FDFF}"/>
              </a:ext>
            </a:extLst>
          </p:cNvPr>
          <p:cNvSpPr txBox="1"/>
          <p:nvPr/>
        </p:nvSpPr>
        <p:spPr>
          <a:xfrm>
            <a:off x="4595073" y="663790"/>
            <a:ext cx="3600000" cy="929343"/>
          </a:xfrm>
          <a:prstGeom prst="rect">
            <a:avLst/>
          </a:prstGeom>
        </p:spPr>
        <p:txBody>
          <a:bodyPr vert="horz" wrap="square" lIns="0" tIns="0" rIns="0" bIns="0" rtlCol="0">
            <a:noAutofit/>
          </a:bodyPr>
          <a:lstStyle/>
          <a:p>
            <a:pPr marL="11527">
              <a:spcBef>
                <a:spcPts val="1021"/>
              </a:spcBef>
            </a:pPr>
            <a:r>
              <a:rPr lang="en-GB" sz="2400" spc="-64" dirty="0">
                <a:solidFill>
                  <a:srgbClr val="8EF7A6"/>
                </a:solidFill>
                <a:latin typeface="Century Gothic"/>
                <a:cs typeface="Century Gothic"/>
              </a:rPr>
              <a:t>01</a:t>
            </a:r>
            <a:endParaRPr lang="en-GB" sz="2400" dirty="0">
              <a:solidFill>
                <a:srgbClr val="8EF7A6"/>
              </a:solidFill>
              <a:latin typeface="Century Gothic"/>
              <a:cs typeface="Century Gothic"/>
            </a:endParaRPr>
          </a:p>
          <a:p>
            <a:pPr marL="11527">
              <a:lnSpc>
                <a:spcPts val="1144"/>
              </a:lnSpc>
              <a:spcBef>
                <a:spcPts val="481"/>
              </a:spcBef>
            </a:pPr>
            <a:r>
              <a:rPr lang="en-GB" sz="1050" spc="-9" dirty="0">
                <a:solidFill>
                  <a:srgbClr val="8EF7A6"/>
                </a:solidFill>
                <a:latin typeface="Verdana"/>
                <a:cs typeface="Verdana"/>
              </a:rPr>
              <a:t>SUSTAINABLE SOLUTIONS</a:t>
            </a:r>
          </a:p>
          <a:p>
            <a:pPr marL="11527">
              <a:lnSpc>
                <a:spcPts val="1144"/>
              </a:lnSpc>
              <a:spcBef>
                <a:spcPts val="481"/>
              </a:spcBef>
            </a:pPr>
            <a:r>
              <a:rPr lang="en-GB" sz="1050" i="1" spc="-9" dirty="0">
                <a:solidFill>
                  <a:srgbClr val="8EF7A6"/>
                </a:solidFill>
                <a:latin typeface="Verdana"/>
                <a:cs typeface="Verdana"/>
              </a:rPr>
              <a:t>Incentivizing local supply chains</a:t>
            </a:r>
            <a:endParaRPr lang="en-GB" sz="1050" i="1" dirty="0">
              <a:solidFill>
                <a:srgbClr val="8EF7A6"/>
              </a:solidFill>
              <a:latin typeface="Verdana"/>
              <a:cs typeface="Verdana"/>
            </a:endParaRPr>
          </a:p>
        </p:txBody>
      </p:sp>
      <p:sp>
        <p:nvSpPr>
          <p:cNvPr id="59" name="object 50">
            <a:extLst>
              <a:ext uri="{FF2B5EF4-FFF2-40B4-BE49-F238E27FC236}">
                <a16:creationId xmlns:a16="http://schemas.microsoft.com/office/drawing/2014/main" id="{64579A18-9B3D-D04D-81DF-0D7F79D442B6}"/>
              </a:ext>
            </a:extLst>
          </p:cNvPr>
          <p:cNvSpPr txBox="1"/>
          <p:nvPr/>
        </p:nvSpPr>
        <p:spPr>
          <a:xfrm>
            <a:off x="4595071" y="1395309"/>
            <a:ext cx="3600000" cy="261378"/>
          </a:xfrm>
          <a:prstGeom prst="rect">
            <a:avLst/>
          </a:prstGeom>
        </p:spPr>
        <p:txBody>
          <a:bodyPr vert="horz" wrap="square" lIns="0" tIns="11526" rIns="0" bIns="13069" rtlCol="0" anchor="ctr" anchorCtr="0">
            <a:noAutofit/>
          </a:bodyPr>
          <a:lstStyle/>
          <a:p>
            <a:pPr marL="11527">
              <a:spcBef>
                <a:spcPts val="91"/>
              </a:spcBef>
            </a:pPr>
            <a:r>
              <a:rPr lang="en-GB" sz="1000" spc="-18">
                <a:latin typeface="Arial" panose="020B0604020202020204" pitchFamily="34" charset="0"/>
                <a:ea typeface="+mn-lt"/>
                <a:cs typeface="Arial" panose="020B0604020202020204" pitchFamily="34" charset="0"/>
              </a:rPr>
              <a:t>PP Council</a:t>
            </a:r>
            <a:endParaRPr lang="en-GB" sz="2000">
              <a:latin typeface="Arial" panose="020B0604020202020204" pitchFamily="34" charset="0"/>
              <a:cs typeface="Arial" panose="020B0604020202020204" pitchFamily="34" charset="0"/>
            </a:endParaRPr>
          </a:p>
        </p:txBody>
      </p:sp>
      <p:sp>
        <p:nvSpPr>
          <p:cNvPr id="60" name="object 66">
            <a:extLst>
              <a:ext uri="{FF2B5EF4-FFF2-40B4-BE49-F238E27FC236}">
                <a16:creationId xmlns:a16="http://schemas.microsoft.com/office/drawing/2014/main" id="{9297B7C9-1CAE-2E40-8957-CE4B4988BC38}"/>
              </a:ext>
            </a:extLst>
          </p:cNvPr>
          <p:cNvSpPr txBox="1"/>
          <p:nvPr/>
        </p:nvSpPr>
        <p:spPr>
          <a:xfrm>
            <a:off x="4584557" y="4529435"/>
            <a:ext cx="3600000" cy="730107"/>
          </a:xfrm>
          <a:prstGeom prst="rect">
            <a:avLst/>
          </a:prstGeom>
        </p:spPr>
        <p:txBody>
          <a:bodyPr vert="horz" wrap="square" lIns="0" tIns="27086" rIns="0" bIns="0" rtlCol="0" anchor="t">
            <a:spAutoFit/>
          </a:bodyPr>
          <a:lstStyle/>
          <a:p>
            <a:pPr marL="24206">
              <a:spcBef>
                <a:spcPts val="213"/>
              </a:spcBef>
            </a:pPr>
            <a:r>
              <a:rPr lang="en-GB" sz="2400" spc="-64">
                <a:solidFill>
                  <a:srgbClr val="07424E"/>
                </a:solidFill>
                <a:latin typeface="Century Gothic"/>
                <a:cs typeface="Century Gothic"/>
              </a:rPr>
              <a:t>03</a:t>
            </a:r>
            <a:endParaRPr lang="en-GB" sz="2400">
              <a:solidFill>
                <a:srgbClr val="07424E"/>
              </a:solidFill>
              <a:latin typeface="Century Gothic"/>
              <a:cs typeface="Century Gothic"/>
            </a:endParaRPr>
          </a:p>
          <a:p>
            <a:pPr marL="27664">
              <a:lnSpc>
                <a:spcPts val="1144"/>
              </a:lnSpc>
              <a:spcBef>
                <a:spcPts val="218"/>
              </a:spcBef>
            </a:pPr>
            <a:r>
              <a:rPr lang="en-GB" sz="1050" spc="14">
                <a:solidFill>
                  <a:srgbClr val="07424E"/>
                </a:solidFill>
                <a:latin typeface="Verdana"/>
                <a:cs typeface="Verdana"/>
              </a:rPr>
              <a:t>TRANSPARENCY</a:t>
            </a:r>
          </a:p>
          <a:p>
            <a:pPr marL="27664">
              <a:lnSpc>
                <a:spcPts val="1144"/>
              </a:lnSpc>
              <a:spcBef>
                <a:spcPts val="218"/>
              </a:spcBef>
            </a:pPr>
            <a:r>
              <a:rPr lang="en-GB" sz="1050" i="1" spc="14">
                <a:solidFill>
                  <a:srgbClr val="07424E"/>
                </a:solidFill>
                <a:latin typeface="Verdana"/>
                <a:cs typeface="Verdana"/>
              </a:rPr>
              <a:t>Market Opportunities </a:t>
            </a:r>
            <a:endParaRPr lang="en-GB" sz="1050" i="1">
              <a:solidFill>
                <a:srgbClr val="07424E"/>
              </a:solidFill>
              <a:latin typeface="Cambria"/>
              <a:cs typeface="Cambria"/>
            </a:endParaRPr>
          </a:p>
        </p:txBody>
      </p:sp>
      <p:grpSp>
        <p:nvGrpSpPr>
          <p:cNvPr id="7" name="Group 6">
            <a:extLst>
              <a:ext uri="{FF2B5EF4-FFF2-40B4-BE49-F238E27FC236}">
                <a16:creationId xmlns:a16="http://schemas.microsoft.com/office/drawing/2014/main" id="{CEFC326D-46E8-4D48-A666-39801B445755}"/>
              </a:ext>
            </a:extLst>
          </p:cNvPr>
          <p:cNvGrpSpPr/>
          <p:nvPr/>
        </p:nvGrpSpPr>
        <p:grpSpPr>
          <a:xfrm>
            <a:off x="448177" y="2492691"/>
            <a:ext cx="3484424" cy="3480364"/>
            <a:chOff x="948330" y="2500959"/>
            <a:chExt cx="3872755" cy="3868243"/>
          </a:xfrm>
        </p:grpSpPr>
        <p:sp>
          <p:nvSpPr>
            <p:cNvPr id="68" name="object 3">
              <a:extLst>
                <a:ext uri="{FF2B5EF4-FFF2-40B4-BE49-F238E27FC236}">
                  <a16:creationId xmlns:a16="http://schemas.microsoft.com/office/drawing/2014/main" id="{4DA26D06-4A4B-AC40-A415-FB0BDBE5FC03}"/>
                </a:ext>
              </a:extLst>
            </p:cNvPr>
            <p:cNvSpPr/>
            <p:nvPr/>
          </p:nvSpPr>
          <p:spPr>
            <a:xfrm>
              <a:off x="1607991" y="3154083"/>
              <a:ext cx="2498848" cy="2498848"/>
            </a:xfrm>
            <a:custGeom>
              <a:avLst/>
              <a:gdLst/>
              <a:ahLst/>
              <a:cxnLst/>
              <a:rect l="l" t="t" r="r" b="b"/>
              <a:pathLst>
                <a:path w="2753360" h="2753360">
                  <a:moveTo>
                    <a:pt x="1376476" y="0"/>
                  </a:moveTo>
                  <a:lnTo>
                    <a:pt x="1328152" y="832"/>
                  </a:lnTo>
                  <a:lnTo>
                    <a:pt x="1280247" y="3311"/>
                  </a:lnTo>
                  <a:lnTo>
                    <a:pt x="1232786" y="7409"/>
                  </a:lnTo>
                  <a:lnTo>
                    <a:pt x="1185799" y="13100"/>
                  </a:lnTo>
                  <a:lnTo>
                    <a:pt x="1139312" y="20355"/>
                  </a:lnTo>
                  <a:lnTo>
                    <a:pt x="1093352" y="29147"/>
                  </a:lnTo>
                  <a:lnTo>
                    <a:pt x="1047947" y="39450"/>
                  </a:lnTo>
                  <a:lnTo>
                    <a:pt x="1003125" y="51235"/>
                  </a:lnTo>
                  <a:lnTo>
                    <a:pt x="958911" y="64476"/>
                  </a:lnTo>
                  <a:lnTo>
                    <a:pt x="915334" y="79146"/>
                  </a:lnTo>
                  <a:lnTo>
                    <a:pt x="872421" y="95216"/>
                  </a:lnTo>
                  <a:lnTo>
                    <a:pt x="830199" y="112660"/>
                  </a:lnTo>
                  <a:lnTo>
                    <a:pt x="788696" y="131450"/>
                  </a:lnTo>
                  <a:lnTo>
                    <a:pt x="747939" y="151559"/>
                  </a:lnTo>
                  <a:lnTo>
                    <a:pt x="707954" y="172960"/>
                  </a:lnTo>
                  <a:lnTo>
                    <a:pt x="668770" y="195626"/>
                  </a:lnTo>
                  <a:lnTo>
                    <a:pt x="630414" y="219528"/>
                  </a:lnTo>
                  <a:lnTo>
                    <a:pt x="592913" y="244641"/>
                  </a:lnTo>
                  <a:lnTo>
                    <a:pt x="556294" y="270936"/>
                  </a:lnTo>
                  <a:lnTo>
                    <a:pt x="520585" y="298386"/>
                  </a:lnTo>
                  <a:lnTo>
                    <a:pt x="485812" y="326964"/>
                  </a:lnTo>
                  <a:lnTo>
                    <a:pt x="452004" y="356643"/>
                  </a:lnTo>
                  <a:lnTo>
                    <a:pt x="419187" y="387396"/>
                  </a:lnTo>
                  <a:lnTo>
                    <a:pt x="387389" y="419194"/>
                  </a:lnTo>
                  <a:lnTo>
                    <a:pt x="356638" y="452011"/>
                  </a:lnTo>
                  <a:lnTo>
                    <a:pt x="326959" y="485820"/>
                  </a:lnTo>
                  <a:lnTo>
                    <a:pt x="298381" y="520593"/>
                  </a:lnTo>
                  <a:lnTo>
                    <a:pt x="270931" y="556302"/>
                  </a:lnTo>
                  <a:lnTo>
                    <a:pt x="244637" y="592922"/>
                  </a:lnTo>
                  <a:lnTo>
                    <a:pt x="219525" y="630423"/>
                  </a:lnTo>
                  <a:lnTo>
                    <a:pt x="195622" y="668780"/>
                  </a:lnTo>
                  <a:lnTo>
                    <a:pt x="172957" y="707964"/>
                  </a:lnTo>
                  <a:lnTo>
                    <a:pt x="151557" y="747949"/>
                  </a:lnTo>
                  <a:lnTo>
                    <a:pt x="131448" y="788706"/>
                  </a:lnTo>
                  <a:lnTo>
                    <a:pt x="112658" y="830210"/>
                  </a:lnTo>
                  <a:lnTo>
                    <a:pt x="95214" y="872432"/>
                  </a:lnTo>
                  <a:lnTo>
                    <a:pt x="79144" y="915345"/>
                  </a:lnTo>
                  <a:lnTo>
                    <a:pt x="64475" y="958923"/>
                  </a:lnTo>
                  <a:lnTo>
                    <a:pt x="51234" y="1003136"/>
                  </a:lnTo>
                  <a:lnTo>
                    <a:pt x="39449" y="1047959"/>
                  </a:lnTo>
                  <a:lnTo>
                    <a:pt x="29147" y="1093365"/>
                  </a:lnTo>
                  <a:lnTo>
                    <a:pt x="20354" y="1139324"/>
                  </a:lnTo>
                  <a:lnTo>
                    <a:pt x="13099" y="1185812"/>
                  </a:lnTo>
                  <a:lnTo>
                    <a:pt x="7409" y="1232799"/>
                  </a:lnTo>
                  <a:lnTo>
                    <a:pt x="3311" y="1280259"/>
                  </a:lnTo>
                  <a:lnTo>
                    <a:pt x="832" y="1328165"/>
                  </a:lnTo>
                  <a:lnTo>
                    <a:pt x="0" y="1376489"/>
                  </a:lnTo>
                  <a:lnTo>
                    <a:pt x="832" y="1424813"/>
                  </a:lnTo>
                  <a:lnTo>
                    <a:pt x="3311" y="1472719"/>
                  </a:lnTo>
                  <a:lnTo>
                    <a:pt x="7409" y="1520179"/>
                  </a:lnTo>
                  <a:lnTo>
                    <a:pt x="13099" y="1567166"/>
                  </a:lnTo>
                  <a:lnTo>
                    <a:pt x="20354" y="1613653"/>
                  </a:lnTo>
                  <a:lnTo>
                    <a:pt x="29147" y="1659613"/>
                  </a:lnTo>
                  <a:lnTo>
                    <a:pt x="39449" y="1705018"/>
                  </a:lnTo>
                  <a:lnTo>
                    <a:pt x="51234" y="1749841"/>
                  </a:lnTo>
                  <a:lnTo>
                    <a:pt x="64475" y="1794054"/>
                  </a:lnTo>
                  <a:lnTo>
                    <a:pt x="79144" y="1837631"/>
                  </a:lnTo>
                  <a:lnTo>
                    <a:pt x="95214" y="1880544"/>
                  </a:lnTo>
                  <a:lnTo>
                    <a:pt x="112658" y="1922766"/>
                  </a:lnTo>
                  <a:lnTo>
                    <a:pt x="131448" y="1964269"/>
                  </a:lnTo>
                  <a:lnTo>
                    <a:pt x="151557" y="2005027"/>
                  </a:lnTo>
                  <a:lnTo>
                    <a:pt x="172957" y="2045011"/>
                  </a:lnTo>
                  <a:lnTo>
                    <a:pt x="195622" y="2084195"/>
                  </a:lnTo>
                  <a:lnTo>
                    <a:pt x="219525" y="2122551"/>
                  </a:lnTo>
                  <a:lnTo>
                    <a:pt x="244637" y="2160052"/>
                  </a:lnTo>
                  <a:lnTo>
                    <a:pt x="270931" y="2196671"/>
                  </a:lnTo>
                  <a:lnTo>
                    <a:pt x="298381" y="2232380"/>
                  </a:lnTo>
                  <a:lnTo>
                    <a:pt x="326959" y="2267153"/>
                  </a:lnTo>
                  <a:lnTo>
                    <a:pt x="356638" y="2300961"/>
                  </a:lnTo>
                  <a:lnTo>
                    <a:pt x="387389" y="2333778"/>
                  </a:lnTo>
                  <a:lnTo>
                    <a:pt x="419187" y="2365576"/>
                  </a:lnTo>
                  <a:lnTo>
                    <a:pt x="452004" y="2396328"/>
                  </a:lnTo>
                  <a:lnTo>
                    <a:pt x="485812" y="2426006"/>
                  </a:lnTo>
                  <a:lnTo>
                    <a:pt x="520585" y="2454584"/>
                  </a:lnTo>
                  <a:lnTo>
                    <a:pt x="556294" y="2482034"/>
                  </a:lnTo>
                  <a:lnTo>
                    <a:pt x="592913" y="2508329"/>
                  </a:lnTo>
                  <a:lnTo>
                    <a:pt x="630414" y="2533441"/>
                  </a:lnTo>
                  <a:lnTo>
                    <a:pt x="668770" y="2557343"/>
                  </a:lnTo>
                  <a:lnTo>
                    <a:pt x="707954" y="2580008"/>
                  </a:lnTo>
                  <a:lnTo>
                    <a:pt x="747939" y="2601409"/>
                  </a:lnTo>
                  <a:lnTo>
                    <a:pt x="788696" y="2621518"/>
                  </a:lnTo>
                  <a:lnTo>
                    <a:pt x="830199" y="2640308"/>
                  </a:lnTo>
                  <a:lnTo>
                    <a:pt x="872421" y="2657751"/>
                  </a:lnTo>
                  <a:lnTo>
                    <a:pt x="915334" y="2673821"/>
                  </a:lnTo>
                  <a:lnTo>
                    <a:pt x="958911" y="2688490"/>
                  </a:lnTo>
                  <a:lnTo>
                    <a:pt x="1003125" y="2701731"/>
                  </a:lnTo>
                  <a:lnTo>
                    <a:pt x="1047947" y="2713516"/>
                  </a:lnTo>
                  <a:lnTo>
                    <a:pt x="1093352" y="2723819"/>
                  </a:lnTo>
                  <a:lnTo>
                    <a:pt x="1139312" y="2732611"/>
                  </a:lnTo>
                  <a:lnTo>
                    <a:pt x="1185799" y="2739866"/>
                  </a:lnTo>
                  <a:lnTo>
                    <a:pt x="1232786" y="2745556"/>
                  </a:lnTo>
                  <a:lnTo>
                    <a:pt x="1280247" y="2749654"/>
                  </a:lnTo>
                  <a:lnTo>
                    <a:pt x="1328152" y="2752133"/>
                  </a:lnTo>
                  <a:lnTo>
                    <a:pt x="1376476" y="2752966"/>
                  </a:lnTo>
                  <a:lnTo>
                    <a:pt x="1424800" y="2752133"/>
                  </a:lnTo>
                  <a:lnTo>
                    <a:pt x="1472706" y="2749654"/>
                  </a:lnTo>
                  <a:lnTo>
                    <a:pt x="1520166" y="2745556"/>
                  </a:lnTo>
                  <a:lnTo>
                    <a:pt x="1567153" y="2739866"/>
                  </a:lnTo>
                  <a:lnTo>
                    <a:pt x="1613641" y="2732611"/>
                  </a:lnTo>
                  <a:lnTo>
                    <a:pt x="1659600" y="2723819"/>
                  </a:lnTo>
                  <a:lnTo>
                    <a:pt x="1705005" y="2713516"/>
                  </a:lnTo>
                  <a:lnTo>
                    <a:pt x="1749828" y="2701731"/>
                  </a:lnTo>
                  <a:lnTo>
                    <a:pt x="1794042" y="2688490"/>
                  </a:lnTo>
                  <a:lnTo>
                    <a:pt x="1837618" y="2673821"/>
                  </a:lnTo>
                  <a:lnTo>
                    <a:pt x="1880531" y="2657751"/>
                  </a:lnTo>
                  <a:lnTo>
                    <a:pt x="1922753" y="2640308"/>
                  </a:lnTo>
                  <a:lnTo>
                    <a:pt x="1964256" y="2621518"/>
                  </a:lnTo>
                  <a:lnTo>
                    <a:pt x="2005014" y="2601409"/>
                  </a:lnTo>
                  <a:lnTo>
                    <a:pt x="2044998" y="2580008"/>
                  </a:lnTo>
                  <a:lnTo>
                    <a:pt x="2084182" y="2557343"/>
                  </a:lnTo>
                  <a:lnTo>
                    <a:pt x="2122538" y="2533441"/>
                  </a:lnTo>
                  <a:lnTo>
                    <a:pt x="2160040" y="2508329"/>
                  </a:lnTo>
                  <a:lnTo>
                    <a:pt x="2196658" y="2482034"/>
                  </a:lnTo>
                  <a:lnTo>
                    <a:pt x="2232368" y="2454584"/>
                  </a:lnTo>
                  <a:lnTo>
                    <a:pt x="2267140" y="2426006"/>
                  </a:lnTo>
                  <a:lnTo>
                    <a:pt x="2300948" y="2396328"/>
                  </a:lnTo>
                  <a:lnTo>
                    <a:pt x="2333765" y="2365576"/>
                  </a:lnTo>
                  <a:lnTo>
                    <a:pt x="2365563" y="2333778"/>
                  </a:lnTo>
                  <a:lnTo>
                    <a:pt x="2396315" y="2300961"/>
                  </a:lnTo>
                  <a:lnTo>
                    <a:pt x="2425994" y="2267153"/>
                  </a:lnTo>
                  <a:lnTo>
                    <a:pt x="2454571" y="2232380"/>
                  </a:lnTo>
                  <a:lnTo>
                    <a:pt x="2482021" y="2196671"/>
                  </a:lnTo>
                  <a:lnTo>
                    <a:pt x="2508316" y="2160052"/>
                  </a:lnTo>
                  <a:lnTo>
                    <a:pt x="2533428" y="2122551"/>
                  </a:lnTo>
                  <a:lnTo>
                    <a:pt x="2557330" y="2084195"/>
                  </a:lnTo>
                  <a:lnTo>
                    <a:pt x="2579995" y="2045011"/>
                  </a:lnTo>
                  <a:lnTo>
                    <a:pt x="2601396" y="2005027"/>
                  </a:lnTo>
                  <a:lnTo>
                    <a:pt x="2621505" y="1964269"/>
                  </a:lnTo>
                  <a:lnTo>
                    <a:pt x="2640295" y="1922766"/>
                  </a:lnTo>
                  <a:lnTo>
                    <a:pt x="2657738" y="1880544"/>
                  </a:lnTo>
                  <a:lnTo>
                    <a:pt x="2673808" y="1837631"/>
                  </a:lnTo>
                  <a:lnTo>
                    <a:pt x="2688477" y="1794054"/>
                  </a:lnTo>
                  <a:lnTo>
                    <a:pt x="2701718" y="1749841"/>
                  </a:lnTo>
                  <a:lnTo>
                    <a:pt x="2713503" y="1705018"/>
                  </a:lnTo>
                  <a:lnTo>
                    <a:pt x="2723806" y="1659613"/>
                  </a:lnTo>
                  <a:lnTo>
                    <a:pt x="2732598" y="1613653"/>
                  </a:lnTo>
                  <a:lnTo>
                    <a:pt x="2739853" y="1567166"/>
                  </a:lnTo>
                  <a:lnTo>
                    <a:pt x="2745543" y="1520179"/>
                  </a:lnTo>
                  <a:lnTo>
                    <a:pt x="2749642" y="1472719"/>
                  </a:lnTo>
                  <a:lnTo>
                    <a:pt x="2752121" y="1424813"/>
                  </a:lnTo>
                  <a:lnTo>
                    <a:pt x="2752953" y="1376489"/>
                  </a:lnTo>
                  <a:lnTo>
                    <a:pt x="2752121" y="1328165"/>
                  </a:lnTo>
                  <a:lnTo>
                    <a:pt x="2749642" y="1280259"/>
                  </a:lnTo>
                  <a:lnTo>
                    <a:pt x="2745543" y="1232799"/>
                  </a:lnTo>
                  <a:lnTo>
                    <a:pt x="2739853" y="1185812"/>
                  </a:lnTo>
                  <a:lnTo>
                    <a:pt x="2732598" y="1139324"/>
                  </a:lnTo>
                  <a:lnTo>
                    <a:pt x="2723806" y="1093365"/>
                  </a:lnTo>
                  <a:lnTo>
                    <a:pt x="2713503" y="1047959"/>
                  </a:lnTo>
                  <a:lnTo>
                    <a:pt x="2701718" y="1003136"/>
                  </a:lnTo>
                  <a:lnTo>
                    <a:pt x="2688477" y="958923"/>
                  </a:lnTo>
                  <a:lnTo>
                    <a:pt x="2673808" y="915345"/>
                  </a:lnTo>
                  <a:lnTo>
                    <a:pt x="2657738" y="872432"/>
                  </a:lnTo>
                  <a:lnTo>
                    <a:pt x="2640295" y="830210"/>
                  </a:lnTo>
                  <a:lnTo>
                    <a:pt x="2621505" y="788706"/>
                  </a:lnTo>
                  <a:lnTo>
                    <a:pt x="2601396" y="747949"/>
                  </a:lnTo>
                  <a:lnTo>
                    <a:pt x="2579995" y="707964"/>
                  </a:lnTo>
                  <a:lnTo>
                    <a:pt x="2557330" y="668780"/>
                  </a:lnTo>
                  <a:lnTo>
                    <a:pt x="2533428" y="630423"/>
                  </a:lnTo>
                  <a:lnTo>
                    <a:pt x="2508316" y="592922"/>
                  </a:lnTo>
                  <a:lnTo>
                    <a:pt x="2482021" y="556302"/>
                  </a:lnTo>
                  <a:lnTo>
                    <a:pt x="2454571" y="520593"/>
                  </a:lnTo>
                  <a:lnTo>
                    <a:pt x="2425994" y="485820"/>
                  </a:lnTo>
                  <a:lnTo>
                    <a:pt x="2396315" y="452011"/>
                  </a:lnTo>
                  <a:lnTo>
                    <a:pt x="2365563" y="419194"/>
                  </a:lnTo>
                  <a:lnTo>
                    <a:pt x="2333765" y="387396"/>
                  </a:lnTo>
                  <a:lnTo>
                    <a:pt x="2300948" y="356643"/>
                  </a:lnTo>
                  <a:lnTo>
                    <a:pt x="2267140" y="326964"/>
                  </a:lnTo>
                  <a:lnTo>
                    <a:pt x="2232368" y="298386"/>
                  </a:lnTo>
                  <a:lnTo>
                    <a:pt x="2196658" y="270936"/>
                  </a:lnTo>
                  <a:lnTo>
                    <a:pt x="2160040" y="244641"/>
                  </a:lnTo>
                  <a:lnTo>
                    <a:pt x="2122538" y="219528"/>
                  </a:lnTo>
                  <a:lnTo>
                    <a:pt x="2084182" y="195626"/>
                  </a:lnTo>
                  <a:lnTo>
                    <a:pt x="2044998" y="172960"/>
                  </a:lnTo>
                  <a:lnTo>
                    <a:pt x="2005014" y="151559"/>
                  </a:lnTo>
                  <a:lnTo>
                    <a:pt x="1964256" y="131450"/>
                  </a:lnTo>
                  <a:lnTo>
                    <a:pt x="1922753" y="112660"/>
                  </a:lnTo>
                  <a:lnTo>
                    <a:pt x="1880531" y="95216"/>
                  </a:lnTo>
                  <a:lnTo>
                    <a:pt x="1837618" y="79146"/>
                  </a:lnTo>
                  <a:lnTo>
                    <a:pt x="1794042" y="64476"/>
                  </a:lnTo>
                  <a:lnTo>
                    <a:pt x="1749828" y="51235"/>
                  </a:lnTo>
                  <a:lnTo>
                    <a:pt x="1705005" y="39450"/>
                  </a:lnTo>
                  <a:lnTo>
                    <a:pt x="1659600" y="29147"/>
                  </a:lnTo>
                  <a:lnTo>
                    <a:pt x="1613641" y="20355"/>
                  </a:lnTo>
                  <a:lnTo>
                    <a:pt x="1567153" y="13100"/>
                  </a:lnTo>
                  <a:lnTo>
                    <a:pt x="1520166" y="7409"/>
                  </a:lnTo>
                  <a:lnTo>
                    <a:pt x="1472706" y="3311"/>
                  </a:lnTo>
                  <a:lnTo>
                    <a:pt x="1424800" y="832"/>
                  </a:lnTo>
                  <a:lnTo>
                    <a:pt x="1376476" y="0"/>
                  </a:lnTo>
                  <a:close/>
                </a:path>
              </a:pathLst>
            </a:custGeom>
            <a:solidFill>
              <a:srgbClr val="9ED5E0"/>
            </a:solidFill>
          </p:spPr>
          <p:txBody>
            <a:bodyPr wrap="square" lIns="0" tIns="0" rIns="0" bIns="0" rtlCol="0"/>
            <a:lstStyle/>
            <a:p>
              <a:endParaRPr sz="1634"/>
            </a:p>
          </p:txBody>
        </p:sp>
        <p:pic>
          <p:nvPicPr>
            <p:cNvPr id="69" name="object 4">
              <a:extLst>
                <a:ext uri="{FF2B5EF4-FFF2-40B4-BE49-F238E27FC236}">
                  <a16:creationId xmlns:a16="http://schemas.microsoft.com/office/drawing/2014/main" id="{7FD063E3-3D4D-EB44-870B-200E0B1D19AC}"/>
                </a:ext>
              </a:extLst>
            </p:cNvPr>
            <p:cNvPicPr/>
            <p:nvPr/>
          </p:nvPicPr>
          <p:blipFill>
            <a:blip r:embed="rId3" cstate="email">
              <a:extLst>
                <a:ext uri="{28A0092B-C50C-407E-A947-70E740481C1C}">
                  <a14:useLocalDpi xmlns:a14="http://schemas.microsoft.com/office/drawing/2010/main"/>
                </a:ext>
              </a:extLst>
            </a:blip>
            <a:stretch>
              <a:fillRect/>
            </a:stretch>
          </p:blipFill>
          <p:spPr>
            <a:xfrm>
              <a:off x="948333" y="3297709"/>
              <a:ext cx="1190721" cy="2292070"/>
            </a:xfrm>
            <a:prstGeom prst="rect">
              <a:avLst/>
            </a:prstGeom>
          </p:spPr>
        </p:pic>
        <p:sp>
          <p:nvSpPr>
            <p:cNvPr id="70" name="object 5">
              <a:extLst>
                <a:ext uri="{FF2B5EF4-FFF2-40B4-BE49-F238E27FC236}">
                  <a16:creationId xmlns:a16="http://schemas.microsoft.com/office/drawing/2014/main" id="{12639FB9-E4CF-5B4C-9B2D-8E9227D93A45}"/>
                </a:ext>
              </a:extLst>
            </p:cNvPr>
            <p:cNvSpPr/>
            <p:nvPr/>
          </p:nvSpPr>
          <p:spPr>
            <a:xfrm>
              <a:off x="948330" y="3286160"/>
              <a:ext cx="1064431" cy="2164016"/>
            </a:xfrm>
            <a:custGeom>
              <a:avLst/>
              <a:gdLst/>
              <a:ahLst/>
              <a:cxnLst/>
              <a:rect l="l" t="t" r="r" b="b"/>
              <a:pathLst>
                <a:path w="1172845" h="2384425">
                  <a:moveTo>
                    <a:pt x="405384" y="0"/>
                  </a:moveTo>
                  <a:lnTo>
                    <a:pt x="376508" y="38464"/>
                  </a:lnTo>
                  <a:lnTo>
                    <a:pt x="348564" y="77650"/>
                  </a:lnTo>
                  <a:lnTo>
                    <a:pt x="321569" y="117541"/>
                  </a:lnTo>
                  <a:lnTo>
                    <a:pt x="295537" y="158120"/>
                  </a:lnTo>
                  <a:lnTo>
                    <a:pt x="270486" y="199371"/>
                  </a:lnTo>
                  <a:lnTo>
                    <a:pt x="246432" y="241279"/>
                  </a:lnTo>
                  <a:lnTo>
                    <a:pt x="223392" y="283826"/>
                  </a:lnTo>
                  <a:lnTo>
                    <a:pt x="201381" y="326996"/>
                  </a:lnTo>
                  <a:lnTo>
                    <a:pt x="180417" y="370773"/>
                  </a:lnTo>
                  <a:lnTo>
                    <a:pt x="160515" y="415141"/>
                  </a:lnTo>
                  <a:lnTo>
                    <a:pt x="141693" y="460083"/>
                  </a:lnTo>
                  <a:lnTo>
                    <a:pt x="123966" y="505582"/>
                  </a:lnTo>
                  <a:lnTo>
                    <a:pt x="107351" y="551624"/>
                  </a:lnTo>
                  <a:lnTo>
                    <a:pt x="91864" y="598191"/>
                  </a:lnTo>
                  <a:lnTo>
                    <a:pt x="77522" y="645267"/>
                  </a:lnTo>
                  <a:lnTo>
                    <a:pt x="64341" y="692835"/>
                  </a:lnTo>
                  <a:lnTo>
                    <a:pt x="52338" y="740880"/>
                  </a:lnTo>
                  <a:lnTo>
                    <a:pt x="41528" y="789384"/>
                  </a:lnTo>
                  <a:lnTo>
                    <a:pt x="31929" y="838333"/>
                  </a:lnTo>
                  <a:lnTo>
                    <a:pt x="23556" y="887708"/>
                  </a:lnTo>
                  <a:lnTo>
                    <a:pt x="16427" y="937495"/>
                  </a:lnTo>
                  <a:lnTo>
                    <a:pt x="10557" y="987676"/>
                  </a:lnTo>
                  <a:lnTo>
                    <a:pt x="5962" y="1038236"/>
                  </a:lnTo>
                  <a:lnTo>
                    <a:pt x="2661" y="1089157"/>
                  </a:lnTo>
                  <a:lnTo>
                    <a:pt x="668" y="1140425"/>
                  </a:lnTo>
                  <a:lnTo>
                    <a:pt x="0" y="1192022"/>
                  </a:lnTo>
                  <a:lnTo>
                    <a:pt x="668" y="1243621"/>
                  </a:lnTo>
                  <a:lnTo>
                    <a:pt x="2661" y="1294892"/>
                  </a:lnTo>
                  <a:lnTo>
                    <a:pt x="5963" y="1345818"/>
                  </a:lnTo>
                  <a:lnTo>
                    <a:pt x="10557" y="1396381"/>
                  </a:lnTo>
                  <a:lnTo>
                    <a:pt x="16427" y="1446567"/>
                  </a:lnTo>
                  <a:lnTo>
                    <a:pt x="23557" y="1496358"/>
                  </a:lnTo>
                  <a:lnTo>
                    <a:pt x="31930" y="1545738"/>
                  </a:lnTo>
                  <a:lnTo>
                    <a:pt x="41530" y="1594691"/>
                  </a:lnTo>
                  <a:lnTo>
                    <a:pt x="52340" y="1643200"/>
                  </a:lnTo>
                  <a:lnTo>
                    <a:pt x="64344" y="1691249"/>
                  </a:lnTo>
                  <a:lnTo>
                    <a:pt x="77526" y="1738822"/>
                  </a:lnTo>
                  <a:lnTo>
                    <a:pt x="91869" y="1785901"/>
                  </a:lnTo>
                  <a:lnTo>
                    <a:pt x="107357" y="1832471"/>
                  </a:lnTo>
                  <a:lnTo>
                    <a:pt x="123974" y="1878516"/>
                  </a:lnTo>
                  <a:lnTo>
                    <a:pt x="141703" y="1924019"/>
                  </a:lnTo>
                  <a:lnTo>
                    <a:pt x="160527" y="1968963"/>
                  </a:lnTo>
                  <a:lnTo>
                    <a:pt x="180431" y="2013332"/>
                  </a:lnTo>
                  <a:lnTo>
                    <a:pt x="201398" y="2057110"/>
                  </a:lnTo>
                  <a:lnTo>
                    <a:pt x="223412" y="2100280"/>
                  </a:lnTo>
                  <a:lnTo>
                    <a:pt x="246455" y="2142826"/>
                  </a:lnTo>
                  <a:lnTo>
                    <a:pt x="270513" y="2184732"/>
                  </a:lnTo>
                  <a:lnTo>
                    <a:pt x="295568" y="2225981"/>
                  </a:lnTo>
                  <a:lnTo>
                    <a:pt x="321604" y="2266557"/>
                  </a:lnTo>
                  <a:lnTo>
                    <a:pt x="348604" y="2306443"/>
                  </a:lnTo>
                  <a:lnTo>
                    <a:pt x="376553" y="2345624"/>
                  </a:lnTo>
                  <a:lnTo>
                    <a:pt x="405434" y="2384082"/>
                  </a:lnTo>
                  <a:lnTo>
                    <a:pt x="1172451" y="1796669"/>
                  </a:lnTo>
                  <a:lnTo>
                    <a:pt x="1143618" y="1757285"/>
                  </a:lnTo>
                  <a:lnTo>
                    <a:pt x="1116711" y="1716470"/>
                  </a:lnTo>
                  <a:lnTo>
                    <a:pt x="1091796" y="1674290"/>
                  </a:lnTo>
                  <a:lnTo>
                    <a:pt x="1068939" y="1630811"/>
                  </a:lnTo>
                  <a:lnTo>
                    <a:pt x="1048206" y="1586099"/>
                  </a:lnTo>
                  <a:lnTo>
                    <a:pt x="1029665" y="1540222"/>
                  </a:lnTo>
                  <a:lnTo>
                    <a:pt x="1013381" y="1493245"/>
                  </a:lnTo>
                  <a:lnTo>
                    <a:pt x="999420" y="1445236"/>
                  </a:lnTo>
                  <a:lnTo>
                    <a:pt x="987849" y="1396260"/>
                  </a:lnTo>
                  <a:lnTo>
                    <a:pt x="978734" y="1346384"/>
                  </a:lnTo>
                  <a:lnTo>
                    <a:pt x="972141" y="1295674"/>
                  </a:lnTo>
                  <a:lnTo>
                    <a:pt x="968137" y="1244198"/>
                  </a:lnTo>
                  <a:lnTo>
                    <a:pt x="966787" y="1192022"/>
                  </a:lnTo>
                  <a:lnTo>
                    <a:pt x="968138" y="1139842"/>
                  </a:lnTo>
                  <a:lnTo>
                    <a:pt x="972145" y="1088364"/>
                  </a:lnTo>
                  <a:lnTo>
                    <a:pt x="978742" y="1037653"/>
                  </a:lnTo>
                  <a:lnTo>
                    <a:pt x="987861" y="987775"/>
                  </a:lnTo>
                  <a:lnTo>
                    <a:pt x="999437" y="938798"/>
                  </a:lnTo>
                  <a:lnTo>
                    <a:pt x="1013403" y="890788"/>
                  </a:lnTo>
                  <a:lnTo>
                    <a:pt x="1029691" y="843812"/>
                  </a:lnTo>
                  <a:lnTo>
                    <a:pt x="1048234" y="797935"/>
                  </a:lnTo>
                  <a:lnTo>
                    <a:pt x="1068967" y="753224"/>
                  </a:lnTo>
                  <a:lnTo>
                    <a:pt x="1091822" y="709746"/>
                  </a:lnTo>
                  <a:lnTo>
                    <a:pt x="1116732" y="667568"/>
                  </a:lnTo>
                  <a:lnTo>
                    <a:pt x="1143630" y="626755"/>
                  </a:lnTo>
                  <a:lnTo>
                    <a:pt x="1172451" y="587375"/>
                  </a:lnTo>
                  <a:lnTo>
                    <a:pt x="405384" y="0"/>
                  </a:lnTo>
                  <a:close/>
                </a:path>
              </a:pathLst>
            </a:custGeom>
            <a:solidFill>
              <a:srgbClr val="116B6C"/>
            </a:solidFill>
          </p:spPr>
          <p:txBody>
            <a:bodyPr wrap="square" lIns="0" tIns="0" rIns="0" bIns="0" rtlCol="0"/>
            <a:lstStyle/>
            <a:p>
              <a:endParaRPr sz="1634"/>
            </a:p>
          </p:txBody>
        </p:sp>
        <p:pic>
          <p:nvPicPr>
            <p:cNvPr id="71" name="object 6">
              <a:extLst>
                <a:ext uri="{FF2B5EF4-FFF2-40B4-BE49-F238E27FC236}">
                  <a16:creationId xmlns:a16="http://schemas.microsoft.com/office/drawing/2014/main" id="{BF7C3A23-F3D7-B049-A46E-E5CF4A07B4DE}"/>
                </a:ext>
              </a:extLst>
            </p:cNvPr>
            <p:cNvPicPr/>
            <p:nvPr/>
          </p:nvPicPr>
          <p:blipFill>
            <a:blip r:embed="rId4" cstate="email">
              <a:extLst>
                <a:ext uri="{28A0092B-C50C-407E-A947-70E740481C1C}">
                  <a14:useLocalDpi xmlns:a14="http://schemas.microsoft.com/office/drawing/2010/main"/>
                </a:ext>
              </a:extLst>
            </a:blip>
            <a:stretch>
              <a:fillRect/>
            </a:stretch>
          </p:blipFill>
          <p:spPr>
            <a:xfrm>
              <a:off x="1746004" y="2512509"/>
              <a:ext cx="2294756" cy="1183564"/>
            </a:xfrm>
            <a:prstGeom prst="rect">
              <a:avLst/>
            </a:prstGeom>
          </p:spPr>
        </p:pic>
        <p:sp>
          <p:nvSpPr>
            <p:cNvPr id="72" name="object 7">
              <a:extLst>
                <a:ext uri="{FF2B5EF4-FFF2-40B4-BE49-F238E27FC236}">
                  <a16:creationId xmlns:a16="http://schemas.microsoft.com/office/drawing/2014/main" id="{F9113798-5014-A64C-A7CD-807B310A09DD}"/>
                </a:ext>
              </a:extLst>
            </p:cNvPr>
            <p:cNvSpPr/>
            <p:nvPr/>
          </p:nvSpPr>
          <p:spPr>
            <a:xfrm>
              <a:off x="1746004" y="2500959"/>
              <a:ext cx="2166321" cy="1057515"/>
            </a:xfrm>
            <a:custGeom>
              <a:avLst/>
              <a:gdLst/>
              <a:ahLst/>
              <a:cxnLst/>
              <a:rect l="l" t="t" r="r" b="b"/>
              <a:pathLst>
                <a:path w="2386965" h="1165225">
                  <a:moveTo>
                    <a:pt x="1193457" y="0"/>
                  </a:moveTo>
                  <a:lnTo>
                    <a:pt x="1141796" y="663"/>
                  </a:lnTo>
                  <a:lnTo>
                    <a:pt x="1090464" y="2643"/>
                  </a:lnTo>
                  <a:lnTo>
                    <a:pt x="1039478" y="5923"/>
                  </a:lnTo>
                  <a:lnTo>
                    <a:pt x="988855" y="10487"/>
                  </a:lnTo>
                  <a:lnTo>
                    <a:pt x="938610" y="16318"/>
                  </a:lnTo>
                  <a:lnTo>
                    <a:pt x="888761" y="23401"/>
                  </a:lnTo>
                  <a:lnTo>
                    <a:pt x="839323" y="31719"/>
                  </a:lnTo>
                  <a:lnTo>
                    <a:pt x="790313" y="41256"/>
                  </a:lnTo>
                  <a:lnTo>
                    <a:pt x="741747" y="51995"/>
                  </a:lnTo>
                  <a:lnTo>
                    <a:pt x="693642" y="63920"/>
                  </a:lnTo>
                  <a:lnTo>
                    <a:pt x="646015" y="77016"/>
                  </a:lnTo>
                  <a:lnTo>
                    <a:pt x="598880" y="91266"/>
                  </a:lnTo>
                  <a:lnTo>
                    <a:pt x="552256" y="106653"/>
                  </a:lnTo>
                  <a:lnTo>
                    <a:pt x="506158" y="123161"/>
                  </a:lnTo>
                  <a:lnTo>
                    <a:pt x="460602" y="140774"/>
                  </a:lnTo>
                  <a:lnTo>
                    <a:pt x="415606" y="159476"/>
                  </a:lnTo>
                  <a:lnTo>
                    <a:pt x="371185" y="179251"/>
                  </a:lnTo>
                  <a:lnTo>
                    <a:pt x="327356" y="200082"/>
                  </a:lnTo>
                  <a:lnTo>
                    <a:pt x="284135" y="221953"/>
                  </a:lnTo>
                  <a:lnTo>
                    <a:pt x="241539" y="244848"/>
                  </a:lnTo>
                  <a:lnTo>
                    <a:pt x="199584" y="268750"/>
                  </a:lnTo>
                  <a:lnTo>
                    <a:pt x="158287" y="293643"/>
                  </a:lnTo>
                  <a:lnTo>
                    <a:pt x="117663" y="319512"/>
                  </a:lnTo>
                  <a:lnTo>
                    <a:pt x="77730" y="346339"/>
                  </a:lnTo>
                  <a:lnTo>
                    <a:pt x="38503" y="374109"/>
                  </a:lnTo>
                  <a:lnTo>
                    <a:pt x="0" y="402805"/>
                  </a:lnTo>
                  <a:lnTo>
                    <a:pt x="588098" y="1164755"/>
                  </a:lnTo>
                  <a:lnTo>
                    <a:pt x="627526" y="1136115"/>
                  </a:lnTo>
                  <a:lnTo>
                    <a:pt x="668388" y="1109387"/>
                  </a:lnTo>
                  <a:lnTo>
                    <a:pt x="710617" y="1084639"/>
                  </a:lnTo>
                  <a:lnTo>
                    <a:pt x="754146" y="1061934"/>
                  </a:lnTo>
                  <a:lnTo>
                    <a:pt x="798909" y="1041340"/>
                  </a:lnTo>
                  <a:lnTo>
                    <a:pt x="844840" y="1022922"/>
                  </a:lnTo>
                  <a:lnTo>
                    <a:pt x="891872" y="1006747"/>
                  </a:lnTo>
                  <a:lnTo>
                    <a:pt x="939938" y="992879"/>
                  </a:lnTo>
                  <a:lnTo>
                    <a:pt x="988972" y="981384"/>
                  </a:lnTo>
                  <a:lnTo>
                    <a:pt x="1038907" y="972330"/>
                  </a:lnTo>
                  <a:lnTo>
                    <a:pt x="1089677" y="965781"/>
                  </a:lnTo>
                  <a:lnTo>
                    <a:pt x="1141216" y="961803"/>
                  </a:lnTo>
                  <a:lnTo>
                    <a:pt x="1193457" y="960462"/>
                  </a:lnTo>
                  <a:lnTo>
                    <a:pt x="1245694" y="961804"/>
                  </a:lnTo>
                  <a:lnTo>
                    <a:pt x="1297231" y="965784"/>
                  </a:lnTo>
                  <a:lnTo>
                    <a:pt x="1347999" y="972336"/>
                  </a:lnTo>
                  <a:lnTo>
                    <a:pt x="1397933" y="981394"/>
                  </a:lnTo>
                  <a:lnTo>
                    <a:pt x="1446966" y="992892"/>
                  </a:lnTo>
                  <a:lnTo>
                    <a:pt x="1495031" y="1006764"/>
                  </a:lnTo>
                  <a:lnTo>
                    <a:pt x="1542062" y="1022943"/>
                  </a:lnTo>
                  <a:lnTo>
                    <a:pt x="1587992" y="1041362"/>
                  </a:lnTo>
                  <a:lnTo>
                    <a:pt x="1632755" y="1061957"/>
                  </a:lnTo>
                  <a:lnTo>
                    <a:pt x="1676284" y="1084659"/>
                  </a:lnTo>
                  <a:lnTo>
                    <a:pt x="1718512" y="1109404"/>
                  </a:lnTo>
                  <a:lnTo>
                    <a:pt x="1759374" y="1136125"/>
                  </a:lnTo>
                  <a:lnTo>
                    <a:pt x="1798802" y="1164755"/>
                  </a:lnTo>
                  <a:lnTo>
                    <a:pt x="2386863" y="402755"/>
                  </a:lnTo>
                  <a:lnTo>
                    <a:pt x="2348354" y="374064"/>
                  </a:lnTo>
                  <a:lnTo>
                    <a:pt x="2309123" y="346299"/>
                  </a:lnTo>
                  <a:lnTo>
                    <a:pt x="2269186" y="319477"/>
                  </a:lnTo>
                  <a:lnTo>
                    <a:pt x="2228559" y="293613"/>
                  </a:lnTo>
                  <a:lnTo>
                    <a:pt x="2187259" y="268723"/>
                  </a:lnTo>
                  <a:lnTo>
                    <a:pt x="2145303" y="244825"/>
                  </a:lnTo>
                  <a:lnTo>
                    <a:pt x="2102706" y="221933"/>
                  </a:lnTo>
                  <a:lnTo>
                    <a:pt x="2059485" y="200065"/>
                  </a:lnTo>
                  <a:lnTo>
                    <a:pt x="2015657" y="179237"/>
                  </a:lnTo>
                  <a:lnTo>
                    <a:pt x="1971237" y="159464"/>
                  </a:lnTo>
                  <a:lnTo>
                    <a:pt x="1926243" y="140764"/>
                  </a:lnTo>
                  <a:lnTo>
                    <a:pt x="1880689" y="123153"/>
                  </a:lnTo>
                  <a:lnTo>
                    <a:pt x="1834594" y="106646"/>
                  </a:lnTo>
                  <a:lnTo>
                    <a:pt x="1787973" y="91261"/>
                  </a:lnTo>
                  <a:lnTo>
                    <a:pt x="1740842" y="77012"/>
                  </a:lnTo>
                  <a:lnTo>
                    <a:pt x="1693218" y="63918"/>
                  </a:lnTo>
                  <a:lnTo>
                    <a:pt x="1645117" y="51993"/>
                  </a:lnTo>
                  <a:lnTo>
                    <a:pt x="1596556" y="41254"/>
                  </a:lnTo>
                  <a:lnTo>
                    <a:pt x="1547551" y="31718"/>
                  </a:lnTo>
                  <a:lnTo>
                    <a:pt x="1498118" y="23401"/>
                  </a:lnTo>
                  <a:lnTo>
                    <a:pt x="1448274" y="16318"/>
                  </a:lnTo>
                  <a:lnTo>
                    <a:pt x="1398035" y="10487"/>
                  </a:lnTo>
                  <a:lnTo>
                    <a:pt x="1347417" y="5923"/>
                  </a:lnTo>
                  <a:lnTo>
                    <a:pt x="1296438" y="2643"/>
                  </a:lnTo>
                  <a:lnTo>
                    <a:pt x="1245112" y="663"/>
                  </a:lnTo>
                  <a:lnTo>
                    <a:pt x="1193457" y="0"/>
                  </a:lnTo>
                  <a:close/>
                </a:path>
              </a:pathLst>
            </a:custGeom>
            <a:solidFill>
              <a:srgbClr val="8DF7A6"/>
            </a:solidFill>
          </p:spPr>
          <p:txBody>
            <a:bodyPr wrap="square" lIns="0" tIns="0" rIns="0" bIns="0" rtlCol="0"/>
            <a:lstStyle/>
            <a:p>
              <a:endParaRPr sz="1634"/>
            </a:p>
          </p:txBody>
        </p:sp>
        <p:pic>
          <p:nvPicPr>
            <p:cNvPr id="73" name="object 8">
              <a:extLst>
                <a:ext uri="{FF2B5EF4-FFF2-40B4-BE49-F238E27FC236}">
                  <a16:creationId xmlns:a16="http://schemas.microsoft.com/office/drawing/2014/main" id="{E1991CF0-FB0C-044F-B9D5-C18E67BD4C00}"/>
                </a:ext>
              </a:extLst>
            </p:cNvPr>
            <p:cNvPicPr/>
            <p:nvPr/>
          </p:nvPicPr>
          <p:blipFill>
            <a:blip r:embed="rId5" cstate="email">
              <a:extLst>
                <a:ext uri="{28A0092B-C50C-407E-A947-70E740481C1C}">
                  <a14:useLocalDpi xmlns:a14="http://schemas.microsoft.com/office/drawing/2010/main"/>
                </a:ext>
              </a:extLst>
            </a:blip>
            <a:stretch>
              <a:fillRect/>
            </a:stretch>
          </p:blipFill>
          <p:spPr>
            <a:xfrm>
              <a:off x="3636138" y="3297709"/>
              <a:ext cx="1184947" cy="2292070"/>
            </a:xfrm>
            <a:prstGeom prst="rect">
              <a:avLst/>
            </a:prstGeom>
          </p:spPr>
        </p:pic>
        <p:sp>
          <p:nvSpPr>
            <p:cNvPr id="74" name="object 9">
              <a:extLst>
                <a:ext uri="{FF2B5EF4-FFF2-40B4-BE49-F238E27FC236}">
                  <a16:creationId xmlns:a16="http://schemas.microsoft.com/office/drawing/2014/main" id="{3A8391B0-4858-3141-B084-455AA37BF8C0}"/>
                </a:ext>
              </a:extLst>
            </p:cNvPr>
            <p:cNvSpPr/>
            <p:nvPr/>
          </p:nvSpPr>
          <p:spPr>
            <a:xfrm>
              <a:off x="3636138" y="3286160"/>
              <a:ext cx="1058668" cy="2164016"/>
            </a:xfrm>
            <a:custGeom>
              <a:avLst/>
              <a:gdLst/>
              <a:ahLst/>
              <a:cxnLst/>
              <a:rect l="l" t="t" r="r" b="b"/>
              <a:pathLst>
                <a:path w="1166495" h="2384425">
                  <a:moveTo>
                    <a:pt x="762838" y="0"/>
                  </a:moveTo>
                  <a:lnTo>
                    <a:pt x="0" y="587413"/>
                  </a:lnTo>
                  <a:lnTo>
                    <a:pt x="28674" y="626796"/>
                  </a:lnTo>
                  <a:lnTo>
                    <a:pt x="55433" y="667611"/>
                  </a:lnTo>
                  <a:lnTo>
                    <a:pt x="80212" y="709791"/>
                  </a:lnTo>
                  <a:lnTo>
                    <a:pt x="102945" y="753270"/>
                  </a:lnTo>
                  <a:lnTo>
                    <a:pt x="123564" y="797982"/>
                  </a:lnTo>
                  <a:lnTo>
                    <a:pt x="142005" y="843859"/>
                  </a:lnTo>
                  <a:lnTo>
                    <a:pt x="158202" y="890836"/>
                  </a:lnTo>
                  <a:lnTo>
                    <a:pt x="172087" y="938845"/>
                  </a:lnTo>
                  <a:lnTo>
                    <a:pt x="183596" y="987821"/>
                  </a:lnTo>
                  <a:lnTo>
                    <a:pt x="192663" y="1037697"/>
                  </a:lnTo>
                  <a:lnTo>
                    <a:pt x="199220" y="1088407"/>
                  </a:lnTo>
                  <a:lnTo>
                    <a:pt x="203203" y="1139883"/>
                  </a:lnTo>
                  <a:lnTo>
                    <a:pt x="204546" y="1192060"/>
                  </a:lnTo>
                  <a:lnTo>
                    <a:pt x="203202" y="1244241"/>
                  </a:lnTo>
                  <a:lnTo>
                    <a:pt x="199217" y="1295722"/>
                  </a:lnTo>
                  <a:lnTo>
                    <a:pt x="192655" y="1346434"/>
                  </a:lnTo>
                  <a:lnTo>
                    <a:pt x="183584" y="1396311"/>
                  </a:lnTo>
                  <a:lnTo>
                    <a:pt x="172070" y="1445288"/>
                  </a:lnTo>
                  <a:lnTo>
                    <a:pt x="158180" y="1493298"/>
                  </a:lnTo>
                  <a:lnTo>
                    <a:pt x="141980" y="1540274"/>
                  </a:lnTo>
                  <a:lnTo>
                    <a:pt x="123537" y="1586150"/>
                  </a:lnTo>
                  <a:lnTo>
                    <a:pt x="102917" y="1630860"/>
                  </a:lnTo>
                  <a:lnTo>
                    <a:pt x="80186" y="1674336"/>
                  </a:lnTo>
                  <a:lnTo>
                    <a:pt x="55412" y="1716514"/>
                  </a:lnTo>
                  <a:lnTo>
                    <a:pt x="28661" y="1757326"/>
                  </a:lnTo>
                  <a:lnTo>
                    <a:pt x="0" y="1796707"/>
                  </a:lnTo>
                  <a:lnTo>
                    <a:pt x="762888" y="2384082"/>
                  </a:lnTo>
                  <a:lnTo>
                    <a:pt x="791612" y="2345617"/>
                  </a:lnTo>
                  <a:lnTo>
                    <a:pt x="819409" y="2306431"/>
                  </a:lnTo>
                  <a:lnTo>
                    <a:pt x="846263" y="2266540"/>
                  </a:lnTo>
                  <a:lnTo>
                    <a:pt x="872157" y="2225961"/>
                  </a:lnTo>
                  <a:lnTo>
                    <a:pt x="897075" y="2184709"/>
                  </a:lnTo>
                  <a:lnTo>
                    <a:pt x="921002" y="2142801"/>
                  </a:lnTo>
                  <a:lnTo>
                    <a:pt x="943920" y="2100254"/>
                  </a:lnTo>
                  <a:lnTo>
                    <a:pt x="965813" y="2057083"/>
                  </a:lnTo>
                  <a:lnTo>
                    <a:pt x="986666" y="2013305"/>
                  </a:lnTo>
                  <a:lnTo>
                    <a:pt x="1006461" y="1968937"/>
                  </a:lnTo>
                  <a:lnTo>
                    <a:pt x="1025183" y="1923995"/>
                  </a:lnTo>
                  <a:lnTo>
                    <a:pt x="1042815" y="1878494"/>
                  </a:lnTo>
                  <a:lnTo>
                    <a:pt x="1059341" y="1832452"/>
                  </a:lnTo>
                  <a:lnTo>
                    <a:pt x="1074745" y="1785885"/>
                  </a:lnTo>
                  <a:lnTo>
                    <a:pt x="1089010" y="1738809"/>
                  </a:lnTo>
                  <a:lnTo>
                    <a:pt x="1102120" y="1691241"/>
                  </a:lnTo>
                  <a:lnTo>
                    <a:pt x="1114059" y="1643196"/>
                  </a:lnTo>
                  <a:lnTo>
                    <a:pt x="1124810" y="1594691"/>
                  </a:lnTo>
                  <a:lnTo>
                    <a:pt x="1134358" y="1545743"/>
                  </a:lnTo>
                  <a:lnTo>
                    <a:pt x="1142685" y="1496368"/>
                  </a:lnTo>
                  <a:lnTo>
                    <a:pt x="1149776" y="1446581"/>
                  </a:lnTo>
                  <a:lnTo>
                    <a:pt x="1155614" y="1396401"/>
                  </a:lnTo>
                  <a:lnTo>
                    <a:pt x="1160183" y="1345842"/>
                  </a:lnTo>
                  <a:lnTo>
                    <a:pt x="1163467" y="1294921"/>
                  </a:lnTo>
                  <a:lnTo>
                    <a:pt x="1165449" y="1243655"/>
                  </a:lnTo>
                  <a:lnTo>
                    <a:pt x="1166114" y="1192060"/>
                  </a:lnTo>
                  <a:lnTo>
                    <a:pt x="1165449" y="1140453"/>
                  </a:lnTo>
                  <a:lnTo>
                    <a:pt x="1163466" y="1089176"/>
                  </a:lnTo>
                  <a:lnTo>
                    <a:pt x="1160181" y="1038246"/>
                  </a:lnTo>
                  <a:lnTo>
                    <a:pt x="1155611" y="987679"/>
                  </a:lnTo>
                  <a:lnTo>
                    <a:pt x="1149771" y="937490"/>
                  </a:lnTo>
                  <a:lnTo>
                    <a:pt x="1142678" y="887697"/>
                  </a:lnTo>
                  <a:lnTo>
                    <a:pt x="1134349" y="838316"/>
                  </a:lnTo>
                  <a:lnTo>
                    <a:pt x="1124799" y="789362"/>
                  </a:lnTo>
                  <a:lnTo>
                    <a:pt x="1114045" y="740853"/>
                  </a:lnTo>
                  <a:lnTo>
                    <a:pt x="1102103" y="692804"/>
                  </a:lnTo>
                  <a:lnTo>
                    <a:pt x="1088990" y="645233"/>
                  </a:lnTo>
                  <a:lnTo>
                    <a:pt x="1074723" y="598155"/>
                  </a:lnTo>
                  <a:lnTo>
                    <a:pt x="1059316" y="551586"/>
                  </a:lnTo>
                  <a:lnTo>
                    <a:pt x="1042787" y="505543"/>
                  </a:lnTo>
                  <a:lnTo>
                    <a:pt x="1025152" y="460043"/>
                  </a:lnTo>
                  <a:lnTo>
                    <a:pt x="1006427" y="415101"/>
                  </a:lnTo>
                  <a:lnTo>
                    <a:pt x="986629" y="370734"/>
                  </a:lnTo>
                  <a:lnTo>
                    <a:pt x="965774" y="326959"/>
                  </a:lnTo>
                  <a:lnTo>
                    <a:pt x="943878" y="283791"/>
                  </a:lnTo>
                  <a:lnTo>
                    <a:pt x="920958" y="241247"/>
                  </a:lnTo>
                  <a:lnTo>
                    <a:pt x="897029" y="199343"/>
                  </a:lnTo>
                  <a:lnTo>
                    <a:pt x="872109" y="158096"/>
                  </a:lnTo>
                  <a:lnTo>
                    <a:pt x="846214" y="117522"/>
                  </a:lnTo>
                  <a:lnTo>
                    <a:pt x="819359" y="77637"/>
                  </a:lnTo>
                  <a:lnTo>
                    <a:pt x="791562" y="38457"/>
                  </a:lnTo>
                  <a:lnTo>
                    <a:pt x="762838" y="0"/>
                  </a:lnTo>
                  <a:close/>
                </a:path>
              </a:pathLst>
            </a:custGeom>
            <a:solidFill>
              <a:srgbClr val="01B5C9"/>
            </a:solidFill>
          </p:spPr>
          <p:txBody>
            <a:bodyPr wrap="square" lIns="0" tIns="0" rIns="0" bIns="0" rtlCol="0"/>
            <a:lstStyle/>
            <a:p>
              <a:endParaRPr sz="1634"/>
            </a:p>
          </p:txBody>
        </p:sp>
        <p:pic>
          <p:nvPicPr>
            <p:cNvPr id="75" name="object 10">
              <a:extLst>
                <a:ext uri="{FF2B5EF4-FFF2-40B4-BE49-F238E27FC236}">
                  <a16:creationId xmlns:a16="http://schemas.microsoft.com/office/drawing/2014/main" id="{506F34F3-CDC6-C442-A127-64965CBAC301}"/>
                </a:ext>
              </a:extLst>
            </p:cNvPr>
            <p:cNvPicPr/>
            <p:nvPr/>
          </p:nvPicPr>
          <p:blipFill>
            <a:blip r:embed="rId6" cstate="email">
              <a:extLst>
                <a:ext uri="{28A0092B-C50C-407E-A947-70E740481C1C}">
                  <a14:useLocalDpi xmlns:a14="http://schemas.microsoft.com/office/drawing/2010/main"/>
                </a:ext>
              </a:extLst>
            </a:blip>
            <a:stretch>
              <a:fillRect/>
            </a:stretch>
          </p:blipFill>
          <p:spPr>
            <a:xfrm>
              <a:off x="1746004" y="5185638"/>
              <a:ext cx="2294756" cy="1183564"/>
            </a:xfrm>
            <a:prstGeom prst="rect">
              <a:avLst/>
            </a:prstGeom>
          </p:spPr>
        </p:pic>
        <p:sp>
          <p:nvSpPr>
            <p:cNvPr id="76" name="object 11">
              <a:extLst>
                <a:ext uri="{FF2B5EF4-FFF2-40B4-BE49-F238E27FC236}">
                  <a16:creationId xmlns:a16="http://schemas.microsoft.com/office/drawing/2014/main" id="{50282CEB-1E49-3441-814A-A32401ECC812}"/>
                </a:ext>
              </a:extLst>
            </p:cNvPr>
            <p:cNvSpPr/>
            <p:nvPr/>
          </p:nvSpPr>
          <p:spPr>
            <a:xfrm>
              <a:off x="1746004" y="5174087"/>
              <a:ext cx="2166321" cy="1057515"/>
            </a:xfrm>
            <a:custGeom>
              <a:avLst/>
              <a:gdLst/>
              <a:ahLst/>
              <a:cxnLst/>
              <a:rect l="l" t="t" r="r" b="b"/>
              <a:pathLst>
                <a:path w="2386965" h="1165225">
                  <a:moveTo>
                    <a:pt x="1798751" y="0"/>
                  </a:moveTo>
                  <a:lnTo>
                    <a:pt x="1759326" y="28640"/>
                  </a:lnTo>
                  <a:lnTo>
                    <a:pt x="1718467" y="55368"/>
                  </a:lnTo>
                  <a:lnTo>
                    <a:pt x="1676240" y="80117"/>
                  </a:lnTo>
                  <a:lnTo>
                    <a:pt x="1632712" y="102823"/>
                  </a:lnTo>
                  <a:lnTo>
                    <a:pt x="1587950" y="123418"/>
                  </a:lnTo>
                  <a:lnTo>
                    <a:pt x="1542020" y="141837"/>
                  </a:lnTo>
                  <a:lnTo>
                    <a:pt x="1494990" y="158015"/>
                  </a:lnTo>
                  <a:lnTo>
                    <a:pt x="1446924" y="171884"/>
                  </a:lnTo>
                  <a:lnTo>
                    <a:pt x="1397890" y="183380"/>
                  </a:lnTo>
                  <a:lnTo>
                    <a:pt x="1347955" y="192435"/>
                  </a:lnTo>
                  <a:lnTo>
                    <a:pt x="1297185" y="198985"/>
                  </a:lnTo>
                  <a:lnTo>
                    <a:pt x="1245646" y="202964"/>
                  </a:lnTo>
                  <a:lnTo>
                    <a:pt x="1193406" y="204304"/>
                  </a:lnTo>
                  <a:lnTo>
                    <a:pt x="1141165" y="202963"/>
                  </a:lnTo>
                  <a:lnTo>
                    <a:pt x="1089627" y="198982"/>
                  </a:lnTo>
                  <a:lnTo>
                    <a:pt x="1038857" y="192429"/>
                  </a:lnTo>
                  <a:lnTo>
                    <a:pt x="988921" y="183370"/>
                  </a:lnTo>
                  <a:lnTo>
                    <a:pt x="939888" y="171870"/>
                  </a:lnTo>
                  <a:lnTo>
                    <a:pt x="891822" y="157997"/>
                  </a:lnTo>
                  <a:lnTo>
                    <a:pt x="844791" y="141817"/>
                  </a:lnTo>
                  <a:lnTo>
                    <a:pt x="798861" y="123396"/>
                  </a:lnTo>
                  <a:lnTo>
                    <a:pt x="754099" y="102800"/>
                  </a:lnTo>
                  <a:lnTo>
                    <a:pt x="710572" y="80096"/>
                  </a:lnTo>
                  <a:lnTo>
                    <a:pt x="668345" y="55351"/>
                  </a:lnTo>
                  <a:lnTo>
                    <a:pt x="627486" y="28630"/>
                  </a:lnTo>
                  <a:lnTo>
                    <a:pt x="588060" y="0"/>
                  </a:lnTo>
                  <a:lnTo>
                    <a:pt x="0" y="761999"/>
                  </a:lnTo>
                  <a:lnTo>
                    <a:pt x="38507" y="790686"/>
                  </a:lnTo>
                  <a:lnTo>
                    <a:pt x="77737" y="818447"/>
                  </a:lnTo>
                  <a:lnTo>
                    <a:pt x="117673" y="845266"/>
                  </a:lnTo>
                  <a:lnTo>
                    <a:pt x="158299" y="871127"/>
                  </a:lnTo>
                  <a:lnTo>
                    <a:pt x="199598" y="896013"/>
                  </a:lnTo>
                  <a:lnTo>
                    <a:pt x="241554" y="919909"/>
                  </a:lnTo>
                  <a:lnTo>
                    <a:pt x="284151" y="942799"/>
                  </a:lnTo>
                  <a:lnTo>
                    <a:pt x="327371" y="964665"/>
                  </a:lnTo>
                  <a:lnTo>
                    <a:pt x="371200" y="985492"/>
                  </a:lnTo>
                  <a:lnTo>
                    <a:pt x="415620" y="1005263"/>
                  </a:lnTo>
                  <a:lnTo>
                    <a:pt x="460614" y="1023962"/>
                  </a:lnTo>
                  <a:lnTo>
                    <a:pt x="506168" y="1041573"/>
                  </a:lnTo>
                  <a:lnTo>
                    <a:pt x="552264" y="1058079"/>
                  </a:lnTo>
                  <a:lnTo>
                    <a:pt x="598885" y="1073465"/>
                  </a:lnTo>
                  <a:lnTo>
                    <a:pt x="646017" y="1087714"/>
                  </a:lnTo>
                  <a:lnTo>
                    <a:pt x="693641" y="1100809"/>
                  </a:lnTo>
                  <a:lnTo>
                    <a:pt x="741742" y="1112735"/>
                  </a:lnTo>
                  <a:lnTo>
                    <a:pt x="790304" y="1123476"/>
                  </a:lnTo>
                  <a:lnTo>
                    <a:pt x="839309" y="1133014"/>
                  </a:lnTo>
                  <a:lnTo>
                    <a:pt x="888743" y="1141333"/>
                  </a:lnTo>
                  <a:lnTo>
                    <a:pt x="938587" y="1148418"/>
                  </a:lnTo>
                  <a:lnTo>
                    <a:pt x="988827" y="1154252"/>
                  </a:lnTo>
                  <a:lnTo>
                    <a:pt x="1039445" y="1158819"/>
                  </a:lnTo>
                  <a:lnTo>
                    <a:pt x="1090425" y="1162103"/>
                  </a:lnTo>
                  <a:lnTo>
                    <a:pt x="1141751" y="1164087"/>
                  </a:lnTo>
                  <a:lnTo>
                    <a:pt x="1193406" y="1164755"/>
                  </a:lnTo>
                  <a:lnTo>
                    <a:pt x="1245074" y="1164091"/>
                  </a:lnTo>
                  <a:lnTo>
                    <a:pt x="1296411" y="1162110"/>
                  </a:lnTo>
                  <a:lnTo>
                    <a:pt x="1347401" y="1158830"/>
                  </a:lnTo>
                  <a:lnTo>
                    <a:pt x="1398028" y="1154265"/>
                  </a:lnTo>
                  <a:lnTo>
                    <a:pt x="1448276" y="1148432"/>
                  </a:lnTo>
                  <a:lnTo>
                    <a:pt x="1498127" y="1141348"/>
                  </a:lnTo>
                  <a:lnTo>
                    <a:pt x="1547567" y="1133029"/>
                  </a:lnTo>
                  <a:lnTo>
                    <a:pt x="1596577" y="1123491"/>
                  </a:lnTo>
                  <a:lnTo>
                    <a:pt x="1645143" y="1112750"/>
                  </a:lnTo>
                  <a:lnTo>
                    <a:pt x="1693248" y="1100823"/>
                  </a:lnTo>
                  <a:lnTo>
                    <a:pt x="1740875" y="1087726"/>
                  </a:lnTo>
                  <a:lnTo>
                    <a:pt x="1788008" y="1073475"/>
                  </a:lnTo>
                  <a:lnTo>
                    <a:pt x="1834630" y="1058087"/>
                  </a:lnTo>
                  <a:lnTo>
                    <a:pt x="1880727" y="1041578"/>
                  </a:lnTo>
                  <a:lnTo>
                    <a:pt x="1926280" y="1023964"/>
                  </a:lnTo>
                  <a:lnTo>
                    <a:pt x="1971274" y="1005261"/>
                  </a:lnTo>
                  <a:lnTo>
                    <a:pt x="2015692" y="985486"/>
                  </a:lnTo>
                  <a:lnTo>
                    <a:pt x="2059519" y="964655"/>
                  </a:lnTo>
                  <a:lnTo>
                    <a:pt x="2102737" y="942785"/>
                  </a:lnTo>
                  <a:lnTo>
                    <a:pt x="2145331" y="919891"/>
                  </a:lnTo>
                  <a:lnTo>
                    <a:pt x="2187284" y="895990"/>
                  </a:lnTo>
                  <a:lnTo>
                    <a:pt x="2228579" y="871098"/>
                  </a:lnTo>
                  <a:lnTo>
                    <a:pt x="2269201" y="845232"/>
                  </a:lnTo>
                  <a:lnTo>
                    <a:pt x="2309134" y="818407"/>
                  </a:lnTo>
                  <a:lnTo>
                    <a:pt x="2348360" y="790641"/>
                  </a:lnTo>
                  <a:lnTo>
                    <a:pt x="2386863" y="761949"/>
                  </a:lnTo>
                  <a:lnTo>
                    <a:pt x="1798751" y="0"/>
                  </a:lnTo>
                  <a:close/>
                </a:path>
              </a:pathLst>
            </a:custGeom>
            <a:solidFill>
              <a:srgbClr val="09424E"/>
            </a:solidFill>
          </p:spPr>
          <p:txBody>
            <a:bodyPr wrap="square" lIns="0" tIns="0" rIns="0" bIns="0" rtlCol="0"/>
            <a:lstStyle/>
            <a:p>
              <a:endParaRPr sz="1634"/>
            </a:p>
          </p:txBody>
        </p:sp>
        <p:sp>
          <p:nvSpPr>
            <p:cNvPr id="77" name="object 12">
              <a:extLst>
                <a:ext uri="{FF2B5EF4-FFF2-40B4-BE49-F238E27FC236}">
                  <a16:creationId xmlns:a16="http://schemas.microsoft.com/office/drawing/2014/main" id="{442BA722-7C3A-3D45-BBE4-D7E37DFF0518}"/>
                </a:ext>
              </a:extLst>
            </p:cNvPr>
            <p:cNvSpPr/>
            <p:nvPr/>
          </p:nvSpPr>
          <p:spPr>
            <a:xfrm>
              <a:off x="2666682" y="3940793"/>
              <a:ext cx="389580" cy="394191"/>
            </a:xfrm>
            <a:custGeom>
              <a:avLst/>
              <a:gdLst/>
              <a:ahLst/>
              <a:cxnLst/>
              <a:rect l="l" t="t" r="r" b="b"/>
              <a:pathLst>
                <a:path w="429260" h="434339">
                  <a:moveTo>
                    <a:pt x="31076" y="239788"/>
                  </a:moveTo>
                  <a:lnTo>
                    <a:pt x="14643" y="239788"/>
                  </a:lnTo>
                  <a:lnTo>
                    <a:pt x="22468" y="285093"/>
                  </a:lnTo>
                  <a:lnTo>
                    <a:pt x="40766" y="325862"/>
                  </a:lnTo>
                  <a:lnTo>
                    <a:pt x="68052" y="360614"/>
                  </a:lnTo>
                  <a:lnTo>
                    <a:pt x="102845" y="387868"/>
                  </a:lnTo>
                  <a:lnTo>
                    <a:pt x="143659" y="406143"/>
                  </a:lnTo>
                  <a:lnTo>
                    <a:pt x="189014" y="413956"/>
                  </a:lnTo>
                  <a:lnTo>
                    <a:pt x="189014" y="433870"/>
                  </a:lnTo>
                  <a:lnTo>
                    <a:pt x="205447" y="433870"/>
                  </a:lnTo>
                  <a:lnTo>
                    <a:pt x="205447" y="413956"/>
                  </a:lnTo>
                  <a:lnTo>
                    <a:pt x="250802" y="406143"/>
                  </a:lnTo>
                  <a:lnTo>
                    <a:pt x="270027" y="397535"/>
                  </a:lnTo>
                  <a:lnTo>
                    <a:pt x="189014" y="397535"/>
                  </a:lnTo>
                  <a:lnTo>
                    <a:pt x="140270" y="387704"/>
                  </a:lnTo>
                  <a:lnTo>
                    <a:pt x="97811" y="364724"/>
                  </a:lnTo>
                  <a:lnTo>
                    <a:pt x="63931" y="330883"/>
                  </a:lnTo>
                  <a:lnTo>
                    <a:pt x="40922" y="288475"/>
                  </a:lnTo>
                  <a:lnTo>
                    <a:pt x="31076" y="239788"/>
                  </a:lnTo>
                  <a:close/>
                </a:path>
                <a:path w="429260" h="434339">
                  <a:moveTo>
                    <a:pt x="201764" y="377774"/>
                  </a:moveTo>
                  <a:lnTo>
                    <a:pt x="192697" y="377774"/>
                  </a:lnTo>
                  <a:lnTo>
                    <a:pt x="189014" y="381444"/>
                  </a:lnTo>
                  <a:lnTo>
                    <a:pt x="189014" y="397535"/>
                  </a:lnTo>
                  <a:lnTo>
                    <a:pt x="205447" y="397535"/>
                  </a:lnTo>
                  <a:lnTo>
                    <a:pt x="205447" y="381444"/>
                  </a:lnTo>
                  <a:lnTo>
                    <a:pt x="201764" y="377774"/>
                  </a:lnTo>
                  <a:close/>
                </a:path>
                <a:path w="429260" h="434339">
                  <a:moveTo>
                    <a:pt x="379818" y="239788"/>
                  </a:moveTo>
                  <a:lnTo>
                    <a:pt x="363372" y="239788"/>
                  </a:lnTo>
                  <a:lnTo>
                    <a:pt x="353527" y="288475"/>
                  </a:lnTo>
                  <a:lnTo>
                    <a:pt x="330518" y="330883"/>
                  </a:lnTo>
                  <a:lnTo>
                    <a:pt x="296640" y="364724"/>
                  </a:lnTo>
                  <a:lnTo>
                    <a:pt x="254185" y="387704"/>
                  </a:lnTo>
                  <a:lnTo>
                    <a:pt x="205447" y="397535"/>
                  </a:lnTo>
                  <a:lnTo>
                    <a:pt x="270027" y="397535"/>
                  </a:lnTo>
                  <a:lnTo>
                    <a:pt x="291616" y="387868"/>
                  </a:lnTo>
                  <a:lnTo>
                    <a:pt x="326409" y="360614"/>
                  </a:lnTo>
                  <a:lnTo>
                    <a:pt x="353695" y="325862"/>
                  </a:lnTo>
                  <a:lnTo>
                    <a:pt x="371993" y="285093"/>
                  </a:lnTo>
                  <a:lnTo>
                    <a:pt x="379818" y="239788"/>
                  </a:lnTo>
                  <a:close/>
                </a:path>
                <a:path w="429260" h="434339">
                  <a:moveTo>
                    <a:pt x="197231" y="100291"/>
                  </a:moveTo>
                  <a:lnTo>
                    <a:pt x="146115" y="110626"/>
                  </a:lnTo>
                  <a:lnTo>
                    <a:pt x="104328" y="138791"/>
                  </a:lnTo>
                  <a:lnTo>
                    <a:pt x="76131" y="180530"/>
                  </a:lnTo>
                  <a:lnTo>
                    <a:pt x="65786" y="231584"/>
                  </a:lnTo>
                  <a:lnTo>
                    <a:pt x="76131" y="282636"/>
                  </a:lnTo>
                  <a:lnTo>
                    <a:pt x="104328" y="324370"/>
                  </a:lnTo>
                  <a:lnTo>
                    <a:pt x="146115" y="352531"/>
                  </a:lnTo>
                  <a:lnTo>
                    <a:pt x="197231" y="362864"/>
                  </a:lnTo>
                  <a:lnTo>
                    <a:pt x="248338" y="352531"/>
                  </a:lnTo>
                  <a:lnTo>
                    <a:pt x="257353" y="346455"/>
                  </a:lnTo>
                  <a:lnTo>
                    <a:pt x="197231" y="346455"/>
                  </a:lnTo>
                  <a:lnTo>
                    <a:pt x="152508" y="337415"/>
                  </a:lnTo>
                  <a:lnTo>
                    <a:pt x="115946" y="312775"/>
                  </a:lnTo>
                  <a:lnTo>
                    <a:pt x="91273" y="276257"/>
                  </a:lnTo>
                  <a:lnTo>
                    <a:pt x="82219" y="231584"/>
                  </a:lnTo>
                  <a:lnTo>
                    <a:pt x="91273" y="186911"/>
                  </a:lnTo>
                  <a:lnTo>
                    <a:pt x="115946" y="150393"/>
                  </a:lnTo>
                  <a:lnTo>
                    <a:pt x="152508" y="125753"/>
                  </a:lnTo>
                  <a:lnTo>
                    <a:pt x="197231" y="116712"/>
                  </a:lnTo>
                  <a:lnTo>
                    <a:pt x="259973" y="116712"/>
                  </a:lnTo>
                  <a:lnTo>
                    <a:pt x="244468" y="109065"/>
                  </a:lnTo>
                  <a:lnTo>
                    <a:pt x="221572" y="102552"/>
                  </a:lnTo>
                  <a:lnTo>
                    <a:pt x="197231" y="100291"/>
                  </a:lnTo>
                  <a:close/>
                </a:path>
                <a:path w="429260" h="434339">
                  <a:moveTo>
                    <a:pt x="304328" y="156400"/>
                  </a:moveTo>
                  <a:lnTo>
                    <a:pt x="284111" y="156400"/>
                  </a:lnTo>
                  <a:lnTo>
                    <a:pt x="295895" y="172616"/>
                  </a:lnTo>
                  <a:lnTo>
                    <a:pt x="304744" y="190782"/>
                  </a:lnTo>
                  <a:lnTo>
                    <a:pt x="310309" y="210553"/>
                  </a:lnTo>
                  <a:lnTo>
                    <a:pt x="312242" y="231584"/>
                  </a:lnTo>
                  <a:lnTo>
                    <a:pt x="303188" y="276257"/>
                  </a:lnTo>
                  <a:lnTo>
                    <a:pt x="278515" y="312775"/>
                  </a:lnTo>
                  <a:lnTo>
                    <a:pt x="241953" y="337415"/>
                  </a:lnTo>
                  <a:lnTo>
                    <a:pt x="197231" y="346455"/>
                  </a:lnTo>
                  <a:lnTo>
                    <a:pt x="257353" y="346455"/>
                  </a:lnTo>
                  <a:lnTo>
                    <a:pt x="290121" y="324370"/>
                  </a:lnTo>
                  <a:lnTo>
                    <a:pt x="318317" y="282636"/>
                  </a:lnTo>
                  <a:lnTo>
                    <a:pt x="328663" y="231584"/>
                  </a:lnTo>
                  <a:lnTo>
                    <a:pt x="326398" y="207250"/>
                  </a:lnTo>
                  <a:lnTo>
                    <a:pt x="319881" y="184396"/>
                  </a:lnTo>
                  <a:lnTo>
                    <a:pt x="309525" y="163434"/>
                  </a:lnTo>
                  <a:lnTo>
                    <a:pt x="304328" y="156400"/>
                  </a:lnTo>
                  <a:close/>
                </a:path>
                <a:path w="429260" h="434339">
                  <a:moveTo>
                    <a:pt x="197231" y="151587"/>
                  </a:moveTo>
                  <a:lnTo>
                    <a:pt x="166081" y="157884"/>
                  </a:lnTo>
                  <a:lnTo>
                    <a:pt x="140617" y="175045"/>
                  </a:lnTo>
                  <a:lnTo>
                    <a:pt x="123436" y="200477"/>
                  </a:lnTo>
                  <a:lnTo>
                    <a:pt x="117132" y="231584"/>
                  </a:lnTo>
                  <a:lnTo>
                    <a:pt x="123436" y="262691"/>
                  </a:lnTo>
                  <a:lnTo>
                    <a:pt x="140617" y="288123"/>
                  </a:lnTo>
                  <a:lnTo>
                    <a:pt x="166081" y="305284"/>
                  </a:lnTo>
                  <a:lnTo>
                    <a:pt x="197231" y="311581"/>
                  </a:lnTo>
                  <a:lnTo>
                    <a:pt x="228373" y="305284"/>
                  </a:lnTo>
                  <a:lnTo>
                    <a:pt x="243374" y="295173"/>
                  </a:lnTo>
                  <a:lnTo>
                    <a:pt x="197231" y="295173"/>
                  </a:lnTo>
                  <a:lnTo>
                    <a:pt x="172468" y="290168"/>
                  </a:lnTo>
                  <a:lnTo>
                    <a:pt x="152230" y="276528"/>
                  </a:lnTo>
                  <a:lnTo>
                    <a:pt x="138575" y="256313"/>
                  </a:lnTo>
                  <a:lnTo>
                    <a:pt x="133565" y="231584"/>
                  </a:lnTo>
                  <a:lnTo>
                    <a:pt x="138575" y="206855"/>
                  </a:lnTo>
                  <a:lnTo>
                    <a:pt x="152230" y="186640"/>
                  </a:lnTo>
                  <a:lnTo>
                    <a:pt x="172468" y="173000"/>
                  </a:lnTo>
                  <a:lnTo>
                    <a:pt x="197231" y="167995"/>
                  </a:lnTo>
                  <a:lnTo>
                    <a:pt x="245462" y="167995"/>
                  </a:lnTo>
                  <a:lnTo>
                    <a:pt x="236707" y="162002"/>
                  </a:lnTo>
                  <a:lnTo>
                    <a:pt x="224478" y="156356"/>
                  </a:lnTo>
                  <a:lnTo>
                    <a:pt x="211250" y="152814"/>
                  </a:lnTo>
                  <a:lnTo>
                    <a:pt x="197231" y="151587"/>
                  </a:lnTo>
                  <a:close/>
                </a:path>
                <a:path w="429260" h="434339">
                  <a:moveTo>
                    <a:pt x="267203" y="192824"/>
                  </a:moveTo>
                  <a:lnTo>
                    <a:pt x="247650" y="192824"/>
                  </a:lnTo>
                  <a:lnTo>
                    <a:pt x="253218" y="201362"/>
                  </a:lnTo>
                  <a:lnTo>
                    <a:pt x="257382" y="210765"/>
                  </a:lnTo>
                  <a:lnTo>
                    <a:pt x="259992" y="220888"/>
                  </a:lnTo>
                  <a:lnTo>
                    <a:pt x="260896" y="231584"/>
                  </a:lnTo>
                  <a:lnTo>
                    <a:pt x="255884" y="256313"/>
                  </a:lnTo>
                  <a:lnTo>
                    <a:pt x="242227" y="276528"/>
                  </a:lnTo>
                  <a:lnTo>
                    <a:pt x="221987" y="290168"/>
                  </a:lnTo>
                  <a:lnTo>
                    <a:pt x="197231" y="295173"/>
                  </a:lnTo>
                  <a:lnTo>
                    <a:pt x="243374" y="295173"/>
                  </a:lnTo>
                  <a:lnTo>
                    <a:pt x="253833" y="288123"/>
                  </a:lnTo>
                  <a:lnTo>
                    <a:pt x="271013" y="262691"/>
                  </a:lnTo>
                  <a:lnTo>
                    <a:pt x="277317" y="231584"/>
                  </a:lnTo>
                  <a:lnTo>
                    <a:pt x="276088" y="217582"/>
                  </a:lnTo>
                  <a:lnTo>
                    <a:pt x="272542" y="204366"/>
                  </a:lnTo>
                  <a:lnTo>
                    <a:pt x="267203" y="192824"/>
                  </a:lnTo>
                  <a:close/>
                </a:path>
                <a:path w="429260" h="434339">
                  <a:moveTo>
                    <a:pt x="47193" y="223380"/>
                  </a:moveTo>
                  <a:lnTo>
                    <a:pt x="0" y="223380"/>
                  </a:lnTo>
                  <a:lnTo>
                    <a:pt x="0" y="239788"/>
                  </a:lnTo>
                  <a:lnTo>
                    <a:pt x="47193" y="239788"/>
                  </a:lnTo>
                  <a:lnTo>
                    <a:pt x="50876" y="236118"/>
                  </a:lnTo>
                  <a:lnTo>
                    <a:pt x="50876" y="227050"/>
                  </a:lnTo>
                  <a:lnTo>
                    <a:pt x="47193" y="223380"/>
                  </a:lnTo>
                  <a:close/>
                </a:path>
                <a:path w="429260" h="434339">
                  <a:moveTo>
                    <a:pt x="245462" y="167995"/>
                  </a:moveTo>
                  <a:lnTo>
                    <a:pt x="197231" y="167995"/>
                  </a:lnTo>
                  <a:lnTo>
                    <a:pt x="207936" y="168896"/>
                  </a:lnTo>
                  <a:lnTo>
                    <a:pt x="218068" y="171500"/>
                  </a:lnTo>
                  <a:lnTo>
                    <a:pt x="227481" y="175657"/>
                  </a:lnTo>
                  <a:lnTo>
                    <a:pt x="236029" y="181216"/>
                  </a:lnTo>
                  <a:lnTo>
                    <a:pt x="188214" y="228980"/>
                  </a:lnTo>
                  <a:lnTo>
                    <a:pt x="188214" y="234175"/>
                  </a:lnTo>
                  <a:lnTo>
                    <a:pt x="193027" y="238988"/>
                  </a:lnTo>
                  <a:lnTo>
                    <a:pt x="195122" y="239788"/>
                  </a:lnTo>
                  <a:lnTo>
                    <a:pt x="199326" y="239788"/>
                  </a:lnTo>
                  <a:lnTo>
                    <a:pt x="201434" y="238988"/>
                  </a:lnTo>
                  <a:lnTo>
                    <a:pt x="247650" y="192824"/>
                  </a:lnTo>
                  <a:lnTo>
                    <a:pt x="267203" y="192824"/>
                  </a:lnTo>
                  <a:lnTo>
                    <a:pt x="266890" y="192149"/>
                  </a:lnTo>
                  <a:lnTo>
                    <a:pt x="259346" y="181140"/>
                  </a:lnTo>
                  <a:lnTo>
                    <a:pt x="270953" y="169544"/>
                  </a:lnTo>
                  <a:lnTo>
                    <a:pt x="247726" y="169544"/>
                  </a:lnTo>
                  <a:lnTo>
                    <a:pt x="245462" y="167995"/>
                  </a:lnTo>
                  <a:close/>
                </a:path>
                <a:path w="429260" h="434339">
                  <a:moveTo>
                    <a:pt x="399948" y="223380"/>
                  </a:moveTo>
                  <a:lnTo>
                    <a:pt x="347268" y="223380"/>
                  </a:lnTo>
                  <a:lnTo>
                    <a:pt x="343585" y="227050"/>
                  </a:lnTo>
                  <a:lnTo>
                    <a:pt x="343585" y="236118"/>
                  </a:lnTo>
                  <a:lnTo>
                    <a:pt x="347268" y="239788"/>
                  </a:lnTo>
                  <a:lnTo>
                    <a:pt x="399948" y="239788"/>
                  </a:lnTo>
                  <a:lnTo>
                    <a:pt x="403618" y="236118"/>
                  </a:lnTo>
                  <a:lnTo>
                    <a:pt x="403618" y="227050"/>
                  </a:lnTo>
                  <a:lnTo>
                    <a:pt x="399948" y="223380"/>
                  </a:lnTo>
                  <a:close/>
                </a:path>
                <a:path w="429260" h="434339">
                  <a:moveTo>
                    <a:pt x="201764" y="25425"/>
                  </a:moveTo>
                  <a:lnTo>
                    <a:pt x="192697" y="25425"/>
                  </a:lnTo>
                  <a:lnTo>
                    <a:pt x="189014" y="29095"/>
                  </a:lnTo>
                  <a:lnTo>
                    <a:pt x="188940" y="49212"/>
                  </a:lnTo>
                  <a:lnTo>
                    <a:pt x="143659" y="57018"/>
                  </a:lnTo>
                  <a:lnTo>
                    <a:pt x="102845" y="75296"/>
                  </a:lnTo>
                  <a:lnTo>
                    <a:pt x="68051" y="102554"/>
                  </a:lnTo>
                  <a:lnTo>
                    <a:pt x="40766" y="137305"/>
                  </a:lnTo>
                  <a:lnTo>
                    <a:pt x="22468" y="178075"/>
                  </a:lnTo>
                  <a:lnTo>
                    <a:pt x="14643" y="223380"/>
                  </a:lnTo>
                  <a:lnTo>
                    <a:pt x="31076" y="223380"/>
                  </a:lnTo>
                  <a:lnTo>
                    <a:pt x="40922" y="174693"/>
                  </a:lnTo>
                  <a:lnTo>
                    <a:pt x="63931" y="132285"/>
                  </a:lnTo>
                  <a:lnTo>
                    <a:pt x="97811" y="98444"/>
                  </a:lnTo>
                  <a:lnTo>
                    <a:pt x="140270" y="75464"/>
                  </a:lnTo>
                  <a:lnTo>
                    <a:pt x="189014" y="65633"/>
                  </a:lnTo>
                  <a:lnTo>
                    <a:pt x="272507" y="65633"/>
                  </a:lnTo>
                  <a:lnTo>
                    <a:pt x="268050" y="63285"/>
                  </a:lnTo>
                  <a:lnTo>
                    <a:pt x="237763" y="53550"/>
                  </a:lnTo>
                  <a:lnTo>
                    <a:pt x="205447" y="49212"/>
                  </a:lnTo>
                  <a:lnTo>
                    <a:pt x="205447" y="29095"/>
                  </a:lnTo>
                  <a:lnTo>
                    <a:pt x="201764" y="25425"/>
                  </a:lnTo>
                  <a:close/>
                </a:path>
                <a:path w="429260" h="434339">
                  <a:moveTo>
                    <a:pt x="341040" y="120091"/>
                  </a:moveTo>
                  <a:lnTo>
                    <a:pt x="320459" y="120091"/>
                  </a:lnTo>
                  <a:lnTo>
                    <a:pt x="337467" y="142302"/>
                  </a:lnTo>
                  <a:lnTo>
                    <a:pt x="350588" y="167220"/>
                  </a:lnTo>
                  <a:lnTo>
                    <a:pt x="359372" y="194396"/>
                  </a:lnTo>
                  <a:lnTo>
                    <a:pt x="363372" y="223380"/>
                  </a:lnTo>
                  <a:lnTo>
                    <a:pt x="379818" y="223380"/>
                  </a:lnTo>
                  <a:lnTo>
                    <a:pt x="375470" y="191095"/>
                  </a:lnTo>
                  <a:lnTo>
                    <a:pt x="365723" y="160840"/>
                  </a:lnTo>
                  <a:lnTo>
                    <a:pt x="351120" y="133184"/>
                  </a:lnTo>
                  <a:lnTo>
                    <a:pt x="341040" y="120091"/>
                  </a:lnTo>
                  <a:close/>
                </a:path>
                <a:path w="429260" h="434339">
                  <a:moveTo>
                    <a:pt x="259973" y="116712"/>
                  </a:moveTo>
                  <a:lnTo>
                    <a:pt x="197231" y="116712"/>
                  </a:lnTo>
                  <a:lnTo>
                    <a:pt x="218282" y="118641"/>
                  </a:lnTo>
                  <a:lnTo>
                    <a:pt x="238077" y="124194"/>
                  </a:lnTo>
                  <a:lnTo>
                    <a:pt x="256266" y="133027"/>
                  </a:lnTo>
                  <a:lnTo>
                    <a:pt x="272503" y="144792"/>
                  </a:lnTo>
                  <a:lnTo>
                    <a:pt x="247726" y="169544"/>
                  </a:lnTo>
                  <a:lnTo>
                    <a:pt x="270953" y="169544"/>
                  </a:lnTo>
                  <a:lnTo>
                    <a:pt x="284111" y="156400"/>
                  </a:lnTo>
                  <a:lnTo>
                    <a:pt x="304328" y="156400"/>
                  </a:lnTo>
                  <a:lnTo>
                    <a:pt x="295744" y="144779"/>
                  </a:lnTo>
                  <a:lnTo>
                    <a:pt x="307351" y="133184"/>
                  </a:lnTo>
                  <a:lnTo>
                    <a:pt x="284124" y="133184"/>
                  </a:lnTo>
                  <a:lnTo>
                    <a:pt x="265450" y="119413"/>
                  </a:lnTo>
                  <a:lnTo>
                    <a:pt x="259973" y="116712"/>
                  </a:lnTo>
                  <a:close/>
                </a:path>
                <a:path w="429260" h="434339">
                  <a:moveTo>
                    <a:pt x="272507" y="65633"/>
                  </a:moveTo>
                  <a:lnTo>
                    <a:pt x="205447" y="65633"/>
                  </a:lnTo>
                  <a:lnTo>
                    <a:pt x="234459" y="69624"/>
                  </a:lnTo>
                  <a:lnTo>
                    <a:pt x="261664" y="78400"/>
                  </a:lnTo>
                  <a:lnTo>
                    <a:pt x="286611" y="91504"/>
                  </a:lnTo>
                  <a:lnTo>
                    <a:pt x="308851" y="108483"/>
                  </a:lnTo>
                  <a:lnTo>
                    <a:pt x="284124" y="133184"/>
                  </a:lnTo>
                  <a:lnTo>
                    <a:pt x="307351" y="133184"/>
                  </a:lnTo>
                  <a:lnTo>
                    <a:pt x="320459" y="120091"/>
                  </a:lnTo>
                  <a:lnTo>
                    <a:pt x="341040" y="120091"/>
                  </a:lnTo>
                  <a:lnTo>
                    <a:pt x="332092" y="108483"/>
                  </a:lnTo>
                  <a:lnTo>
                    <a:pt x="340385" y="100202"/>
                  </a:lnTo>
                  <a:lnTo>
                    <a:pt x="383937" y="100202"/>
                  </a:lnTo>
                  <a:lnTo>
                    <a:pt x="387269" y="96875"/>
                  </a:lnTo>
                  <a:lnTo>
                    <a:pt x="320471" y="96875"/>
                  </a:lnTo>
                  <a:lnTo>
                    <a:pt x="295793" y="77899"/>
                  </a:lnTo>
                  <a:lnTo>
                    <a:pt x="272507" y="65633"/>
                  </a:lnTo>
                  <a:close/>
                </a:path>
                <a:path w="429260" h="434339">
                  <a:moveTo>
                    <a:pt x="383937" y="100202"/>
                  </a:moveTo>
                  <a:lnTo>
                    <a:pt x="340385" y="100202"/>
                  </a:lnTo>
                  <a:lnTo>
                    <a:pt x="375666" y="104114"/>
                  </a:lnTo>
                  <a:lnTo>
                    <a:pt x="376275" y="104165"/>
                  </a:lnTo>
                  <a:lnTo>
                    <a:pt x="378739" y="104165"/>
                  </a:lnTo>
                  <a:lnTo>
                    <a:pt x="380834" y="103301"/>
                  </a:lnTo>
                  <a:lnTo>
                    <a:pt x="383937" y="100202"/>
                  </a:lnTo>
                  <a:close/>
                </a:path>
                <a:path w="429260" h="434339">
                  <a:moveTo>
                    <a:pt x="378758" y="0"/>
                  </a:moveTo>
                  <a:lnTo>
                    <a:pt x="374430" y="0"/>
                  </a:lnTo>
                  <a:lnTo>
                    <a:pt x="373748" y="152"/>
                  </a:lnTo>
                  <a:lnTo>
                    <a:pt x="325437" y="48399"/>
                  </a:lnTo>
                  <a:lnTo>
                    <a:pt x="324561" y="50876"/>
                  </a:lnTo>
                  <a:lnTo>
                    <a:pt x="328764" y="88595"/>
                  </a:lnTo>
                  <a:lnTo>
                    <a:pt x="320471" y="96875"/>
                  </a:lnTo>
                  <a:lnTo>
                    <a:pt x="387269" y="96875"/>
                  </a:lnTo>
                  <a:lnTo>
                    <a:pt x="396781" y="87375"/>
                  </a:lnTo>
                  <a:lnTo>
                    <a:pt x="373557" y="87375"/>
                  </a:lnTo>
                  <a:lnTo>
                    <a:pt x="344805" y="84175"/>
                  </a:lnTo>
                  <a:lnTo>
                    <a:pt x="341604" y="55460"/>
                  </a:lnTo>
                  <a:lnTo>
                    <a:pt x="370700" y="26390"/>
                  </a:lnTo>
                  <a:lnTo>
                    <a:pt x="387204" y="26390"/>
                  </a:lnTo>
                  <a:lnTo>
                    <a:pt x="385191" y="4292"/>
                  </a:lnTo>
                  <a:lnTo>
                    <a:pt x="383095" y="1574"/>
                  </a:lnTo>
                  <a:lnTo>
                    <a:pt x="378758" y="0"/>
                  </a:lnTo>
                  <a:close/>
                </a:path>
                <a:path w="429260" h="434339">
                  <a:moveTo>
                    <a:pt x="387204" y="26390"/>
                  </a:moveTo>
                  <a:lnTo>
                    <a:pt x="370700" y="26390"/>
                  </a:lnTo>
                  <a:lnTo>
                    <a:pt x="373113" y="52781"/>
                  </a:lnTo>
                  <a:lnTo>
                    <a:pt x="376237" y="55905"/>
                  </a:lnTo>
                  <a:lnTo>
                    <a:pt x="402653" y="58305"/>
                  </a:lnTo>
                  <a:lnTo>
                    <a:pt x="373557" y="87375"/>
                  </a:lnTo>
                  <a:lnTo>
                    <a:pt x="396781" y="87375"/>
                  </a:lnTo>
                  <a:lnTo>
                    <a:pt x="428929" y="55270"/>
                  </a:lnTo>
                  <a:lnTo>
                    <a:pt x="429069" y="54645"/>
                  </a:lnTo>
                  <a:lnTo>
                    <a:pt x="429069" y="50244"/>
                  </a:lnTo>
                  <a:lnTo>
                    <a:pt x="427507" y="45935"/>
                  </a:lnTo>
                  <a:lnTo>
                    <a:pt x="424776" y="43840"/>
                  </a:lnTo>
                  <a:lnTo>
                    <a:pt x="388493" y="40538"/>
                  </a:lnTo>
                  <a:lnTo>
                    <a:pt x="387204" y="26390"/>
                  </a:lnTo>
                  <a:close/>
                </a:path>
                <a:path w="429260" h="434339">
                  <a:moveTo>
                    <a:pt x="205447" y="65633"/>
                  </a:moveTo>
                  <a:lnTo>
                    <a:pt x="189014" y="65633"/>
                  </a:lnTo>
                  <a:lnTo>
                    <a:pt x="189014" y="81724"/>
                  </a:lnTo>
                  <a:lnTo>
                    <a:pt x="192697" y="85394"/>
                  </a:lnTo>
                  <a:lnTo>
                    <a:pt x="201764" y="85394"/>
                  </a:lnTo>
                  <a:lnTo>
                    <a:pt x="205447" y="81724"/>
                  </a:lnTo>
                  <a:lnTo>
                    <a:pt x="205447" y="65633"/>
                  </a:lnTo>
                  <a:close/>
                </a:path>
              </a:pathLst>
            </a:custGeom>
            <a:solidFill>
              <a:srgbClr val="010202"/>
            </a:solidFill>
          </p:spPr>
          <p:txBody>
            <a:bodyPr wrap="square" lIns="0" tIns="0" rIns="0" bIns="0" rtlCol="0"/>
            <a:lstStyle/>
            <a:p>
              <a:endParaRPr sz="1634"/>
            </a:p>
          </p:txBody>
        </p:sp>
        <p:grpSp>
          <p:nvGrpSpPr>
            <p:cNvPr id="6" name="Group 5">
              <a:extLst>
                <a:ext uri="{FF2B5EF4-FFF2-40B4-BE49-F238E27FC236}">
                  <a16:creationId xmlns:a16="http://schemas.microsoft.com/office/drawing/2014/main" id="{3ECD4834-7D70-5344-9567-135477EFA0DD}"/>
                </a:ext>
              </a:extLst>
            </p:cNvPr>
            <p:cNvGrpSpPr/>
            <p:nvPr/>
          </p:nvGrpSpPr>
          <p:grpSpPr>
            <a:xfrm>
              <a:off x="3943162" y="3789434"/>
              <a:ext cx="443393" cy="381512"/>
              <a:chOff x="856639" y="7189963"/>
              <a:chExt cx="443393" cy="381512"/>
            </a:xfrm>
          </p:grpSpPr>
          <p:sp>
            <p:nvSpPr>
              <p:cNvPr id="78" name="object 13">
                <a:extLst>
                  <a:ext uri="{FF2B5EF4-FFF2-40B4-BE49-F238E27FC236}">
                    <a16:creationId xmlns:a16="http://schemas.microsoft.com/office/drawing/2014/main" id="{0E93EBA7-F7F1-BE47-BE09-C63691DB578E}"/>
                  </a:ext>
                </a:extLst>
              </p:cNvPr>
              <p:cNvSpPr/>
              <p:nvPr/>
            </p:nvSpPr>
            <p:spPr>
              <a:xfrm>
                <a:off x="990558" y="7189963"/>
                <a:ext cx="309474" cy="381512"/>
              </a:xfrm>
              <a:custGeom>
                <a:avLst/>
                <a:gdLst/>
                <a:ahLst/>
                <a:cxnLst/>
                <a:rect l="l" t="t" r="r" b="b"/>
                <a:pathLst>
                  <a:path w="340994" h="420370">
                    <a:moveTo>
                      <a:pt x="277342" y="238125"/>
                    </a:moveTo>
                    <a:lnTo>
                      <a:pt x="173101" y="238125"/>
                    </a:lnTo>
                    <a:lnTo>
                      <a:pt x="173101" y="133985"/>
                    </a:lnTo>
                    <a:lnTo>
                      <a:pt x="160997" y="133985"/>
                    </a:lnTo>
                    <a:lnTo>
                      <a:pt x="160997" y="238125"/>
                    </a:lnTo>
                    <a:lnTo>
                      <a:pt x="160997" y="250825"/>
                    </a:lnTo>
                    <a:lnTo>
                      <a:pt x="277342" y="250825"/>
                    </a:lnTo>
                    <a:lnTo>
                      <a:pt x="277342" y="238125"/>
                    </a:lnTo>
                    <a:close/>
                  </a:path>
                  <a:path w="340994" h="420370">
                    <a:moveTo>
                      <a:pt x="304241" y="245745"/>
                    </a:moveTo>
                    <a:lnTo>
                      <a:pt x="297383" y="204825"/>
                    </a:lnTo>
                    <a:lnTo>
                      <a:pt x="291973" y="194741"/>
                    </a:lnTo>
                    <a:lnTo>
                      <a:pt x="291973" y="245745"/>
                    </a:lnTo>
                    <a:lnTo>
                      <a:pt x="289788" y="267944"/>
                    </a:lnTo>
                    <a:lnTo>
                      <a:pt x="283540" y="288759"/>
                    </a:lnTo>
                    <a:lnTo>
                      <a:pt x="273621" y="307797"/>
                    </a:lnTo>
                    <a:lnTo>
                      <a:pt x="260438" y="324675"/>
                    </a:lnTo>
                    <a:lnTo>
                      <a:pt x="239776" y="304723"/>
                    </a:lnTo>
                    <a:lnTo>
                      <a:pt x="231101" y="313093"/>
                    </a:lnTo>
                    <a:lnTo>
                      <a:pt x="251764" y="333044"/>
                    </a:lnTo>
                    <a:lnTo>
                      <a:pt x="235483" y="345046"/>
                    </a:lnTo>
                    <a:lnTo>
                      <a:pt x="217246" y="354317"/>
                    </a:lnTo>
                    <a:lnTo>
                      <a:pt x="197345" y="360514"/>
                    </a:lnTo>
                    <a:lnTo>
                      <a:pt x="176149" y="363347"/>
                    </a:lnTo>
                    <a:lnTo>
                      <a:pt x="176149" y="335064"/>
                    </a:lnTo>
                    <a:lnTo>
                      <a:pt x="163880" y="335064"/>
                    </a:lnTo>
                    <a:lnTo>
                      <a:pt x="163880" y="363347"/>
                    </a:lnTo>
                    <a:lnTo>
                      <a:pt x="142659" y="360514"/>
                    </a:lnTo>
                    <a:lnTo>
                      <a:pt x="122770" y="354317"/>
                    </a:lnTo>
                    <a:lnTo>
                      <a:pt x="104521" y="345046"/>
                    </a:lnTo>
                    <a:lnTo>
                      <a:pt x="88265" y="333044"/>
                    </a:lnTo>
                    <a:lnTo>
                      <a:pt x="96926" y="324675"/>
                    </a:lnTo>
                    <a:lnTo>
                      <a:pt x="108927" y="313093"/>
                    </a:lnTo>
                    <a:lnTo>
                      <a:pt x="100253" y="304723"/>
                    </a:lnTo>
                    <a:lnTo>
                      <a:pt x="79590" y="324675"/>
                    </a:lnTo>
                    <a:lnTo>
                      <a:pt x="67157" y="308978"/>
                    </a:lnTo>
                    <a:lnTo>
                      <a:pt x="57569" y="291350"/>
                    </a:lnTo>
                    <a:lnTo>
                      <a:pt x="51130" y="272148"/>
                    </a:lnTo>
                    <a:lnTo>
                      <a:pt x="48209" y="251663"/>
                    </a:lnTo>
                    <a:lnTo>
                      <a:pt x="77495" y="251663"/>
                    </a:lnTo>
                    <a:lnTo>
                      <a:pt x="77495" y="239814"/>
                    </a:lnTo>
                    <a:lnTo>
                      <a:pt x="48209" y="239814"/>
                    </a:lnTo>
                    <a:lnTo>
                      <a:pt x="51130" y="219341"/>
                    </a:lnTo>
                    <a:lnTo>
                      <a:pt x="57569" y="200139"/>
                    </a:lnTo>
                    <a:lnTo>
                      <a:pt x="67157" y="182524"/>
                    </a:lnTo>
                    <a:lnTo>
                      <a:pt x="79590" y="166801"/>
                    </a:lnTo>
                    <a:lnTo>
                      <a:pt x="100253" y="186766"/>
                    </a:lnTo>
                    <a:lnTo>
                      <a:pt x="108927" y="178384"/>
                    </a:lnTo>
                    <a:lnTo>
                      <a:pt x="96926" y="166801"/>
                    </a:lnTo>
                    <a:lnTo>
                      <a:pt x="88265" y="158432"/>
                    </a:lnTo>
                    <a:lnTo>
                      <a:pt x="105740" y="145707"/>
                    </a:lnTo>
                    <a:lnTo>
                      <a:pt x="125463" y="136118"/>
                    </a:lnTo>
                    <a:lnTo>
                      <a:pt x="147027" y="130086"/>
                    </a:lnTo>
                    <a:lnTo>
                      <a:pt x="170014" y="127977"/>
                    </a:lnTo>
                    <a:lnTo>
                      <a:pt x="192989" y="130086"/>
                    </a:lnTo>
                    <a:lnTo>
                      <a:pt x="214553" y="136118"/>
                    </a:lnTo>
                    <a:lnTo>
                      <a:pt x="234276" y="145707"/>
                    </a:lnTo>
                    <a:lnTo>
                      <a:pt x="251764" y="158432"/>
                    </a:lnTo>
                    <a:lnTo>
                      <a:pt x="231101" y="178384"/>
                    </a:lnTo>
                    <a:lnTo>
                      <a:pt x="239776" y="186766"/>
                    </a:lnTo>
                    <a:lnTo>
                      <a:pt x="260438" y="166801"/>
                    </a:lnTo>
                    <a:lnTo>
                      <a:pt x="273621" y="183692"/>
                    </a:lnTo>
                    <a:lnTo>
                      <a:pt x="283540" y="202742"/>
                    </a:lnTo>
                    <a:lnTo>
                      <a:pt x="289788" y="223558"/>
                    </a:lnTo>
                    <a:lnTo>
                      <a:pt x="291973" y="245745"/>
                    </a:lnTo>
                    <a:lnTo>
                      <a:pt x="291973" y="194741"/>
                    </a:lnTo>
                    <a:lnTo>
                      <a:pt x="278307" y="169252"/>
                    </a:lnTo>
                    <a:lnTo>
                      <a:pt x="275767" y="166801"/>
                    </a:lnTo>
                    <a:lnTo>
                      <a:pt x="249224" y="141185"/>
                    </a:lnTo>
                    <a:lnTo>
                      <a:pt x="222821" y="127977"/>
                    </a:lnTo>
                    <a:lnTo>
                      <a:pt x="212394" y="122770"/>
                    </a:lnTo>
                    <a:lnTo>
                      <a:pt x="170014" y="116141"/>
                    </a:lnTo>
                    <a:lnTo>
                      <a:pt x="127622" y="122770"/>
                    </a:lnTo>
                    <a:lnTo>
                      <a:pt x="90792" y="141185"/>
                    </a:lnTo>
                    <a:lnTo>
                      <a:pt x="61709" y="169252"/>
                    </a:lnTo>
                    <a:lnTo>
                      <a:pt x="42633" y="204825"/>
                    </a:lnTo>
                    <a:lnTo>
                      <a:pt x="35788" y="245745"/>
                    </a:lnTo>
                    <a:lnTo>
                      <a:pt x="42633" y="286664"/>
                    </a:lnTo>
                    <a:lnTo>
                      <a:pt x="61709" y="322237"/>
                    </a:lnTo>
                    <a:lnTo>
                      <a:pt x="90792" y="350304"/>
                    </a:lnTo>
                    <a:lnTo>
                      <a:pt x="127622" y="368719"/>
                    </a:lnTo>
                    <a:lnTo>
                      <a:pt x="170014" y="375335"/>
                    </a:lnTo>
                    <a:lnTo>
                      <a:pt x="212394" y="368719"/>
                    </a:lnTo>
                    <a:lnTo>
                      <a:pt x="223139" y="363347"/>
                    </a:lnTo>
                    <a:lnTo>
                      <a:pt x="249224" y="350304"/>
                    </a:lnTo>
                    <a:lnTo>
                      <a:pt x="275767" y="324675"/>
                    </a:lnTo>
                    <a:lnTo>
                      <a:pt x="278307" y="322237"/>
                    </a:lnTo>
                    <a:lnTo>
                      <a:pt x="297383" y="286664"/>
                    </a:lnTo>
                    <a:lnTo>
                      <a:pt x="304241" y="245745"/>
                    </a:lnTo>
                    <a:close/>
                  </a:path>
                  <a:path w="340994" h="420370">
                    <a:moveTo>
                      <a:pt x="340652" y="243967"/>
                    </a:moveTo>
                    <a:lnTo>
                      <a:pt x="333717" y="193967"/>
                    </a:lnTo>
                    <a:lnTo>
                      <a:pt x="328752" y="182689"/>
                    </a:lnTo>
                    <a:lnTo>
                      <a:pt x="328752" y="243967"/>
                    </a:lnTo>
                    <a:lnTo>
                      <a:pt x="323088" y="287413"/>
                    </a:lnTo>
                    <a:lnTo>
                      <a:pt x="307098" y="326491"/>
                    </a:lnTo>
                    <a:lnTo>
                      <a:pt x="282308" y="359613"/>
                    </a:lnTo>
                    <a:lnTo>
                      <a:pt x="250228" y="385216"/>
                    </a:lnTo>
                    <a:lnTo>
                      <a:pt x="212394" y="401739"/>
                    </a:lnTo>
                    <a:lnTo>
                      <a:pt x="170319" y="407581"/>
                    </a:lnTo>
                    <a:lnTo>
                      <a:pt x="128257" y="401739"/>
                    </a:lnTo>
                    <a:lnTo>
                      <a:pt x="90436" y="385216"/>
                    </a:lnTo>
                    <a:lnTo>
                      <a:pt x="58356" y="359613"/>
                    </a:lnTo>
                    <a:lnTo>
                      <a:pt x="33566" y="326491"/>
                    </a:lnTo>
                    <a:lnTo>
                      <a:pt x="17576" y="287413"/>
                    </a:lnTo>
                    <a:lnTo>
                      <a:pt x="11899" y="243967"/>
                    </a:lnTo>
                    <a:lnTo>
                      <a:pt x="17576" y="200533"/>
                    </a:lnTo>
                    <a:lnTo>
                      <a:pt x="33566" y="161467"/>
                    </a:lnTo>
                    <a:lnTo>
                      <a:pt x="58356" y="128346"/>
                    </a:lnTo>
                    <a:lnTo>
                      <a:pt x="90436" y="102743"/>
                    </a:lnTo>
                    <a:lnTo>
                      <a:pt x="128257" y="86220"/>
                    </a:lnTo>
                    <a:lnTo>
                      <a:pt x="170319" y="80365"/>
                    </a:lnTo>
                    <a:lnTo>
                      <a:pt x="212394" y="86220"/>
                    </a:lnTo>
                    <a:lnTo>
                      <a:pt x="250228" y="102743"/>
                    </a:lnTo>
                    <a:lnTo>
                      <a:pt x="282308" y="128346"/>
                    </a:lnTo>
                    <a:lnTo>
                      <a:pt x="307098" y="161467"/>
                    </a:lnTo>
                    <a:lnTo>
                      <a:pt x="323088" y="200533"/>
                    </a:lnTo>
                    <a:lnTo>
                      <a:pt x="328752" y="243967"/>
                    </a:lnTo>
                    <a:lnTo>
                      <a:pt x="328752" y="182689"/>
                    </a:lnTo>
                    <a:lnTo>
                      <a:pt x="284581" y="113512"/>
                    </a:lnTo>
                    <a:lnTo>
                      <a:pt x="246672" y="86702"/>
                    </a:lnTo>
                    <a:lnTo>
                      <a:pt x="202730" y="71247"/>
                    </a:lnTo>
                    <a:lnTo>
                      <a:pt x="202730" y="67094"/>
                    </a:lnTo>
                    <a:lnTo>
                      <a:pt x="202730" y="50596"/>
                    </a:lnTo>
                    <a:lnTo>
                      <a:pt x="220954" y="50584"/>
                    </a:lnTo>
                    <a:lnTo>
                      <a:pt x="227406" y="43916"/>
                    </a:lnTo>
                    <a:lnTo>
                      <a:pt x="227406" y="38303"/>
                    </a:lnTo>
                    <a:lnTo>
                      <a:pt x="227406" y="12293"/>
                    </a:lnTo>
                    <a:lnTo>
                      <a:pt x="227406" y="6680"/>
                    </a:lnTo>
                    <a:lnTo>
                      <a:pt x="220941" y="0"/>
                    </a:lnTo>
                    <a:lnTo>
                      <a:pt x="215506" y="0"/>
                    </a:lnTo>
                    <a:lnTo>
                      <a:pt x="215506" y="12293"/>
                    </a:lnTo>
                    <a:lnTo>
                      <a:pt x="215506" y="38303"/>
                    </a:lnTo>
                    <a:lnTo>
                      <a:pt x="202730" y="38303"/>
                    </a:lnTo>
                    <a:lnTo>
                      <a:pt x="202730" y="22542"/>
                    </a:lnTo>
                    <a:lnTo>
                      <a:pt x="190830" y="22542"/>
                    </a:lnTo>
                    <a:lnTo>
                      <a:pt x="190830" y="38303"/>
                    </a:lnTo>
                    <a:lnTo>
                      <a:pt x="190830" y="50584"/>
                    </a:lnTo>
                    <a:lnTo>
                      <a:pt x="190830" y="67094"/>
                    </a:lnTo>
                    <a:lnTo>
                      <a:pt x="149834" y="67094"/>
                    </a:lnTo>
                    <a:lnTo>
                      <a:pt x="149834" y="50584"/>
                    </a:lnTo>
                    <a:lnTo>
                      <a:pt x="190830" y="50584"/>
                    </a:lnTo>
                    <a:lnTo>
                      <a:pt x="190830" y="38303"/>
                    </a:lnTo>
                    <a:lnTo>
                      <a:pt x="176276" y="38303"/>
                    </a:lnTo>
                    <a:lnTo>
                      <a:pt x="176276" y="22542"/>
                    </a:lnTo>
                    <a:lnTo>
                      <a:pt x="164376" y="22542"/>
                    </a:lnTo>
                    <a:lnTo>
                      <a:pt x="164376" y="38303"/>
                    </a:lnTo>
                    <a:lnTo>
                      <a:pt x="149694" y="38303"/>
                    </a:lnTo>
                    <a:lnTo>
                      <a:pt x="149694" y="22542"/>
                    </a:lnTo>
                    <a:lnTo>
                      <a:pt x="137782" y="22542"/>
                    </a:lnTo>
                    <a:lnTo>
                      <a:pt x="137782" y="38303"/>
                    </a:lnTo>
                    <a:lnTo>
                      <a:pt x="125145" y="38303"/>
                    </a:lnTo>
                    <a:lnTo>
                      <a:pt x="125145" y="12293"/>
                    </a:lnTo>
                    <a:lnTo>
                      <a:pt x="215506" y="12293"/>
                    </a:lnTo>
                    <a:lnTo>
                      <a:pt x="215506" y="0"/>
                    </a:lnTo>
                    <a:lnTo>
                      <a:pt x="119710" y="0"/>
                    </a:lnTo>
                    <a:lnTo>
                      <a:pt x="113245" y="6680"/>
                    </a:lnTo>
                    <a:lnTo>
                      <a:pt x="113245" y="43916"/>
                    </a:lnTo>
                    <a:lnTo>
                      <a:pt x="119710" y="50596"/>
                    </a:lnTo>
                    <a:lnTo>
                      <a:pt x="137922" y="50596"/>
                    </a:lnTo>
                    <a:lnTo>
                      <a:pt x="137922" y="71247"/>
                    </a:lnTo>
                    <a:lnTo>
                      <a:pt x="93980" y="86702"/>
                    </a:lnTo>
                    <a:lnTo>
                      <a:pt x="56070" y="113525"/>
                    </a:lnTo>
                    <a:lnTo>
                      <a:pt x="26352" y="149885"/>
                    </a:lnTo>
                    <a:lnTo>
                      <a:pt x="6946" y="193979"/>
                    </a:lnTo>
                    <a:lnTo>
                      <a:pt x="0" y="243967"/>
                    </a:lnTo>
                    <a:lnTo>
                      <a:pt x="6083" y="290766"/>
                    </a:lnTo>
                    <a:lnTo>
                      <a:pt x="23241" y="332790"/>
                    </a:lnTo>
                    <a:lnTo>
                      <a:pt x="49860" y="368388"/>
                    </a:lnTo>
                    <a:lnTo>
                      <a:pt x="84328" y="395884"/>
                    </a:lnTo>
                    <a:lnTo>
                      <a:pt x="125031" y="413600"/>
                    </a:lnTo>
                    <a:lnTo>
                      <a:pt x="170319" y="419874"/>
                    </a:lnTo>
                    <a:lnTo>
                      <a:pt x="215633" y="413600"/>
                    </a:lnTo>
                    <a:lnTo>
                      <a:pt x="229438" y="407581"/>
                    </a:lnTo>
                    <a:lnTo>
                      <a:pt x="256324" y="395884"/>
                    </a:lnTo>
                    <a:lnTo>
                      <a:pt x="290791" y="368388"/>
                    </a:lnTo>
                    <a:lnTo>
                      <a:pt x="317423" y="332790"/>
                    </a:lnTo>
                    <a:lnTo>
                      <a:pt x="334581" y="290753"/>
                    </a:lnTo>
                    <a:lnTo>
                      <a:pt x="340652" y="243967"/>
                    </a:lnTo>
                    <a:close/>
                  </a:path>
                </a:pathLst>
              </a:custGeom>
              <a:solidFill>
                <a:srgbClr val="FFFFFF"/>
              </a:solidFill>
            </p:spPr>
            <p:txBody>
              <a:bodyPr wrap="square" lIns="0" tIns="0" rIns="0" bIns="0" rtlCol="0"/>
              <a:lstStyle/>
              <a:p>
                <a:endParaRPr sz="1634"/>
              </a:p>
            </p:txBody>
          </p:sp>
          <p:sp>
            <p:nvSpPr>
              <p:cNvPr id="79" name="object 14">
                <a:extLst>
                  <a:ext uri="{FF2B5EF4-FFF2-40B4-BE49-F238E27FC236}">
                    <a16:creationId xmlns:a16="http://schemas.microsoft.com/office/drawing/2014/main" id="{D781940F-B169-2D43-A9EF-D434029CFC1C}"/>
                  </a:ext>
                </a:extLst>
              </p:cNvPr>
              <p:cNvSpPr/>
              <p:nvPr/>
            </p:nvSpPr>
            <p:spPr>
              <a:xfrm>
                <a:off x="889107" y="7339964"/>
                <a:ext cx="84140" cy="0"/>
              </a:xfrm>
              <a:custGeom>
                <a:avLst/>
                <a:gdLst/>
                <a:ahLst/>
                <a:cxnLst/>
                <a:rect l="l" t="t" r="r" b="b"/>
                <a:pathLst>
                  <a:path w="92709">
                    <a:moveTo>
                      <a:pt x="0" y="0"/>
                    </a:moveTo>
                    <a:lnTo>
                      <a:pt x="92176" y="0"/>
                    </a:lnTo>
                  </a:path>
                </a:pathLst>
              </a:custGeom>
              <a:ln w="8940">
                <a:solidFill>
                  <a:srgbClr val="FFFFFF"/>
                </a:solidFill>
              </a:ln>
            </p:spPr>
            <p:txBody>
              <a:bodyPr wrap="square" lIns="0" tIns="0" rIns="0" bIns="0" rtlCol="0"/>
              <a:lstStyle/>
              <a:p>
                <a:endParaRPr sz="1634"/>
              </a:p>
            </p:txBody>
          </p:sp>
          <p:sp>
            <p:nvSpPr>
              <p:cNvPr id="80" name="object 15">
                <a:extLst>
                  <a:ext uri="{FF2B5EF4-FFF2-40B4-BE49-F238E27FC236}">
                    <a16:creationId xmlns:a16="http://schemas.microsoft.com/office/drawing/2014/main" id="{468C7581-95D1-1E4C-917E-BC6D3686D13A}"/>
                  </a:ext>
                </a:extLst>
              </p:cNvPr>
              <p:cNvSpPr/>
              <p:nvPr/>
            </p:nvSpPr>
            <p:spPr>
              <a:xfrm>
                <a:off x="856639" y="7388604"/>
                <a:ext cx="100276" cy="48986"/>
              </a:xfrm>
              <a:custGeom>
                <a:avLst/>
                <a:gdLst/>
                <a:ahLst/>
                <a:cxnLst/>
                <a:rect l="l" t="t" r="r" b="b"/>
                <a:pathLst>
                  <a:path w="110490" h="53975">
                    <a:moveTo>
                      <a:pt x="0" y="0"/>
                    </a:moveTo>
                    <a:lnTo>
                      <a:pt x="92176" y="0"/>
                    </a:lnTo>
                  </a:path>
                  <a:path w="110490" h="53975">
                    <a:moveTo>
                      <a:pt x="17894" y="53606"/>
                    </a:moveTo>
                    <a:lnTo>
                      <a:pt x="110070" y="53606"/>
                    </a:lnTo>
                  </a:path>
                </a:pathLst>
              </a:custGeom>
              <a:ln w="8940">
                <a:solidFill>
                  <a:srgbClr val="FFFFFF"/>
                </a:solidFill>
              </a:ln>
            </p:spPr>
            <p:txBody>
              <a:bodyPr wrap="square" lIns="0" tIns="0" rIns="0" bIns="0" rtlCol="0"/>
              <a:lstStyle/>
              <a:p>
                <a:endParaRPr sz="1634"/>
              </a:p>
            </p:txBody>
          </p:sp>
        </p:grpSp>
        <p:sp>
          <p:nvSpPr>
            <p:cNvPr id="81" name="object 16">
              <a:extLst>
                <a:ext uri="{FF2B5EF4-FFF2-40B4-BE49-F238E27FC236}">
                  <a16:creationId xmlns:a16="http://schemas.microsoft.com/office/drawing/2014/main" id="{F1C266D5-22AD-9546-AAA0-531C7C803F6C}"/>
                </a:ext>
              </a:extLst>
            </p:cNvPr>
            <p:cNvSpPr/>
            <p:nvPr/>
          </p:nvSpPr>
          <p:spPr>
            <a:xfrm>
              <a:off x="2259686" y="2798181"/>
              <a:ext cx="317543" cy="137736"/>
            </a:xfrm>
            <a:custGeom>
              <a:avLst/>
              <a:gdLst/>
              <a:ahLst/>
              <a:cxnLst/>
              <a:rect l="l" t="t" r="r" b="b"/>
              <a:pathLst>
                <a:path w="349885" h="151764">
                  <a:moveTo>
                    <a:pt x="200001" y="0"/>
                  </a:moveTo>
                  <a:lnTo>
                    <a:pt x="151974" y="1288"/>
                  </a:lnTo>
                  <a:lnTo>
                    <a:pt x="104381" y="15773"/>
                  </a:lnTo>
                  <a:lnTo>
                    <a:pt x="68046" y="37823"/>
                  </a:lnTo>
                  <a:lnTo>
                    <a:pt x="37955" y="67227"/>
                  </a:lnTo>
                  <a:lnTo>
                    <a:pt x="15154" y="102709"/>
                  </a:lnTo>
                  <a:lnTo>
                    <a:pt x="685" y="142989"/>
                  </a:lnTo>
                  <a:lnTo>
                    <a:pt x="0" y="146469"/>
                  </a:lnTo>
                  <a:lnTo>
                    <a:pt x="2120" y="149885"/>
                  </a:lnTo>
                  <a:lnTo>
                    <a:pt x="9067" y="151613"/>
                  </a:lnTo>
                  <a:lnTo>
                    <a:pt x="12623" y="149403"/>
                  </a:lnTo>
                  <a:lnTo>
                    <a:pt x="13474" y="145821"/>
                  </a:lnTo>
                  <a:lnTo>
                    <a:pt x="30115" y="102260"/>
                  </a:lnTo>
                  <a:lnTo>
                    <a:pt x="56570" y="65905"/>
                  </a:lnTo>
                  <a:lnTo>
                    <a:pt x="90860" y="37982"/>
                  </a:lnTo>
                  <a:lnTo>
                    <a:pt x="131008" y="19718"/>
                  </a:lnTo>
                  <a:lnTo>
                    <a:pt x="175037" y="12338"/>
                  </a:lnTo>
                  <a:lnTo>
                    <a:pt x="220967" y="17069"/>
                  </a:lnTo>
                  <a:lnTo>
                    <a:pt x="257259" y="30366"/>
                  </a:lnTo>
                  <a:lnTo>
                    <a:pt x="289345" y="51206"/>
                  </a:lnTo>
                  <a:lnTo>
                    <a:pt x="316109" y="78676"/>
                  </a:lnTo>
                  <a:lnTo>
                    <a:pt x="336435" y="111862"/>
                  </a:lnTo>
                  <a:lnTo>
                    <a:pt x="349669" y="109029"/>
                  </a:lnTo>
                  <a:lnTo>
                    <a:pt x="323295" y="66423"/>
                  </a:lnTo>
                  <a:lnTo>
                    <a:pt x="288000" y="33456"/>
                  </a:lnTo>
                  <a:lnTo>
                    <a:pt x="246122" y="11019"/>
                  </a:lnTo>
                  <a:lnTo>
                    <a:pt x="200001" y="0"/>
                  </a:lnTo>
                  <a:close/>
                </a:path>
              </a:pathLst>
            </a:custGeom>
            <a:solidFill>
              <a:srgbClr val="010202"/>
            </a:solidFill>
          </p:spPr>
          <p:txBody>
            <a:bodyPr wrap="square" lIns="0" tIns="0" rIns="0" bIns="0" rtlCol="0"/>
            <a:lstStyle/>
            <a:p>
              <a:endParaRPr sz="1634"/>
            </a:p>
          </p:txBody>
        </p:sp>
        <p:pic>
          <p:nvPicPr>
            <p:cNvPr id="82" name="object 17">
              <a:extLst>
                <a:ext uri="{FF2B5EF4-FFF2-40B4-BE49-F238E27FC236}">
                  <a16:creationId xmlns:a16="http://schemas.microsoft.com/office/drawing/2014/main" id="{3AFFA74F-8E9C-4647-91D1-649142E228AA}"/>
                </a:ext>
              </a:extLst>
            </p:cNvPr>
            <p:cNvPicPr/>
            <p:nvPr/>
          </p:nvPicPr>
          <p:blipFill>
            <a:blip r:embed="rId7" cstate="email">
              <a:extLst>
                <a:ext uri="{28A0092B-C50C-407E-A947-70E740481C1C}">
                  <a14:useLocalDpi xmlns:a14="http://schemas.microsoft.com/office/drawing/2010/main"/>
                </a:ext>
              </a:extLst>
            </a:blip>
            <a:stretch>
              <a:fillRect/>
            </a:stretch>
          </p:blipFill>
          <p:spPr>
            <a:xfrm>
              <a:off x="2308894" y="2854014"/>
              <a:ext cx="309413" cy="227524"/>
            </a:xfrm>
            <a:prstGeom prst="rect">
              <a:avLst/>
            </a:prstGeom>
          </p:spPr>
        </p:pic>
        <p:sp>
          <p:nvSpPr>
            <p:cNvPr id="83" name="object 18">
              <a:extLst>
                <a:ext uri="{FF2B5EF4-FFF2-40B4-BE49-F238E27FC236}">
                  <a16:creationId xmlns:a16="http://schemas.microsoft.com/office/drawing/2014/main" id="{80484121-B372-4B4F-8A5E-532FC38B8A6E}"/>
                </a:ext>
              </a:extLst>
            </p:cNvPr>
            <p:cNvSpPr/>
            <p:nvPr/>
          </p:nvSpPr>
          <p:spPr>
            <a:xfrm>
              <a:off x="2268307" y="2999265"/>
              <a:ext cx="326187" cy="138313"/>
            </a:xfrm>
            <a:custGeom>
              <a:avLst/>
              <a:gdLst/>
              <a:ahLst/>
              <a:cxnLst/>
              <a:rect l="l" t="t" r="r" b="b"/>
              <a:pathLst>
                <a:path w="359410" h="152400">
                  <a:moveTo>
                    <a:pt x="349707" y="0"/>
                  </a:moveTo>
                  <a:lnTo>
                    <a:pt x="345960" y="2044"/>
                  </a:lnTo>
                  <a:lnTo>
                    <a:pt x="344779" y="6184"/>
                  </a:lnTo>
                  <a:lnTo>
                    <a:pt x="327715" y="49741"/>
                  </a:lnTo>
                  <a:lnTo>
                    <a:pt x="300584" y="86094"/>
                  </a:lnTo>
                  <a:lnTo>
                    <a:pt x="265414" y="114017"/>
                  </a:lnTo>
                  <a:lnTo>
                    <a:pt x="224234" y="132281"/>
                  </a:lnTo>
                  <a:lnTo>
                    <a:pt x="179075" y="139660"/>
                  </a:lnTo>
                  <a:lnTo>
                    <a:pt x="131965" y="134924"/>
                  </a:lnTo>
                  <a:lnTo>
                    <a:pt x="94752" y="121633"/>
                  </a:lnTo>
                  <a:lnTo>
                    <a:pt x="61847" y="100793"/>
                  </a:lnTo>
                  <a:lnTo>
                    <a:pt x="34398" y="73324"/>
                  </a:lnTo>
                  <a:lnTo>
                    <a:pt x="13550" y="40144"/>
                  </a:lnTo>
                  <a:lnTo>
                    <a:pt x="0" y="43230"/>
                  </a:lnTo>
                  <a:lnTo>
                    <a:pt x="27052" y="85837"/>
                  </a:lnTo>
                  <a:lnTo>
                    <a:pt x="63253" y="118803"/>
                  </a:lnTo>
                  <a:lnTo>
                    <a:pt x="106205" y="141241"/>
                  </a:lnTo>
                  <a:lnTo>
                    <a:pt x="153510" y="152260"/>
                  </a:lnTo>
                  <a:lnTo>
                    <a:pt x="202769" y="150972"/>
                  </a:lnTo>
                  <a:lnTo>
                    <a:pt x="251586" y="136486"/>
                  </a:lnTo>
                  <a:lnTo>
                    <a:pt x="288851" y="114437"/>
                  </a:lnTo>
                  <a:lnTo>
                    <a:pt x="319712" y="85032"/>
                  </a:lnTo>
                  <a:lnTo>
                    <a:pt x="343102" y="49551"/>
                  </a:lnTo>
                  <a:lnTo>
                    <a:pt x="357949" y="9270"/>
                  </a:lnTo>
                  <a:lnTo>
                    <a:pt x="358978" y="5727"/>
                  </a:lnTo>
                  <a:lnTo>
                    <a:pt x="356895" y="2031"/>
                  </a:lnTo>
                  <a:lnTo>
                    <a:pt x="353301" y="1015"/>
                  </a:lnTo>
                  <a:lnTo>
                    <a:pt x="349707" y="0"/>
                  </a:lnTo>
                  <a:close/>
                </a:path>
              </a:pathLst>
            </a:custGeom>
            <a:solidFill>
              <a:srgbClr val="010202"/>
            </a:solidFill>
          </p:spPr>
          <p:txBody>
            <a:bodyPr wrap="square" lIns="0" tIns="0" rIns="0" bIns="0" rtlCol="0"/>
            <a:lstStyle/>
            <a:p>
              <a:endParaRPr sz="1634"/>
            </a:p>
          </p:txBody>
        </p:sp>
        <p:pic>
          <p:nvPicPr>
            <p:cNvPr id="84" name="object 19">
              <a:extLst>
                <a:ext uri="{FF2B5EF4-FFF2-40B4-BE49-F238E27FC236}">
                  <a16:creationId xmlns:a16="http://schemas.microsoft.com/office/drawing/2014/main" id="{B0F72944-4474-074B-A08B-61461E1123E8}"/>
                </a:ext>
              </a:extLst>
            </p:cNvPr>
            <p:cNvPicPr/>
            <p:nvPr/>
          </p:nvPicPr>
          <p:blipFill>
            <a:blip r:embed="rId8" cstate="email">
              <a:extLst>
                <a:ext uri="{28A0092B-C50C-407E-A947-70E740481C1C}">
                  <a14:useLocalDpi xmlns:a14="http://schemas.microsoft.com/office/drawing/2010/main"/>
                </a:ext>
              </a:extLst>
            </a:blip>
            <a:stretch>
              <a:fillRect/>
            </a:stretch>
          </p:blipFill>
          <p:spPr>
            <a:xfrm>
              <a:off x="2227632" y="2950499"/>
              <a:ext cx="82019" cy="83079"/>
            </a:xfrm>
            <a:prstGeom prst="rect">
              <a:avLst/>
            </a:prstGeom>
          </p:spPr>
        </p:pic>
        <p:pic>
          <p:nvPicPr>
            <p:cNvPr id="85" name="object 20">
              <a:extLst>
                <a:ext uri="{FF2B5EF4-FFF2-40B4-BE49-F238E27FC236}">
                  <a16:creationId xmlns:a16="http://schemas.microsoft.com/office/drawing/2014/main" id="{909A28CD-E4A8-224E-807B-5FE460DE31F9}"/>
                </a:ext>
              </a:extLst>
            </p:cNvPr>
            <p:cNvPicPr/>
            <p:nvPr/>
          </p:nvPicPr>
          <p:blipFill>
            <a:blip r:embed="rId9" cstate="email">
              <a:extLst>
                <a:ext uri="{28A0092B-C50C-407E-A947-70E740481C1C}">
                  <a14:useLocalDpi xmlns:a14="http://schemas.microsoft.com/office/drawing/2010/main"/>
                </a:ext>
              </a:extLst>
            </a:blip>
            <a:stretch>
              <a:fillRect/>
            </a:stretch>
          </p:blipFill>
          <p:spPr>
            <a:xfrm>
              <a:off x="1291428" y="3854364"/>
              <a:ext cx="316563" cy="324308"/>
            </a:xfrm>
            <a:prstGeom prst="rect">
              <a:avLst/>
            </a:prstGeom>
          </p:spPr>
        </p:pic>
        <p:sp>
          <p:nvSpPr>
            <p:cNvPr id="86" name="object 21">
              <a:extLst>
                <a:ext uri="{FF2B5EF4-FFF2-40B4-BE49-F238E27FC236}">
                  <a16:creationId xmlns:a16="http://schemas.microsoft.com/office/drawing/2014/main" id="{B96E58BC-AFC7-8E4B-AA97-E7020C23193A}"/>
                </a:ext>
              </a:extLst>
            </p:cNvPr>
            <p:cNvSpPr/>
            <p:nvPr/>
          </p:nvSpPr>
          <p:spPr>
            <a:xfrm>
              <a:off x="2272572" y="5593469"/>
              <a:ext cx="341171" cy="292185"/>
            </a:xfrm>
            <a:custGeom>
              <a:avLst/>
              <a:gdLst/>
              <a:ahLst/>
              <a:cxnLst/>
              <a:rect l="l" t="t" r="r" b="b"/>
              <a:pathLst>
                <a:path w="375919" h="321945">
                  <a:moveTo>
                    <a:pt x="334137" y="321602"/>
                  </a:moveTo>
                  <a:lnTo>
                    <a:pt x="0" y="321602"/>
                  </a:lnTo>
                  <a:lnTo>
                    <a:pt x="0" y="0"/>
                  </a:lnTo>
                  <a:lnTo>
                    <a:pt x="375640" y="0"/>
                  </a:lnTo>
                  <a:lnTo>
                    <a:pt x="375640" y="280009"/>
                  </a:lnTo>
                </a:path>
              </a:pathLst>
            </a:custGeom>
            <a:ln w="8940">
              <a:solidFill>
                <a:srgbClr val="FFFFFF"/>
              </a:solidFill>
            </a:ln>
          </p:spPr>
          <p:txBody>
            <a:bodyPr wrap="square" lIns="0" tIns="0" rIns="0" bIns="0" rtlCol="0"/>
            <a:lstStyle/>
            <a:p>
              <a:endParaRPr sz="1634"/>
            </a:p>
          </p:txBody>
        </p:sp>
        <p:sp>
          <p:nvSpPr>
            <p:cNvPr id="87" name="object 22">
              <a:extLst>
                <a:ext uri="{FF2B5EF4-FFF2-40B4-BE49-F238E27FC236}">
                  <a16:creationId xmlns:a16="http://schemas.microsoft.com/office/drawing/2014/main" id="{C523CD66-3C25-DA4A-8E6A-4F19192AA718}"/>
                </a:ext>
              </a:extLst>
            </p:cNvPr>
            <p:cNvSpPr/>
            <p:nvPr/>
          </p:nvSpPr>
          <p:spPr>
            <a:xfrm>
              <a:off x="2280686" y="5609685"/>
              <a:ext cx="333103" cy="194789"/>
            </a:xfrm>
            <a:custGeom>
              <a:avLst/>
              <a:gdLst/>
              <a:ahLst/>
              <a:cxnLst/>
              <a:rect l="l" t="t" r="r" b="b"/>
              <a:pathLst>
                <a:path w="367030" h="214629">
                  <a:moveTo>
                    <a:pt x="0" y="26797"/>
                  </a:moveTo>
                  <a:lnTo>
                    <a:pt x="366699" y="26797"/>
                  </a:lnTo>
                </a:path>
                <a:path w="367030" h="214629">
                  <a:moveTo>
                    <a:pt x="17894" y="0"/>
                  </a:moveTo>
                  <a:lnTo>
                    <a:pt x="35775" y="0"/>
                  </a:lnTo>
                </a:path>
                <a:path w="367030" h="214629">
                  <a:moveTo>
                    <a:pt x="53657" y="0"/>
                  </a:moveTo>
                  <a:lnTo>
                    <a:pt x="62611" y="0"/>
                  </a:lnTo>
                </a:path>
                <a:path w="367030" h="214629">
                  <a:moveTo>
                    <a:pt x="80492" y="0"/>
                  </a:moveTo>
                  <a:lnTo>
                    <a:pt x="98386" y="0"/>
                  </a:lnTo>
                </a:path>
                <a:path w="367030" h="214629">
                  <a:moveTo>
                    <a:pt x="268312" y="178663"/>
                  </a:moveTo>
                  <a:lnTo>
                    <a:pt x="268312" y="214401"/>
                  </a:lnTo>
                </a:path>
                <a:path w="367030" h="214629">
                  <a:moveTo>
                    <a:pt x="107327" y="142925"/>
                  </a:moveTo>
                  <a:lnTo>
                    <a:pt x="107327" y="214401"/>
                  </a:lnTo>
                </a:path>
              </a:pathLst>
            </a:custGeom>
            <a:ln w="8940">
              <a:solidFill>
                <a:srgbClr val="FFFFFF"/>
              </a:solidFill>
            </a:ln>
          </p:spPr>
          <p:txBody>
            <a:bodyPr wrap="square" lIns="0" tIns="0" rIns="0" bIns="0" rtlCol="0"/>
            <a:lstStyle/>
            <a:p>
              <a:endParaRPr sz="1634"/>
            </a:p>
          </p:txBody>
        </p:sp>
        <p:sp>
          <p:nvSpPr>
            <p:cNvPr id="88" name="object 23">
              <a:extLst>
                <a:ext uri="{FF2B5EF4-FFF2-40B4-BE49-F238E27FC236}">
                  <a16:creationId xmlns:a16="http://schemas.microsoft.com/office/drawing/2014/main" id="{0E6A0F4F-1AC6-A047-8B94-C8B33AB0FDA3}"/>
                </a:ext>
              </a:extLst>
            </p:cNvPr>
            <p:cNvSpPr/>
            <p:nvPr/>
          </p:nvSpPr>
          <p:spPr>
            <a:xfrm>
              <a:off x="2345624" y="5763731"/>
              <a:ext cx="0" cy="40917"/>
            </a:xfrm>
            <a:custGeom>
              <a:avLst/>
              <a:gdLst/>
              <a:ahLst/>
              <a:cxnLst/>
              <a:rect l="l" t="t" r="r" b="b"/>
              <a:pathLst>
                <a:path h="45085">
                  <a:moveTo>
                    <a:pt x="0" y="0"/>
                  </a:moveTo>
                  <a:lnTo>
                    <a:pt x="0" y="44665"/>
                  </a:lnTo>
                </a:path>
              </a:pathLst>
            </a:custGeom>
            <a:ln w="8940">
              <a:solidFill>
                <a:srgbClr val="FFFFFF"/>
              </a:solidFill>
            </a:ln>
          </p:spPr>
          <p:txBody>
            <a:bodyPr wrap="square" lIns="0" tIns="0" rIns="0" bIns="0" rtlCol="0"/>
            <a:lstStyle/>
            <a:p>
              <a:endParaRPr sz="1634"/>
            </a:p>
          </p:txBody>
        </p:sp>
        <p:sp>
          <p:nvSpPr>
            <p:cNvPr id="89" name="object 24">
              <a:extLst>
                <a:ext uri="{FF2B5EF4-FFF2-40B4-BE49-F238E27FC236}">
                  <a16:creationId xmlns:a16="http://schemas.microsoft.com/office/drawing/2014/main" id="{928464CA-EA28-3441-B3D6-9FBE9899F353}"/>
                </a:ext>
              </a:extLst>
            </p:cNvPr>
            <p:cNvSpPr/>
            <p:nvPr/>
          </p:nvSpPr>
          <p:spPr>
            <a:xfrm>
              <a:off x="2321280" y="5682656"/>
              <a:ext cx="292762" cy="202858"/>
            </a:xfrm>
            <a:custGeom>
              <a:avLst/>
              <a:gdLst/>
              <a:ahLst/>
              <a:cxnLst/>
              <a:rect l="l" t="t" r="r" b="b"/>
              <a:pathLst>
                <a:path w="322580" h="223520">
                  <a:moveTo>
                    <a:pt x="0" y="44665"/>
                  </a:moveTo>
                  <a:lnTo>
                    <a:pt x="0" y="133997"/>
                  </a:lnTo>
                </a:path>
                <a:path w="322580" h="223520">
                  <a:moveTo>
                    <a:pt x="187820" y="44665"/>
                  </a:moveTo>
                  <a:lnTo>
                    <a:pt x="187820" y="133997"/>
                  </a:lnTo>
                </a:path>
                <a:path w="322580" h="223520">
                  <a:moveTo>
                    <a:pt x="152044" y="62534"/>
                  </a:moveTo>
                  <a:lnTo>
                    <a:pt x="152044" y="133997"/>
                  </a:lnTo>
                </a:path>
                <a:path w="322580" h="223520">
                  <a:moveTo>
                    <a:pt x="98386" y="93802"/>
                  </a:moveTo>
                  <a:lnTo>
                    <a:pt x="105415" y="57291"/>
                  </a:lnTo>
                  <a:lnTo>
                    <a:pt x="124582" y="27474"/>
                  </a:lnTo>
                  <a:lnTo>
                    <a:pt x="153009" y="7371"/>
                  </a:lnTo>
                  <a:lnTo>
                    <a:pt x="187820" y="0"/>
                  </a:lnTo>
                  <a:lnTo>
                    <a:pt x="222630" y="7371"/>
                  </a:lnTo>
                  <a:lnTo>
                    <a:pt x="251058" y="27474"/>
                  </a:lnTo>
                  <a:lnTo>
                    <a:pt x="270225" y="57291"/>
                  </a:lnTo>
                  <a:lnTo>
                    <a:pt x="277253" y="93802"/>
                  </a:lnTo>
                  <a:lnTo>
                    <a:pt x="270225" y="130313"/>
                  </a:lnTo>
                  <a:lnTo>
                    <a:pt x="251058" y="160129"/>
                  </a:lnTo>
                  <a:lnTo>
                    <a:pt x="222630" y="180232"/>
                  </a:lnTo>
                  <a:lnTo>
                    <a:pt x="187820" y="187604"/>
                  </a:lnTo>
                  <a:lnTo>
                    <a:pt x="153009" y="180232"/>
                  </a:lnTo>
                  <a:lnTo>
                    <a:pt x="124582" y="160129"/>
                  </a:lnTo>
                  <a:lnTo>
                    <a:pt x="105415" y="130313"/>
                  </a:lnTo>
                  <a:lnTo>
                    <a:pt x="98386" y="93802"/>
                  </a:lnTo>
                  <a:close/>
                </a:path>
                <a:path w="322580" h="223520">
                  <a:moveTo>
                    <a:pt x="259372" y="160794"/>
                  </a:moveTo>
                  <a:lnTo>
                    <a:pt x="321970" y="223329"/>
                  </a:lnTo>
                </a:path>
              </a:pathLst>
            </a:custGeom>
            <a:ln w="8940">
              <a:solidFill>
                <a:srgbClr val="FFFFFF"/>
              </a:solidFill>
            </a:ln>
          </p:spPr>
          <p:txBody>
            <a:bodyPr wrap="square" lIns="0" tIns="0" rIns="0" bIns="0" rtlCol="0"/>
            <a:lstStyle/>
            <a:p>
              <a:endParaRPr sz="1634"/>
            </a:p>
          </p:txBody>
        </p:sp>
        <p:sp>
          <p:nvSpPr>
            <p:cNvPr id="63" name="object 68">
              <a:extLst>
                <a:ext uri="{FF2B5EF4-FFF2-40B4-BE49-F238E27FC236}">
                  <a16:creationId xmlns:a16="http://schemas.microsoft.com/office/drawing/2014/main" id="{5CF2C991-9A02-FE48-B54D-7BA1EC72BD85}"/>
                </a:ext>
              </a:extLst>
            </p:cNvPr>
            <p:cNvSpPr txBox="1"/>
            <p:nvPr/>
          </p:nvSpPr>
          <p:spPr>
            <a:xfrm>
              <a:off x="2678980" y="2826891"/>
              <a:ext cx="957158" cy="258787"/>
            </a:xfrm>
            <a:prstGeom prst="rect">
              <a:avLst/>
            </a:prstGeom>
          </p:spPr>
          <p:txBody>
            <a:bodyPr vert="horz" wrap="square" lIns="0" tIns="14984" rIns="0" bIns="0" rtlCol="0">
              <a:spAutoFit/>
            </a:bodyPr>
            <a:lstStyle/>
            <a:p>
              <a:pPr marL="11527">
                <a:lnSpc>
                  <a:spcPts val="862"/>
                </a:lnSpc>
                <a:spcBef>
                  <a:spcPts val="118"/>
                </a:spcBef>
              </a:pPr>
              <a:r>
                <a:rPr lang="pt-PT" sz="800" spc="23" dirty="0">
                  <a:latin typeface="Verdana"/>
                  <a:cs typeface="Verdana"/>
                </a:rPr>
                <a:t>SUSTAINABLE</a:t>
              </a:r>
            </a:p>
            <a:p>
              <a:pPr marL="11527">
                <a:lnSpc>
                  <a:spcPts val="862"/>
                </a:lnSpc>
                <a:spcBef>
                  <a:spcPts val="118"/>
                </a:spcBef>
              </a:pPr>
              <a:r>
                <a:rPr lang="pt-PT" sz="800" spc="23" dirty="0">
                  <a:latin typeface="Verdana"/>
                  <a:cs typeface="Verdana"/>
                </a:rPr>
                <a:t>PROCUREMENT</a:t>
              </a:r>
              <a:endParaRPr lang="pt-PT" sz="800" dirty="0">
                <a:latin typeface="Verdana"/>
                <a:cs typeface="Verdana"/>
              </a:endParaRPr>
            </a:p>
          </p:txBody>
        </p:sp>
        <p:sp>
          <p:nvSpPr>
            <p:cNvPr id="64" name="object 69">
              <a:extLst>
                <a:ext uri="{FF2B5EF4-FFF2-40B4-BE49-F238E27FC236}">
                  <a16:creationId xmlns:a16="http://schemas.microsoft.com/office/drawing/2014/main" id="{6614957C-0E10-724C-A7A9-75F70591D0B7}"/>
                </a:ext>
              </a:extLst>
            </p:cNvPr>
            <p:cNvSpPr txBox="1"/>
            <p:nvPr/>
          </p:nvSpPr>
          <p:spPr>
            <a:xfrm>
              <a:off x="2678980" y="5639446"/>
              <a:ext cx="1058668" cy="278228"/>
            </a:xfrm>
            <a:prstGeom prst="rect">
              <a:avLst/>
            </a:prstGeom>
          </p:spPr>
          <p:txBody>
            <a:bodyPr vert="horz" wrap="square" lIns="0" tIns="31697" rIns="0" bIns="0" rtlCol="0">
              <a:spAutoFit/>
            </a:bodyPr>
            <a:lstStyle/>
            <a:p>
              <a:pPr algn="ctr"/>
              <a:r>
                <a:rPr lang="en-GB" sz="800" dirty="0">
                  <a:solidFill>
                    <a:schemeClr val="bg1"/>
                  </a:solidFill>
                  <a:latin typeface="Helvetica" pitchFamily="2" charset="0"/>
                </a:rPr>
                <a:t>ACCOUNTABILITY &amp; TRANSPARENCY</a:t>
              </a:r>
              <a:endParaRPr lang="en-GB" sz="1000" dirty="0">
                <a:solidFill>
                  <a:schemeClr val="bg1"/>
                </a:solidFill>
                <a:latin typeface="Helvetica" pitchFamily="2" charset="0"/>
              </a:endParaRPr>
            </a:p>
          </p:txBody>
        </p:sp>
        <p:sp>
          <p:nvSpPr>
            <p:cNvPr id="65" name="object 70">
              <a:extLst>
                <a:ext uri="{FF2B5EF4-FFF2-40B4-BE49-F238E27FC236}">
                  <a16:creationId xmlns:a16="http://schemas.microsoft.com/office/drawing/2014/main" id="{3DFA8120-8011-724C-9F19-E6127EC6FEFF}"/>
                </a:ext>
              </a:extLst>
            </p:cNvPr>
            <p:cNvSpPr txBox="1"/>
            <p:nvPr/>
          </p:nvSpPr>
          <p:spPr>
            <a:xfrm>
              <a:off x="2328224" y="4423260"/>
              <a:ext cx="1099020" cy="552364"/>
            </a:xfrm>
            <a:prstGeom prst="rect">
              <a:avLst/>
            </a:prstGeom>
          </p:spPr>
          <p:txBody>
            <a:bodyPr vert="horz" wrap="square" lIns="0" tIns="11526" rIns="0" bIns="0" rtlCol="0">
              <a:spAutoFit/>
            </a:bodyPr>
            <a:lstStyle/>
            <a:p>
              <a:pPr algn="ctr"/>
              <a:r>
                <a:rPr lang="en-GB" sz="900">
                  <a:latin typeface="Helvetica" pitchFamily="2" charset="0"/>
                </a:rPr>
                <a:t>SUSTAINABLE PROCUREMENT </a:t>
              </a:r>
              <a:r>
                <a:rPr lang="en-GB" sz="1050">
                  <a:latin typeface="Helvetica" pitchFamily="2" charset="0"/>
                </a:rPr>
                <a:t>LEADERSHIP</a:t>
              </a:r>
            </a:p>
            <a:p>
              <a:pPr algn="ctr">
                <a:lnSpc>
                  <a:spcPts val="781"/>
                </a:lnSpc>
              </a:pPr>
              <a:endParaRPr sz="500">
                <a:latin typeface="Arial"/>
                <a:cs typeface="Arial"/>
              </a:endParaRPr>
            </a:p>
          </p:txBody>
        </p:sp>
        <p:sp>
          <p:nvSpPr>
            <p:cNvPr id="66" name="object 71">
              <a:extLst>
                <a:ext uri="{FF2B5EF4-FFF2-40B4-BE49-F238E27FC236}">
                  <a16:creationId xmlns:a16="http://schemas.microsoft.com/office/drawing/2014/main" id="{D9C1C1F8-1A79-4F43-B1A5-7EF8643F182D}"/>
                </a:ext>
              </a:extLst>
            </p:cNvPr>
            <p:cNvSpPr txBox="1"/>
            <p:nvPr/>
          </p:nvSpPr>
          <p:spPr>
            <a:xfrm>
              <a:off x="1053853" y="4267210"/>
              <a:ext cx="785814" cy="582898"/>
            </a:xfrm>
            <a:prstGeom prst="rect">
              <a:avLst/>
            </a:prstGeom>
          </p:spPr>
          <p:txBody>
            <a:bodyPr vert="horz" wrap="square" lIns="0" tIns="31697" rIns="0" bIns="0" rtlCol="0">
              <a:spAutoFit/>
            </a:bodyPr>
            <a:lstStyle/>
            <a:p>
              <a:pPr algn="ctr"/>
              <a:r>
                <a:rPr lang="en-GB" sz="800" dirty="0">
                  <a:solidFill>
                    <a:schemeClr val="bg1"/>
                  </a:solidFill>
                  <a:latin typeface="Helvetica" pitchFamily="2" charset="0"/>
                </a:rPr>
                <a:t>TEAM MOTIVATION &amp; CAPACITY BUILDING</a:t>
              </a:r>
            </a:p>
          </p:txBody>
        </p:sp>
        <p:sp>
          <p:nvSpPr>
            <p:cNvPr id="67" name="object 72">
              <a:extLst>
                <a:ext uri="{FF2B5EF4-FFF2-40B4-BE49-F238E27FC236}">
                  <a16:creationId xmlns:a16="http://schemas.microsoft.com/office/drawing/2014/main" id="{34358567-D8D8-7F4B-9ADB-CBFF1D65AAE6}"/>
                </a:ext>
              </a:extLst>
            </p:cNvPr>
            <p:cNvSpPr txBox="1"/>
            <p:nvPr/>
          </p:nvSpPr>
          <p:spPr>
            <a:xfrm>
              <a:off x="3813564" y="4290065"/>
              <a:ext cx="890963" cy="427309"/>
            </a:xfrm>
            <a:prstGeom prst="rect">
              <a:avLst/>
            </a:prstGeom>
          </p:spPr>
          <p:txBody>
            <a:bodyPr vert="horz" wrap="square" lIns="0" tIns="14984" rIns="0" bIns="0" rtlCol="0">
              <a:spAutoFit/>
            </a:bodyPr>
            <a:lstStyle/>
            <a:p>
              <a:pPr algn="ctr"/>
              <a:r>
                <a:rPr lang="en-GB" sz="800" dirty="0">
                  <a:solidFill>
                    <a:schemeClr val="bg1"/>
                  </a:solidFill>
                  <a:latin typeface="Helvetica" pitchFamily="2" charset="0"/>
                </a:rPr>
                <a:t>PROCUREMENT PROCESS AGILITY</a:t>
              </a:r>
            </a:p>
          </p:txBody>
        </p:sp>
      </p:grpSp>
      <p:sp>
        <p:nvSpPr>
          <p:cNvPr id="90" name="object 50">
            <a:extLst>
              <a:ext uri="{FF2B5EF4-FFF2-40B4-BE49-F238E27FC236}">
                <a16:creationId xmlns:a16="http://schemas.microsoft.com/office/drawing/2014/main" id="{5C2BF1C1-73E4-934F-96B7-D1AB5E1CD5C9}"/>
              </a:ext>
            </a:extLst>
          </p:cNvPr>
          <p:cNvSpPr txBox="1"/>
          <p:nvPr/>
        </p:nvSpPr>
        <p:spPr>
          <a:xfrm>
            <a:off x="4595071" y="1696557"/>
            <a:ext cx="3600000"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spc="-5">
                <a:latin typeface="Arial" panose="020B0604020202020204" pitchFamily="34" charset="0"/>
                <a:ea typeface="+mn-lt"/>
                <a:cs typeface="Arial" panose="020B0604020202020204" pitchFamily="34" charset="0"/>
              </a:rPr>
              <a:t>Commitmnent with Sustainability: Lisbon Supplier</a:t>
            </a:r>
            <a:endParaRPr lang="en-GB" sz="1000">
              <a:latin typeface="Arial" panose="020B0604020202020204" pitchFamily="34" charset="0"/>
              <a:cs typeface="Arial" panose="020B0604020202020204" pitchFamily="34" charset="0"/>
            </a:endParaRPr>
          </a:p>
        </p:txBody>
      </p:sp>
      <p:sp>
        <p:nvSpPr>
          <p:cNvPr id="91" name="object 50">
            <a:extLst>
              <a:ext uri="{FF2B5EF4-FFF2-40B4-BE49-F238E27FC236}">
                <a16:creationId xmlns:a16="http://schemas.microsoft.com/office/drawing/2014/main" id="{E8101778-7F8E-2749-856C-1F3A25E07A2F}"/>
              </a:ext>
            </a:extLst>
          </p:cNvPr>
          <p:cNvSpPr txBox="1"/>
          <p:nvPr/>
        </p:nvSpPr>
        <p:spPr>
          <a:xfrm>
            <a:off x="4595071" y="1997804"/>
            <a:ext cx="3600000" cy="261378"/>
          </a:xfrm>
          <a:prstGeom prst="rect">
            <a:avLst/>
          </a:prstGeom>
        </p:spPr>
        <p:txBody>
          <a:bodyPr vert="horz" wrap="square" lIns="0" tIns="11526" rIns="0" bIns="13069" rtlCol="0" anchor="ctr" anchorCtr="0">
            <a:noAutofit/>
          </a:bodyPr>
          <a:lstStyle/>
          <a:p>
            <a:pPr marL="11527">
              <a:lnSpc>
                <a:spcPts val="899"/>
              </a:lnSpc>
              <a:spcBef>
                <a:spcPts val="91"/>
              </a:spcBef>
            </a:pPr>
            <a:r>
              <a:rPr lang="en-GB" sz="1000" spc="-5" dirty="0">
                <a:latin typeface="Arial" panose="020B0604020202020204" pitchFamily="34" charset="0"/>
                <a:ea typeface="+mn-lt"/>
                <a:cs typeface="Arial" panose="020B0604020202020204" pitchFamily="34" charset="0"/>
              </a:rPr>
              <a:t>ISO 20400 Sustainable Procurement </a:t>
            </a:r>
            <a:endParaRPr lang="en-GB" sz="1000" dirty="0">
              <a:latin typeface="Arial" panose="020B0604020202020204" pitchFamily="34" charset="0"/>
              <a:cs typeface="Arial" panose="020B0604020202020204" pitchFamily="34" charset="0"/>
            </a:endParaRPr>
          </a:p>
        </p:txBody>
      </p:sp>
      <p:cxnSp>
        <p:nvCxnSpPr>
          <p:cNvPr id="92" name="Straight Connector 91">
            <a:extLst>
              <a:ext uri="{FF2B5EF4-FFF2-40B4-BE49-F238E27FC236}">
                <a16:creationId xmlns:a16="http://schemas.microsoft.com/office/drawing/2014/main" id="{879BAEB2-9ED5-BA49-A531-61A382C994E9}"/>
              </a:ext>
            </a:extLst>
          </p:cNvPr>
          <p:cNvCxnSpPr>
            <a:cxnSpLocks/>
          </p:cNvCxnSpPr>
          <p:nvPr/>
        </p:nvCxnSpPr>
        <p:spPr>
          <a:xfrm>
            <a:off x="4595071" y="1668798"/>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46CC8E8-DBB1-C047-ABDB-4A56ACF1E119}"/>
              </a:ext>
            </a:extLst>
          </p:cNvPr>
          <p:cNvCxnSpPr>
            <a:cxnSpLocks/>
          </p:cNvCxnSpPr>
          <p:nvPr/>
        </p:nvCxnSpPr>
        <p:spPr>
          <a:xfrm>
            <a:off x="4595071" y="1970752"/>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03DBB08-C0C3-F14D-80A7-C565DE142200}"/>
              </a:ext>
            </a:extLst>
          </p:cNvPr>
          <p:cNvCxnSpPr>
            <a:cxnSpLocks/>
          </p:cNvCxnSpPr>
          <p:nvPr/>
        </p:nvCxnSpPr>
        <p:spPr>
          <a:xfrm>
            <a:off x="4595071" y="2272707"/>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5" name="object 50">
            <a:extLst>
              <a:ext uri="{FF2B5EF4-FFF2-40B4-BE49-F238E27FC236}">
                <a16:creationId xmlns:a16="http://schemas.microsoft.com/office/drawing/2014/main" id="{3B5A9BBE-5397-6247-9E18-81429DBB837A}"/>
              </a:ext>
            </a:extLst>
          </p:cNvPr>
          <p:cNvSpPr txBox="1"/>
          <p:nvPr/>
        </p:nvSpPr>
        <p:spPr>
          <a:xfrm>
            <a:off x="4595071" y="2299051"/>
            <a:ext cx="3600000" cy="261378"/>
          </a:xfrm>
          <a:prstGeom prst="rect">
            <a:avLst/>
          </a:prstGeom>
        </p:spPr>
        <p:txBody>
          <a:bodyPr vert="horz" wrap="square" lIns="0" tIns="11526" rIns="0" bIns="13069" rtlCol="0" anchor="ctr" anchorCtr="0">
            <a:noAutofit/>
          </a:bodyPr>
          <a:lstStyle/>
          <a:p>
            <a:pPr marL="11527">
              <a:spcBef>
                <a:spcPts val="91"/>
              </a:spcBef>
            </a:pPr>
            <a:r>
              <a:rPr lang="en-GB" sz="1000" spc="-18" dirty="0">
                <a:latin typeface="Arial" panose="020B0604020202020204" pitchFamily="34" charset="0"/>
                <a:ea typeface="+mn-lt"/>
                <a:cs typeface="Arial" panose="020B0604020202020204" pitchFamily="34" charset="0"/>
              </a:rPr>
              <a:t>PP Innovation Lab &amp; Open Innovation Programs with Suppliers</a:t>
            </a:r>
          </a:p>
        </p:txBody>
      </p:sp>
      <p:cxnSp>
        <p:nvCxnSpPr>
          <p:cNvPr id="96" name="Straight Connector 95">
            <a:extLst>
              <a:ext uri="{FF2B5EF4-FFF2-40B4-BE49-F238E27FC236}">
                <a16:creationId xmlns:a16="http://schemas.microsoft.com/office/drawing/2014/main" id="{97A657EA-5D3F-7944-8256-482DBFB76BFC}"/>
              </a:ext>
            </a:extLst>
          </p:cNvPr>
          <p:cNvCxnSpPr>
            <a:cxnSpLocks/>
          </p:cNvCxnSpPr>
          <p:nvPr/>
        </p:nvCxnSpPr>
        <p:spPr>
          <a:xfrm>
            <a:off x="4595071" y="2603237"/>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AF7752E-1F16-554C-9436-5FA9CB9F42A5}"/>
              </a:ext>
            </a:extLst>
          </p:cNvPr>
          <p:cNvCxnSpPr>
            <a:cxnSpLocks/>
          </p:cNvCxnSpPr>
          <p:nvPr/>
        </p:nvCxnSpPr>
        <p:spPr>
          <a:xfrm>
            <a:off x="4595071" y="2876615"/>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8" name="object 50">
            <a:extLst>
              <a:ext uri="{FF2B5EF4-FFF2-40B4-BE49-F238E27FC236}">
                <a16:creationId xmlns:a16="http://schemas.microsoft.com/office/drawing/2014/main" id="{75A0E9A7-2E54-E74C-9E44-5F3F8DD762C3}"/>
              </a:ext>
            </a:extLst>
          </p:cNvPr>
          <p:cNvSpPr txBox="1"/>
          <p:nvPr/>
        </p:nvSpPr>
        <p:spPr>
          <a:xfrm>
            <a:off x="4595071" y="2908504"/>
            <a:ext cx="3600000" cy="261378"/>
          </a:xfrm>
          <a:prstGeom prst="rect">
            <a:avLst/>
          </a:prstGeom>
        </p:spPr>
        <p:txBody>
          <a:bodyPr vert="horz" wrap="square" lIns="0" tIns="11526" rIns="0" bIns="13069" rtlCol="0" anchor="ctr" anchorCtr="0">
            <a:noAutofit/>
          </a:bodyPr>
          <a:lstStyle/>
          <a:p>
            <a:pPr marL="11527">
              <a:lnSpc>
                <a:spcPts val="899"/>
              </a:lnSpc>
              <a:spcBef>
                <a:spcPts val="91"/>
              </a:spcBef>
            </a:pPr>
            <a:r>
              <a:rPr lang="en-GB" sz="1000" spc="-5" dirty="0">
                <a:latin typeface="Arial" panose="020B0604020202020204" pitchFamily="34" charset="0"/>
                <a:ea typeface="+mn-lt"/>
                <a:cs typeface="Arial" panose="020B0604020202020204" pitchFamily="34" charset="0"/>
              </a:rPr>
              <a:t>Sustainable PP Event (yearly)</a:t>
            </a:r>
          </a:p>
        </p:txBody>
      </p:sp>
      <p:cxnSp>
        <p:nvCxnSpPr>
          <p:cNvPr id="99" name="Straight Connector 98">
            <a:extLst>
              <a:ext uri="{FF2B5EF4-FFF2-40B4-BE49-F238E27FC236}">
                <a16:creationId xmlns:a16="http://schemas.microsoft.com/office/drawing/2014/main" id="{A307E54C-6F74-8F4B-99C0-2CDDCF1358D8}"/>
              </a:ext>
            </a:extLst>
          </p:cNvPr>
          <p:cNvCxnSpPr>
            <a:cxnSpLocks/>
          </p:cNvCxnSpPr>
          <p:nvPr/>
        </p:nvCxnSpPr>
        <p:spPr>
          <a:xfrm>
            <a:off x="4595071" y="3183406"/>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0" name="object 50">
            <a:extLst>
              <a:ext uri="{FF2B5EF4-FFF2-40B4-BE49-F238E27FC236}">
                <a16:creationId xmlns:a16="http://schemas.microsoft.com/office/drawing/2014/main" id="{5DA03752-4B18-064D-8C57-A1B33C1D58B3}"/>
              </a:ext>
            </a:extLst>
          </p:cNvPr>
          <p:cNvSpPr txBox="1"/>
          <p:nvPr/>
        </p:nvSpPr>
        <p:spPr>
          <a:xfrm>
            <a:off x="4595072" y="3173292"/>
            <a:ext cx="3600000" cy="401926"/>
          </a:xfrm>
          <a:prstGeom prst="rect">
            <a:avLst/>
          </a:prstGeom>
        </p:spPr>
        <p:txBody>
          <a:bodyPr vert="horz" wrap="square" lIns="0" tIns="11526" rIns="0" bIns="13069" rtlCol="0" anchor="ctr" anchorCtr="0">
            <a:noAutofit/>
          </a:bodyPr>
          <a:lstStyle>
            <a:defPPr>
              <a:defRPr lang="en-PT"/>
            </a:defPPr>
            <a:lvl1pPr marL="12700">
              <a:lnSpc>
                <a:spcPts val="990"/>
              </a:lnSpc>
              <a:spcBef>
                <a:spcPts val="100"/>
              </a:spcBef>
              <a:defRPr sz="900" spc="-5">
                <a:latin typeface="Arial" panose="020B0604020202020204" pitchFamily="34" charset="0"/>
                <a:ea typeface="+mn-lt"/>
                <a:cs typeface="Arial" panose="020B0604020202020204" pitchFamily="34" charset="0"/>
              </a:defRPr>
            </a:lvl1pPr>
          </a:lstStyle>
          <a:p>
            <a:r>
              <a:rPr lang="en-GB" sz="1000" dirty="0"/>
              <a:t>Construction and demolition waste System for public works contracts (sustainability &amp; circularity)</a:t>
            </a:r>
          </a:p>
        </p:txBody>
      </p:sp>
      <p:cxnSp>
        <p:nvCxnSpPr>
          <p:cNvPr id="101" name="Straight Connector 100">
            <a:extLst>
              <a:ext uri="{FF2B5EF4-FFF2-40B4-BE49-F238E27FC236}">
                <a16:creationId xmlns:a16="http://schemas.microsoft.com/office/drawing/2014/main" id="{9BDD6F47-E94A-F943-BC57-B0694C38E662}"/>
              </a:ext>
            </a:extLst>
          </p:cNvPr>
          <p:cNvCxnSpPr>
            <a:cxnSpLocks/>
          </p:cNvCxnSpPr>
          <p:nvPr/>
        </p:nvCxnSpPr>
        <p:spPr>
          <a:xfrm>
            <a:off x="4595071" y="3576773"/>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48642630-DEA0-A342-BF74-05BA774BEA56}"/>
              </a:ext>
            </a:extLst>
          </p:cNvPr>
          <p:cNvCxnSpPr>
            <a:cxnSpLocks/>
          </p:cNvCxnSpPr>
          <p:nvPr/>
        </p:nvCxnSpPr>
        <p:spPr>
          <a:xfrm>
            <a:off x="4595071" y="3978579"/>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3" name="object 50">
            <a:extLst>
              <a:ext uri="{FF2B5EF4-FFF2-40B4-BE49-F238E27FC236}">
                <a16:creationId xmlns:a16="http://schemas.microsoft.com/office/drawing/2014/main" id="{84BF8440-73B2-AC4E-A33E-85B4EA83AFD1}"/>
              </a:ext>
            </a:extLst>
          </p:cNvPr>
          <p:cNvSpPr txBox="1"/>
          <p:nvPr/>
        </p:nvSpPr>
        <p:spPr>
          <a:xfrm>
            <a:off x="4595072" y="3581626"/>
            <a:ext cx="3600000" cy="401926"/>
          </a:xfrm>
          <a:prstGeom prst="rect">
            <a:avLst/>
          </a:prstGeom>
        </p:spPr>
        <p:txBody>
          <a:bodyPr vert="horz" wrap="square" lIns="0" tIns="11526" rIns="0" bIns="13069" rtlCol="0" anchor="ctr" anchorCtr="0">
            <a:noAutofit/>
          </a:bodyPr>
          <a:lstStyle>
            <a:defPPr>
              <a:defRPr lang="en-PT"/>
            </a:defPPr>
            <a:lvl1pPr marL="12700">
              <a:lnSpc>
                <a:spcPts val="990"/>
              </a:lnSpc>
              <a:spcBef>
                <a:spcPts val="100"/>
              </a:spcBef>
              <a:defRPr sz="900" spc="-5">
                <a:latin typeface="Arial" panose="020B0604020202020204" pitchFamily="34" charset="0"/>
                <a:ea typeface="+mn-lt"/>
                <a:cs typeface="Arial" panose="020B0604020202020204" pitchFamily="34" charset="0"/>
              </a:defRPr>
            </a:lvl1pPr>
          </a:lstStyle>
          <a:p>
            <a:pPr marR="4611">
              <a:lnSpc>
                <a:spcPts val="817"/>
              </a:lnSpc>
              <a:spcBef>
                <a:spcPts val="254"/>
              </a:spcBef>
            </a:pPr>
            <a:r>
              <a:rPr lang="en-GB" sz="1000" dirty="0">
                <a:cs typeface="+mn-lt"/>
              </a:rPr>
              <a:t>Technical guidance for maintenance and rehabilitation of school buildings.</a:t>
            </a:r>
            <a:endParaRPr lang="en-GB" sz="1000" dirty="0"/>
          </a:p>
        </p:txBody>
      </p:sp>
      <p:sp>
        <p:nvSpPr>
          <p:cNvPr id="104" name="object 50">
            <a:extLst>
              <a:ext uri="{FF2B5EF4-FFF2-40B4-BE49-F238E27FC236}">
                <a16:creationId xmlns:a16="http://schemas.microsoft.com/office/drawing/2014/main" id="{7C135AEC-F522-3346-8A11-5CD021E6004B}"/>
              </a:ext>
            </a:extLst>
          </p:cNvPr>
          <p:cNvSpPr txBox="1"/>
          <p:nvPr/>
        </p:nvSpPr>
        <p:spPr>
          <a:xfrm>
            <a:off x="4595072" y="2613969"/>
            <a:ext cx="3600000" cy="281709"/>
          </a:xfrm>
          <a:prstGeom prst="rect">
            <a:avLst/>
          </a:prstGeom>
        </p:spPr>
        <p:txBody>
          <a:bodyPr vert="horz" wrap="square" lIns="0" tIns="11526" rIns="0" bIns="13069" rtlCol="0" anchor="ctr" anchorCtr="0">
            <a:noAutofit/>
          </a:bodyPr>
          <a:lstStyle>
            <a:defPPr>
              <a:defRPr lang="en-PT"/>
            </a:defPPr>
            <a:lvl1pPr marL="12700">
              <a:lnSpc>
                <a:spcPts val="990"/>
              </a:lnSpc>
              <a:spcBef>
                <a:spcPts val="100"/>
              </a:spcBef>
              <a:defRPr sz="900" spc="-5">
                <a:latin typeface="Arial" panose="020B0604020202020204" pitchFamily="34" charset="0"/>
                <a:ea typeface="+mn-lt"/>
                <a:cs typeface="Arial" panose="020B0604020202020204" pitchFamily="34" charset="0"/>
              </a:defRPr>
            </a:lvl1pPr>
          </a:lstStyle>
          <a:p>
            <a:r>
              <a:rPr lang="en-GB" sz="1000" dirty="0"/>
              <a:t>Guidelines for Sustainable PP</a:t>
            </a:r>
          </a:p>
        </p:txBody>
      </p:sp>
      <p:cxnSp>
        <p:nvCxnSpPr>
          <p:cNvPr id="106" name="Straight Connector 105">
            <a:extLst>
              <a:ext uri="{FF2B5EF4-FFF2-40B4-BE49-F238E27FC236}">
                <a16:creationId xmlns:a16="http://schemas.microsoft.com/office/drawing/2014/main" id="{D0EBDD37-94EC-B64D-8D86-15C46B42B726}"/>
              </a:ext>
            </a:extLst>
          </p:cNvPr>
          <p:cNvCxnSpPr>
            <a:cxnSpLocks/>
          </p:cNvCxnSpPr>
          <p:nvPr/>
        </p:nvCxnSpPr>
        <p:spPr>
          <a:xfrm>
            <a:off x="4595071" y="4267814"/>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7" name="object 50">
            <a:extLst>
              <a:ext uri="{FF2B5EF4-FFF2-40B4-BE49-F238E27FC236}">
                <a16:creationId xmlns:a16="http://schemas.microsoft.com/office/drawing/2014/main" id="{18943CF2-24AC-A54E-9E9F-3B22ADA14796}"/>
              </a:ext>
            </a:extLst>
          </p:cNvPr>
          <p:cNvSpPr txBox="1"/>
          <p:nvPr/>
        </p:nvSpPr>
        <p:spPr>
          <a:xfrm>
            <a:off x="4595071" y="4009090"/>
            <a:ext cx="3600000" cy="280982"/>
          </a:xfrm>
          <a:prstGeom prst="rect">
            <a:avLst/>
          </a:prstGeom>
        </p:spPr>
        <p:txBody>
          <a:bodyPr vert="horz" wrap="square" lIns="0" tIns="11526" rIns="0" bIns="13069" rtlCol="0" anchor="ctr" anchorCtr="0">
            <a:noAutofit/>
          </a:bodyPr>
          <a:lstStyle>
            <a:defPPr>
              <a:defRPr lang="en-PT"/>
            </a:defPPr>
            <a:lvl1pPr marL="12700">
              <a:lnSpc>
                <a:spcPts val="990"/>
              </a:lnSpc>
              <a:spcBef>
                <a:spcPts val="100"/>
              </a:spcBef>
              <a:defRPr sz="900" spc="-5">
                <a:latin typeface="Arial" panose="020B0604020202020204" pitchFamily="34" charset="0"/>
                <a:ea typeface="+mn-lt"/>
                <a:cs typeface="Arial" panose="020B0604020202020204" pitchFamily="34" charset="0"/>
              </a:defRPr>
            </a:lvl1pPr>
          </a:lstStyle>
          <a:p>
            <a:pPr marR="4611">
              <a:lnSpc>
                <a:spcPts val="817"/>
              </a:lnSpc>
              <a:spcBef>
                <a:spcPts val="254"/>
              </a:spcBef>
            </a:pPr>
            <a:r>
              <a:rPr lang="en-GB" sz="1000" dirty="0">
                <a:cs typeface="+mn-lt"/>
              </a:rPr>
              <a:t>Sustainability in Proposal evaluation criteria</a:t>
            </a:r>
          </a:p>
        </p:txBody>
      </p:sp>
      <p:grpSp>
        <p:nvGrpSpPr>
          <p:cNvPr id="4" name="Group 3">
            <a:extLst>
              <a:ext uri="{FF2B5EF4-FFF2-40B4-BE49-F238E27FC236}">
                <a16:creationId xmlns:a16="http://schemas.microsoft.com/office/drawing/2014/main" id="{2647C99F-0287-C24F-B41D-6151A7C73E20}"/>
              </a:ext>
            </a:extLst>
          </p:cNvPr>
          <p:cNvGrpSpPr/>
          <p:nvPr/>
        </p:nvGrpSpPr>
        <p:grpSpPr>
          <a:xfrm>
            <a:off x="8474477" y="3518568"/>
            <a:ext cx="3600000" cy="3197010"/>
            <a:chOff x="2227632" y="6602678"/>
            <a:chExt cx="2618774" cy="3197010"/>
          </a:xfrm>
        </p:grpSpPr>
        <p:sp>
          <p:nvSpPr>
            <p:cNvPr id="57" name="object 45">
              <a:extLst>
                <a:ext uri="{FF2B5EF4-FFF2-40B4-BE49-F238E27FC236}">
                  <a16:creationId xmlns:a16="http://schemas.microsoft.com/office/drawing/2014/main" id="{0A4504CF-FDEE-6D48-BEA3-373193E65C36}"/>
                </a:ext>
              </a:extLst>
            </p:cNvPr>
            <p:cNvSpPr txBox="1"/>
            <p:nvPr/>
          </p:nvSpPr>
          <p:spPr>
            <a:xfrm>
              <a:off x="2227632" y="6602678"/>
              <a:ext cx="2559964" cy="778041"/>
            </a:xfrm>
            <a:prstGeom prst="rect">
              <a:avLst/>
            </a:prstGeom>
          </p:spPr>
          <p:txBody>
            <a:bodyPr vert="horz" wrap="square" lIns="0" tIns="0" rIns="0" bIns="0" rtlCol="0">
              <a:noAutofit/>
            </a:bodyPr>
            <a:lstStyle/>
            <a:p>
              <a:pPr marL="11527">
                <a:spcBef>
                  <a:spcPts val="1021"/>
                </a:spcBef>
              </a:pPr>
              <a:r>
                <a:rPr lang="en-GB" sz="2400" spc="-64">
                  <a:solidFill>
                    <a:srgbClr val="116B6C"/>
                  </a:solidFill>
                  <a:latin typeface="Century Gothic"/>
                  <a:cs typeface="Century Gothic"/>
                </a:rPr>
                <a:t>04</a:t>
              </a:r>
              <a:endParaRPr lang="en-GB" sz="2400">
                <a:solidFill>
                  <a:srgbClr val="116B6C"/>
                </a:solidFill>
                <a:latin typeface="Century Gothic"/>
                <a:cs typeface="Century Gothic"/>
              </a:endParaRPr>
            </a:p>
            <a:p>
              <a:pPr marL="11527" marR="4611">
                <a:lnSpc>
                  <a:spcPts val="1089"/>
                </a:lnSpc>
                <a:spcBef>
                  <a:spcPts val="481"/>
                </a:spcBef>
              </a:pPr>
              <a:r>
                <a:rPr lang="en-GB" sz="1050" spc="14">
                  <a:solidFill>
                    <a:srgbClr val="116B6C"/>
                  </a:solidFill>
                  <a:latin typeface="Verdana"/>
                  <a:cs typeface="Verdana"/>
                </a:rPr>
                <a:t>CAPACITY BUILDING</a:t>
              </a:r>
            </a:p>
            <a:p>
              <a:pPr marL="11527" marR="4611">
                <a:lnSpc>
                  <a:spcPts val="1089"/>
                </a:lnSpc>
                <a:spcBef>
                  <a:spcPts val="481"/>
                </a:spcBef>
              </a:pPr>
              <a:r>
                <a:rPr lang="en-GB" sz="1050" i="1" spc="-9">
                  <a:solidFill>
                    <a:srgbClr val="116B6C"/>
                  </a:solidFill>
                  <a:latin typeface="Verdana"/>
                  <a:cs typeface="Verdana"/>
                </a:rPr>
                <a:t>Digital transition, new skills</a:t>
              </a:r>
            </a:p>
            <a:p>
              <a:pPr marL="11527" marR="4611">
                <a:lnSpc>
                  <a:spcPts val="1089"/>
                </a:lnSpc>
                <a:spcBef>
                  <a:spcPts val="481"/>
                </a:spcBef>
              </a:pPr>
              <a:endParaRPr lang="en-GB" sz="1050">
                <a:latin typeface="Verdana"/>
                <a:cs typeface="Verdana"/>
              </a:endParaRPr>
            </a:p>
          </p:txBody>
        </p:sp>
        <p:sp>
          <p:nvSpPr>
            <p:cNvPr id="108" name="object 50">
              <a:extLst>
                <a:ext uri="{FF2B5EF4-FFF2-40B4-BE49-F238E27FC236}">
                  <a16:creationId xmlns:a16="http://schemas.microsoft.com/office/drawing/2014/main" id="{A61289C9-60AD-0B44-B82D-69112119212A}"/>
                </a:ext>
              </a:extLst>
            </p:cNvPr>
            <p:cNvSpPr txBox="1"/>
            <p:nvPr/>
          </p:nvSpPr>
          <p:spPr>
            <a:xfrm>
              <a:off x="2239159" y="7424909"/>
              <a:ext cx="2607247"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spc="-5">
                  <a:latin typeface="Arial" panose="020B0604020202020204" pitchFamily="34" charset="0"/>
                  <a:ea typeface="+mn-lt"/>
                  <a:cs typeface="Arial" panose="020B0604020202020204" pitchFamily="34" charset="0"/>
                </a:rPr>
                <a:t>PP professionals Training Program</a:t>
              </a:r>
            </a:p>
          </p:txBody>
        </p:sp>
        <p:sp>
          <p:nvSpPr>
            <p:cNvPr id="109" name="object 50">
              <a:extLst>
                <a:ext uri="{FF2B5EF4-FFF2-40B4-BE49-F238E27FC236}">
                  <a16:creationId xmlns:a16="http://schemas.microsoft.com/office/drawing/2014/main" id="{31459BA5-D268-CB42-89D5-997D02CB5F76}"/>
                </a:ext>
              </a:extLst>
            </p:cNvPr>
            <p:cNvSpPr txBox="1"/>
            <p:nvPr/>
          </p:nvSpPr>
          <p:spPr>
            <a:xfrm>
              <a:off x="2239159" y="7737150"/>
              <a:ext cx="2607247"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b="1" spc="-5" dirty="0">
                  <a:latin typeface="Arial" panose="020B0604020202020204" pitchFamily="34" charset="0"/>
                  <a:ea typeface="+mn-lt"/>
                  <a:cs typeface="Arial" panose="020B0604020202020204" pitchFamily="34" charset="0"/>
                </a:rPr>
                <a:t>Procurement Network Portal</a:t>
              </a:r>
            </a:p>
          </p:txBody>
        </p:sp>
        <p:sp>
          <p:nvSpPr>
            <p:cNvPr id="110" name="object 50">
              <a:extLst>
                <a:ext uri="{FF2B5EF4-FFF2-40B4-BE49-F238E27FC236}">
                  <a16:creationId xmlns:a16="http://schemas.microsoft.com/office/drawing/2014/main" id="{561D56AC-32C5-E64D-B382-6B129015ED24}"/>
                </a:ext>
              </a:extLst>
            </p:cNvPr>
            <p:cNvSpPr txBox="1"/>
            <p:nvPr/>
          </p:nvSpPr>
          <p:spPr>
            <a:xfrm>
              <a:off x="2239159" y="8015878"/>
              <a:ext cx="2607247" cy="261378"/>
            </a:xfrm>
            <a:prstGeom prst="rect">
              <a:avLst/>
            </a:prstGeom>
          </p:spPr>
          <p:txBody>
            <a:bodyPr vert="horz" wrap="square" lIns="0" tIns="11526" rIns="0" bIns="13069" rtlCol="0" anchor="ctr" anchorCtr="0">
              <a:noAutofit/>
            </a:bodyPr>
            <a:lstStyle/>
            <a:p>
              <a:pPr marL="11527">
                <a:lnSpc>
                  <a:spcPts val="899"/>
                </a:lnSpc>
                <a:spcBef>
                  <a:spcPts val="91"/>
                </a:spcBef>
              </a:pPr>
              <a:r>
                <a:rPr lang="en-GB" sz="1000" spc="-5">
                  <a:latin typeface="Arial" panose="020B0604020202020204" pitchFamily="34" charset="0"/>
                  <a:ea typeface="+mn-lt"/>
                  <a:cs typeface="Arial" panose="020B0604020202020204" pitchFamily="34" charset="0"/>
                </a:rPr>
                <a:t>Training on new evaluation and award criteria</a:t>
              </a:r>
            </a:p>
          </p:txBody>
        </p:sp>
        <p:cxnSp>
          <p:nvCxnSpPr>
            <p:cNvPr id="111" name="Straight Connector 110">
              <a:extLst>
                <a:ext uri="{FF2B5EF4-FFF2-40B4-BE49-F238E27FC236}">
                  <a16:creationId xmlns:a16="http://schemas.microsoft.com/office/drawing/2014/main" id="{ABCB8027-53A3-4F45-875E-A382159DA239}"/>
                </a:ext>
              </a:extLst>
            </p:cNvPr>
            <p:cNvCxnSpPr>
              <a:cxnSpLocks/>
            </p:cNvCxnSpPr>
            <p:nvPr/>
          </p:nvCxnSpPr>
          <p:spPr>
            <a:xfrm>
              <a:off x="2239160" y="7732976"/>
              <a:ext cx="254843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33FFD0A7-39C9-304B-8958-9C87889469D6}"/>
                </a:ext>
              </a:extLst>
            </p:cNvPr>
            <p:cNvCxnSpPr>
              <a:cxnSpLocks/>
            </p:cNvCxnSpPr>
            <p:nvPr/>
          </p:nvCxnSpPr>
          <p:spPr>
            <a:xfrm>
              <a:off x="2239160" y="7988826"/>
              <a:ext cx="254843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BBB69CE9-260B-0942-9882-74C16AB49E65}"/>
                </a:ext>
              </a:extLst>
            </p:cNvPr>
            <p:cNvCxnSpPr>
              <a:cxnSpLocks/>
            </p:cNvCxnSpPr>
            <p:nvPr/>
          </p:nvCxnSpPr>
          <p:spPr>
            <a:xfrm>
              <a:off x="2239160" y="8273491"/>
              <a:ext cx="254843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4" name="object 50">
              <a:extLst>
                <a:ext uri="{FF2B5EF4-FFF2-40B4-BE49-F238E27FC236}">
                  <a16:creationId xmlns:a16="http://schemas.microsoft.com/office/drawing/2014/main" id="{7E5288FB-C5FB-AC43-9B0B-A7ED099DCF78}"/>
                </a:ext>
              </a:extLst>
            </p:cNvPr>
            <p:cNvSpPr txBox="1"/>
            <p:nvPr/>
          </p:nvSpPr>
          <p:spPr>
            <a:xfrm>
              <a:off x="2239159" y="8618373"/>
              <a:ext cx="2607247" cy="261378"/>
            </a:xfrm>
            <a:prstGeom prst="rect">
              <a:avLst/>
            </a:prstGeom>
          </p:spPr>
          <p:txBody>
            <a:bodyPr vert="horz" wrap="square" lIns="0" tIns="11526" rIns="0" bIns="13069" rtlCol="0" anchor="ctr" anchorCtr="0">
              <a:noAutofit/>
            </a:bodyPr>
            <a:lstStyle/>
            <a:p>
              <a:pPr marL="11527">
                <a:spcBef>
                  <a:spcPts val="91"/>
                </a:spcBef>
              </a:pPr>
              <a:r>
                <a:rPr lang="en-GB" sz="1000">
                  <a:latin typeface="Arial" panose="020B0604020202020204" pitchFamily="34" charset="0"/>
                  <a:ea typeface="+mn-lt"/>
                  <a:cs typeface="Arial" panose="020B0604020202020204" pitchFamily="34" charset="0"/>
                </a:rPr>
                <a:t>Benchmarking</a:t>
              </a:r>
            </a:p>
          </p:txBody>
        </p:sp>
        <p:sp>
          <p:nvSpPr>
            <p:cNvPr id="115" name="object 50">
              <a:extLst>
                <a:ext uri="{FF2B5EF4-FFF2-40B4-BE49-F238E27FC236}">
                  <a16:creationId xmlns:a16="http://schemas.microsoft.com/office/drawing/2014/main" id="{6E3E657C-B095-D84F-81E6-17AE894350C4}"/>
                </a:ext>
              </a:extLst>
            </p:cNvPr>
            <p:cNvSpPr txBox="1"/>
            <p:nvPr/>
          </p:nvSpPr>
          <p:spPr>
            <a:xfrm>
              <a:off x="2239159" y="8317125"/>
              <a:ext cx="2607247" cy="261378"/>
            </a:xfrm>
            <a:prstGeom prst="rect">
              <a:avLst/>
            </a:prstGeom>
          </p:spPr>
          <p:txBody>
            <a:bodyPr vert="horz" wrap="square" lIns="0" tIns="11526" rIns="0" bIns="13069" rtlCol="0" anchor="ctr" anchorCtr="0">
              <a:noAutofit/>
            </a:bodyPr>
            <a:lstStyle/>
            <a:p>
              <a:pPr marL="11527">
                <a:spcBef>
                  <a:spcPts val="91"/>
                </a:spcBef>
              </a:pPr>
              <a:r>
                <a:rPr lang="en-GB" sz="1000" spc="-18">
                  <a:latin typeface="Arial" panose="020B0604020202020204" pitchFamily="34" charset="0"/>
                  <a:ea typeface="+mn-lt"/>
                  <a:cs typeface="Arial" panose="020B0604020202020204" pitchFamily="34" charset="0"/>
                </a:rPr>
                <a:t>Sustainable Procurement Training Programs</a:t>
              </a:r>
            </a:p>
          </p:txBody>
        </p:sp>
        <p:cxnSp>
          <p:nvCxnSpPr>
            <p:cNvPr id="116" name="Straight Connector 115">
              <a:extLst>
                <a:ext uri="{FF2B5EF4-FFF2-40B4-BE49-F238E27FC236}">
                  <a16:creationId xmlns:a16="http://schemas.microsoft.com/office/drawing/2014/main" id="{E61E449F-DE00-914D-A0F0-936046875690}"/>
                </a:ext>
              </a:extLst>
            </p:cNvPr>
            <p:cNvCxnSpPr>
              <a:cxnSpLocks/>
            </p:cNvCxnSpPr>
            <p:nvPr/>
          </p:nvCxnSpPr>
          <p:spPr>
            <a:xfrm>
              <a:off x="2239160" y="8575446"/>
              <a:ext cx="254843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86D9B41-0CC5-4042-9DD7-AD606FC26445}"/>
                </a:ext>
              </a:extLst>
            </p:cNvPr>
            <p:cNvCxnSpPr>
              <a:cxnSpLocks/>
            </p:cNvCxnSpPr>
            <p:nvPr/>
          </p:nvCxnSpPr>
          <p:spPr>
            <a:xfrm>
              <a:off x="2239160" y="8894689"/>
              <a:ext cx="254843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0" name="object 50">
              <a:extLst>
                <a:ext uri="{FF2B5EF4-FFF2-40B4-BE49-F238E27FC236}">
                  <a16:creationId xmlns:a16="http://schemas.microsoft.com/office/drawing/2014/main" id="{BC213517-5F5A-1B4D-88FD-667903AA190C}"/>
                </a:ext>
              </a:extLst>
            </p:cNvPr>
            <p:cNvSpPr txBox="1"/>
            <p:nvPr/>
          </p:nvSpPr>
          <p:spPr>
            <a:xfrm>
              <a:off x="2239159" y="8906999"/>
              <a:ext cx="2607247" cy="261378"/>
            </a:xfrm>
            <a:prstGeom prst="rect">
              <a:avLst/>
            </a:prstGeom>
          </p:spPr>
          <p:txBody>
            <a:bodyPr vert="horz" wrap="square" lIns="0" tIns="11526" rIns="0" bIns="13069" rtlCol="0" anchor="ctr" anchorCtr="0">
              <a:noAutofit/>
            </a:bodyPr>
            <a:lstStyle/>
            <a:p>
              <a:pPr marL="11527">
                <a:lnSpc>
                  <a:spcPts val="899"/>
                </a:lnSpc>
                <a:spcBef>
                  <a:spcPts val="91"/>
                </a:spcBef>
              </a:pPr>
              <a:r>
                <a:rPr lang="en-GB" sz="1000" spc="-5">
                  <a:latin typeface="Arial" panose="020B0604020202020204" pitchFamily="34" charset="0"/>
                  <a:ea typeface="+mn-lt"/>
                  <a:cs typeface="Arial" panose="020B0604020202020204" pitchFamily="34" charset="0"/>
                </a:rPr>
                <a:t>Technical guidance for Procurement Network focal points</a:t>
              </a:r>
            </a:p>
          </p:txBody>
        </p:sp>
        <p:cxnSp>
          <p:nvCxnSpPr>
            <p:cNvPr id="121" name="Straight Connector 120">
              <a:extLst>
                <a:ext uri="{FF2B5EF4-FFF2-40B4-BE49-F238E27FC236}">
                  <a16:creationId xmlns:a16="http://schemas.microsoft.com/office/drawing/2014/main" id="{89CA88D5-64B2-BF44-9092-2FC3E6344593}"/>
                </a:ext>
              </a:extLst>
            </p:cNvPr>
            <p:cNvCxnSpPr>
              <a:cxnSpLocks/>
            </p:cNvCxnSpPr>
            <p:nvPr/>
          </p:nvCxnSpPr>
          <p:spPr>
            <a:xfrm>
              <a:off x="2239160" y="9164613"/>
              <a:ext cx="254843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2" name="object 50">
              <a:extLst>
                <a:ext uri="{FF2B5EF4-FFF2-40B4-BE49-F238E27FC236}">
                  <a16:creationId xmlns:a16="http://schemas.microsoft.com/office/drawing/2014/main" id="{755C59BA-C149-0248-816D-244C69A6FE3F}"/>
                </a:ext>
              </a:extLst>
            </p:cNvPr>
            <p:cNvSpPr txBox="1"/>
            <p:nvPr/>
          </p:nvSpPr>
          <p:spPr>
            <a:xfrm>
              <a:off x="2239159" y="9538310"/>
              <a:ext cx="2607247" cy="261378"/>
            </a:xfrm>
            <a:prstGeom prst="rect">
              <a:avLst/>
            </a:prstGeom>
          </p:spPr>
          <p:txBody>
            <a:bodyPr vert="horz" wrap="square" lIns="0" tIns="11526" rIns="0" bIns="13069" rtlCol="0" anchor="ctr" anchorCtr="0">
              <a:noAutofit/>
            </a:bodyPr>
            <a:lstStyle/>
            <a:p>
              <a:pPr marL="11527">
                <a:spcBef>
                  <a:spcPts val="91"/>
                </a:spcBef>
              </a:pPr>
              <a:r>
                <a:rPr lang="en-GB" sz="1000">
                  <a:latin typeface="Arial" panose="020B0604020202020204" pitchFamily="34" charset="0"/>
                  <a:ea typeface="+mn-lt"/>
                  <a:cs typeface="Arial" panose="020B0604020202020204" pitchFamily="34" charset="0"/>
                </a:rPr>
                <a:t>New Working Space &amp; Remote Work</a:t>
              </a:r>
            </a:p>
          </p:txBody>
        </p:sp>
        <p:sp>
          <p:nvSpPr>
            <p:cNvPr id="145" name="object 50">
              <a:extLst>
                <a:ext uri="{FF2B5EF4-FFF2-40B4-BE49-F238E27FC236}">
                  <a16:creationId xmlns:a16="http://schemas.microsoft.com/office/drawing/2014/main" id="{5BF2FD39-5A27-D84F-891E-B32B71B1767C}"/>
                </a:ext>
              </a:extLst>
            </p:cNvPr>
            <p:cNvSpPr txBox="1"/>
            <p:nvPr/>
          </p:nvSpPr>
          <p:spPr>
            <a:xfrm>
              <a:off x="2239159" y="9208247"/>
              <a:ext cx="2607247" cy="261378"/>
            </a:xfrm>
            <a:prstGeom prst="rect">
              <a:avLst/>
            </a:prstGeom>
          </p:spPr>
          <p:txBody>
            <a:bodyPr vert="horz" wrap="square" lIns="0" tIns="11526" rIns="0" bIns="13069" rtlCol="0" anchor="ctr" anchorCtr="0">
              <a:noAutofit/>
            </a:bodyPr>
            <a:lstStyle/>
            <a:p>
              <a:pPr marL="11527">
                <a:spcBef>
                  <a:spcPts val="91"/>
                </a:spcBef>
              </a:pPr>
              <a:r>
                <a:rPr lang="en-GB" sz="1000" spc="-18" dirty="0">
                  <a:latin typeface="Arial" panose="020B0604020202020204" pitchFamily="34" charset="0"/>
                  <a:ea typeface="+mn-lt"/>
                  <a:cs typeface="Arial" panose="020B0604020202020204" pitchFamily="34" charset="0"/>
                </a:rPr>
                <a:t>Procurement Network Knowledge sharing events</a:t>
              </a:r>
            </a:p>
          </p:txBody>
        </p:sp>
        <p:cxnSp>
          <p:nvCxnSpPr>
            <p:cNvPr id="146" name="Straight Connector 145">
              <a:extLst>
                <a:ext uri="{FF2B5EF4-FFF2-40B4-BE49-F238E27FC236}">
                  <a16:creationId xmlns:a16="http://schemas.microsoft.com/office/drawing/2014/main" id="{09B97B07-2F2C-0044-B07E-9070A8DF983F}"/>
                </a:ext>
              </a:extLst>
            </p:cNvPr>
            <p:cNvCxnSpPr>
              <a:cxnSpLocks/>
            </p:cNvCxnSpPr>
            <p:nvPr/>
          </p:nvCxnSpPr>
          <p:spPr>
            <a:xfrm>
              <a:off x="2239160" y="9538007"/>
              <a:ext cx="2548437"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47" name="object 50">
            <a:extLst>
              <a:ext uri="{FF2B5EF4-FFF2-40B4-BE49-F238E27FC236}">
                <a16:creationId xmlns:a16="http://schemas.microsoft.com/office/drawing/2014/main" id="{18CB1A2F-021D-5642-86C1-3CEB9580C728}"/>
              </a:ext>
            </a:extLst>
          </p:cNvPr>
          <p:cNvSpPr txBox="1"/>
          <p:nvPr/>
        </p:nvSpPr>
        <p:spPr>
          <a:xfrm>
            <a:off x="8436071" y="1551642"/>
            <a:ext cx="3600000"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b="1" spc="-5" dirty="0">
                <a:latin typeface="Arial" panose="020B0604020202020204" pitchFamily="34" charset="0"/>
                <a:ea typeface="+mn-lt"/>
                <a:cs typeface="Arial" panose="020B0604020202020204" pitchFamily="34" charset="0"/>
              </a:rPr>
              <a:t>Procurement Planning Platform </a:t>
            </a:r>
            <a:r>
              <a:rPr lang="en-GB" sz="1000" b="1" spc="-5" dirty="0">
                <a:solidFill>
                  <a:srgbClr val="00D6E6"/>
                </a:solidFill>
                <a:latin typeface="Arial" panose="020B0604020202020204" pitchFamily="34" charset="0"/>
                <a:ea typeface="+mn-lt"/>
                <a:cs typeface="Arial" panose="020B0604020202020204" pitchFamily="34" charset="0"/>
              </a:rPr>
              <a:t>LX PPP-IS</a:t>
            </a:r>
            <a:r>
              <a:rPr lang="en-GB" sz="1000" b="1" spc="-5" dirty="0">
                <a:latin typeface="Arial" panose="020B0604020202020204" pitchFamily="34" charset="0"/>
                <a:ea typeface="+mn-lt"/>
                <a:cs typeface="Arial" panose="020B0604020202020204" pitchFamily="34" charset="0"/>
              </a:rPr>
              <a:t> &amp; Budget Planning of Goods, Services and Works</a:t>
            </a:r>
          </a:p>
        </p:txBody>
      </p:sp>
      <p:sp>
        <p:nvSpPr>
          <p:cNvPr id="148" name="object 50">
            <a:extLst>
              <a:ext uri="{FF2B5EF4-FFF2-40B4-BE49-F238E27FC236}">
                <a16:creationId xmlns:a16="http://schemas.microsoft.com/office/drawing/2014/main" id="{7F16D6E1-30C9-3144-BFF2-89FBACFEFD20}"/>
              </a:ext>
            </a:extLst>
          </p:cNvPr>
          <p:cNvSpPr txBox="1"/>
          <p:nvPr/>
        </p:nvSpPr>
        <p:spPr>
          <a:xfrm>
            <a:off x="8436071" y="1821019"/>
            <a:ext cx="3600000"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spc="-5" dirty="0">
                <a:latin typeface="Arial" panose="020B0604020202020204" pitchFamily="34" charset="0"/>
                <a:ea typeface="+mn-lt"/>
                <a:cs typeface="Arial" panose="020B0604020202020204" pitchFamily="34" charset="0"/>
              </a:rPr>
              <a:t>Pre-Tendering Procurement Platform</a:t>
            </a:r>
          </a:p>
        </p:txBody>
      </p:sp>
      <p:sp>
        <p:nvSpPr>
          <p:cNvPr id="149" name="object 50">
            <a:extLst>
              <a:ext uri="{FF2B5EF4-FFF2-40B4-BE49-F238E27FC236}">
                <a16:creationId xmlns:a16="http://schemas.microsoft.com/office/drawing/2014/main" id="{409D492F-F102-434E-98EB-45EE797EEF4E}"/>
              </a:ext>
            </a:extLst>
          </p:cNvPr>
          <p:cNvSpPr txBox="1"/>
          <p:nvPr/>
        </p:nvSpPr>
        <p:spPr>
          <a:xfrm>
            <a:off x="8436071" y="2099747"/>
            <a:ext cx="3600000" cy="261378"/>
          </a:xfrm>
          <a:prstGeom prst="rect">
            <a:avLst/>
          </a:prstGeom>
        </p:spPr>
        <p:txBody>
          <a:bodyPr vert="horz" wrap="square" lIns="0" tIns="11526" rIns="0" bIns="13069" rtlCol="0" anchor="ctr" anchorCtr="0">
            <a:noAutofit/>
          </a:bodyPr>
          <a:lstStyle/>
          <a:p>
            <a:pPr marL="11527">
              <a:lnSpc>
                <a:spcPts val="899"/>
              </a:lnSpc>
              <a:spcBef>
                <a:spcPts val="91"/>
              </a:spcBef>
            </a:pPr>
            <a:r>
              <a:rPr lang="en-GB" sz="1000" spc="-5">
                <a:latin typeface="Arial" panose="020B0604020202020204" pitchFamily="34" charset="0"/>
                <a:ea typeface="+mn-lt"/>
                <a:cs typeface="Arial" panose="020B0604020202020204" pitchFamily="34" charset="0"/>
              </a:rPr>
              <a:t>Workshops on Sustainability</a:t>
            </a:r>
          </a:p>
        </p:txBody>
      </p:sp>
      <p:cxnSp>
        <p:nvCxnSpPr>
          <p:cNvPr id="150" name="Straight Connector 149">
            <a:extLst>
              <a:ext uri="{FF2B5EF4-FFF2-40B4-BE49-F238E27FC236}">
                <a16:creationId xmlns:a16="http://schemas.microsoft.com/office/drawing/2014/main" id="{77AAA2EE-D261-F844-91B5-07A8A0472C26}"/>
              </a:ext>
            </a:extLst>
          </p:cNvPr>
          <p:cNvCxnSpPr>
            <a:cxnSpLocks/>
          </p:cNvCxnSpPr>
          <p:nvPr/>
        </p:nvCxnSpPr>
        <p:spPr>
          <a:xfrm>
            <a:off x="8436072" y="1816845"/>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86CD9990-B963-BD45-9858-BA8865648719}"/>
              </a:ext>
            </a:extLst>
          </p:cNvPr>
          <p:cNvCxnSpPr>
            <a:cxnSpLocks/>
          </p:cNvCxnSpPr>
          <p:nvPr/>
        </p:nvCxnSpPr>
        <p:spPr>
          <a:xfrm>
            <a:off x="8436072" y="2357360"/>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6" name="object 50">
            <a:extLst>
              <a:ext uri="{FF2B5EF4-FFF2-40B4-BE49-F238E27FC236}">
                <a16:creationId xmlns:a16="http://schemas.microsoft.com/office/drawing/2014/main" id="{2D594924-258A-5341-B7AF-EAB4BA89CCF4}"/>
              </a:ext>
            </a:extLst>
          </p:cNvPr>
          <p:cNvSpPr txBox="1"/>
          <p:nvPr/>
        </p:nvSpPr>
        <p:spPr>
          <a:xfrm>
            <a:off x="4584555" y="5220285"/>
            <a:ext cx="3600000" cy="261378"/>
          </a:xfrm>
          <a:prstGeom prst="rect">
            <a:avLst/>
          </a:prstGeom>
        </p:spPr>
        <p:txBody>
          <a:bodyPr vert="horz" wrap="square" lIns="0" tIns="11526" rIns="0" bIns="13069" rtlCol="0" anchor="ctr" anchorCtr="0">
            <a:noAutofit/>
          </a:bodyPr>
          <a:lstStyle/>
          <a:p>
            <a:pPr marL="11527">
              <a:spcBef>
                <a:spcPts val="91"/>
              </a:spcBef>
            </a:pPr>
            <a:r>
              <a:rPr lang="en-GB" sz="1000" b="1" spc="-18">
                <a:latin typeface="Arial" panose="020B0604020202020204" pitchFamily="34" charset="0"/>
                <a:ea typeface="+mn-lt"/>
                <a:cs typeface="Arial" panose="020B0604020202020204" pitchFamily="34" charset="0"/>
              </a:rPr>
              <a:t>Category management dashboard</a:t>
            </a:r>
          </a:p>
        </p:txBody>
      </p:sp>
      <p:sp>
        <p:nvSpPr>
          <p:cNvPr id="157" name="object 50">
            <a:extLst>
              <a:ext uri="{FF2B5EF4-FFF2-40B4-BE49-F238E27FC236}">
                <a16:creationId xmlns:a16="http://schemas.microsoft.com/office/drawing/2014/main" id="{36E22E0E-C17F-1E4B-8AF2-0CD33BA8CECB}"/>
              </a:ext>
            </a:extLst>
          </p:cNvPr>
          <p:cNvSpPr txBox="1"/>
          <p:nvPr/>
        </p:nvSpPr>
        <p:spPr>
          <a:xfrm>
            <a:off x="4584555" y="5559255"/>
            <a:ext cx="3600000"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spc="-5" dirty="0">
                <a:latin typeface="Arial" panose="020B0604020202020204" pitchFamily="34" charset="0"/>
                <a:ea typeface="+mn-lt"/>
                <a:cs typeface="Arial" panose="020B0604020202020204" pitchFamily="34" charset="0"/>
              </a:rPr>
              <a:t>Savings monitoring and allocation to sustainability projects</a:t>
            </a:r>
          </a:p>
        </p:txBody>
      </p:sp>
      <p:sp>
        <p:nvSpPr>
          <p:cNvPr id="158" name="object 50">
            <a:extLst>
              <a:ext uri="{FF2B5EF4-FFF2-40B4-BE49-F238E27FC236}">
                <a16:creationId xmlns:a16="http://schemas.microsoft.com/office/drawing/2014/main" id="{66C87640-48F5-254B-8CD0-398B6919D5A9}"/>
              </a:ext>
            </a:extLst>
          </p:cNvPr>
          <p:cNvSpPr txBox="1"/>
          <p:nvPr/>
        </p:nvSpPr>
        <p:spPr>
          <a:xfrm>
            <a:off x="4584555" y="5873077"/>
            <a:ext cx="3600000" cy="261378"/>
          </a:xfrm>
          <a:prstGeom prst="rect">
            <a:avLst/>
          </a:prstGeom>
        </p:spPr>
        <p:txBody>
          <a:bodyPr vert="horz" wrap="square" lIns="0" tIns="11526" rIns="0" bIns="13069" rtlCol="0" anchor="ctr" anchorCtr="0">
            <a:noAutofit/>
          </a:bodyPr>
          <a:lstStyle/>
          <a:p>
            <a:pPr marL="11527">
              <a:lnSpc>
                <a:spcPts val="899"/>
              </a:lnSpc>
              <a:spcBef>
                <a:spcPts val="91"/>
              </a:spcBef>
            </a:pPr>
            <a:r>
              <a:rPr lang="en-GB" sz="1000" b="1" spc="-5" dirty="0">
                <a:latin typeface="Arial" panose="020B0604020202020204" pitchFamily="34" charset="0"/>
                <a:ea typeface="+mn-lt"/>
                <a:cs typeface="Arial" panose="020B0604020202020204" pitchFamily="34" charset="0"/>
              </a:rPr>
              <a:t>Open Contracting Data Standard (OCDS) Adoption</a:t>
            </a:r>
          </a:p>
        </p:txBody>
      </p:sp>
      <p:cxnSp>
        <p:nvCxnSpPr>
          <p:cNvPr id="159" name="Straight Connector 158">
            <a:extLst>
              <a:ext uri="{FF2B5EF4-FFF2-40B4-BE49-F238E27FC236}">
                <a16:creationId xmlns:a16="http://schemas.microsoft.com/office/drawing/2014/main" id="{F1299209-6F57-C74B-A35B-A0194B53C5D8}"/>
              </a:ext>
            </a:extLst>
          </p:cNvPr>
          <p:cNvCxnSpPr>
            <a:cxnSpLocks/>
          </p:cNvCxnSpPr>
          <p:nvPr/>
        </p:nvCxnSpPr>
        <p:spPr>
          <a:xfrm>
            <a:off x="4584555" y="5493774"/>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6EE58E40-5CBD-F145-88E4-6CEC6E731077}"/>
              </a:ext>
            </a:extLst>
          </p:cNvPr>
          <p:cNvCxnSpPr>
            <a:cxnSpLocks/>
          </p:cNvCxnSpPr>
          <p:nvPr/>
        </p:nvCxnSpPr>
        <p:spPr>
          <a:xfrm>
            <a:off x="4584555" y="5846025"/>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DA4D6C40-5B24-2744-B65A-762741C0E9D1}"/>
              </a:ext>
            </a:extLst>
          </p:cNvPr>
          <p:cNvCxnSpPr>
            <a:cxnSpLocks/>
          </p:cNvCxnSpPr>
          <p:nvPr/>
        </p:nvCxnSpPr>
        <p:spPr>
          <a:xfrm>
            <a:off x="4584555" y="6147979"/>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4" name="object 50">
            <a:extLst>
              <a:ext uri="{FF2B5EF4-FFF2-40B4-BE49-F238E27FC236}">
                <a16:creationId xmlns:a16="http://schemas.microsoft.com/office/drawing/2014/main" id="{6D6D1607-5675-8749-97CA-5D7AD17B58AA}"/>
              </a:ext>
            </a:extLst>
          </p:cNvPr>
          <p:cNvSpPr txBox="1"/>
          <p:nvPr/>
        </p:nvSpPr>
        <p:spPr>
          <a:xfrm>
            <a:off x="4584555" y="6160493"/>
            <a:ext cx="3600000" cy="261378"/>
          </a:xfrm>
          <a:prstGeom prst="rect">
            <a:avLst/>
          </a:prstGeom>
        </p:spPr>
        <p:txBody>
          <a:bodyPr vert="horz" wrap="square" lIns="0" tIns="11526" rIns="0" bIns="13069" rtlCol="0" anchor="ctr" anchorCtr="0">
            <a:noAutofit/>
          </a:bodyPr>
          <a:lstStyle/>
          <a:p>
            <a:pPr marL="11527">
              <a:spcBef>
                <a:spcPts val="91"/>
              </a:spcBef>
            </a:pPr>
            <a:r>
              <a:rPr lang="en-GB" sz="1000" b="1" spc="-18" dirty="0">
                <a:latin typeface="Arial" panose="020B0604020202020204" pitchFamily="34" charset="0"/>
                <a:ea typeface="+mn-lt"/>
                <a:cs typeface="Arial" panose="020B0604020202020204" pitchFamily="34" charset="0"/>
              </a:rPr>
              <a:t>Procurement Reporting (yearly) through Data Analytics</a:t>
            </a:r>
          </a:p>
        </p:txBody>
      </p:sp>
      <p:cxnSp>
        <p:nvCxnSpPr>
          <p:cNvPr id="165" name="Straight Connector 164">
            <a:extLst>
              <a:ext uri="{FF2B5EF4-FFF2-40B4-BE49-F238E27FC236}">
                <a16:creationId xmlns:a16="http://schemas.microsoft.com/office/drawing/2014/main" id="{398F920C-3028-4E42-8F0C-A5739E764660}"/>
              </a:ext>
            </a:extLst>
          </p:cNvPr>
          <p:cNvCxnSpPr>
            <a:cxnSpLocks/>
          </p:cNvCxnSpPr>
          <p:nvPr/>
        </p:nvCxnSpPr>
        <p:spPr>
          <a:xfrm>
            <a:off x="4584555" y="6422271"/>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6" name="object 50">
            <a:extLst>
              <a:ext uri="{FF2B5EF4-FFF2-40B4-BE49-F238E27FC236}">
                <a16:creationId xmlns:a16="http://schemas.microsoft.com/office/drawing/2014/main" id="{515F7A15-2C13-0340-9EB2-D1526E6636D6}"/>
              </a:ext>
            </a:extLst>
          </p:cNvPr>
          <p:cNvSpPr txBox="1"/>
          <p:nvPr/>
        </p:nvSpPr>
        <p:spPr>
          <a:xfrm>
            <a:off x="4584555" y="6433869"/>
            <a:ext cx="3600000" cy="281709"/>
          </a:xfrm>
          <a:prstGeom prst="rect">
            <a:avLst/>
          </a:prstGeom>
        </p:spPr>
        <p:txBody>
          <a:bodyPr vert="horz" wrap="square" lIns="0" tIns="11526" rIns="0" bIns="13069" rtlCol="0" anchor="ctr" anchorCtr="0">
            <a:noAutofit/>
          </a:bodyPr>
          <a:lstStyle>
            <a:defPPr>
              <a:defRPr lang="en-PT"/>
            </a:defPPr>
            <a:lvl1pPr marL="12700">
              <a:lnSpc>
                <a:spcPts val="990"/>
              </a:lnSpc>
              <a:spcBef>
                <a:spcPts val="100"/>
              </a:spcBef>
              <a:defRPr sz="900" spc="-5">
                <a:latin typeface="Arial" panose="020B0604020202020204" pitchFamily="34" charset="0"/>
                <a:ea typeface="+mn-lt"/>
                <a:cs typeface="Arial" panose="020B0604020202020204" pitchFamily="34" charset="0"/>
              </a:defRPr>
            </a:lvl1pPr>
          </a:lstStyle>
          <a:p>
            <a:r>
              <a:rPr lang="en-GB" sz="1000" b="1" dirty="0"/>
              <a:t>Data Analytics for PP KPI</a:t>
            </a:r>
          </a:p>
        </p:txBody>
      </p:sp>
      <p:sp>
        <p:nvSpPr>
          <p:cNvPr id="167" name="object 33">
            <a:extLst>
              <a:ext uri="{FF2B5EF4-FFF2-40B4-BE49-F238E27FC236}">
                <a16:creationId xmlns:a16="http://schemas.microsoft.com/office/drawing/2014/main" id="{D82DFFFB-3548-3741-AD07-70A866043FC9}"/>
              </a:ext>
            </a:extLst>
          </p:cNvPr>
          <p:cNvSpPr txBox="1">
            <a:spLocks/>
          </p:cNvSpPr>
          <p:nvPr/>
        </p:nvSpPr>
        <p:spPr>
          <a:xfrm>
            <a:off x="281903" y="1024609"/>
            <a:ext cx="4361535" cy="1136015"/>
          </a:xfrm>
          <a:prstGeom prst="rect">
            <a:avLst/>
          </a:prstGeom>
        </p:spPr>
        <p:txBody>
          <a:bodyPr vert="horz" wrap="square" lIns="0" tIns="45528" rIns="0" bIns="0" rtlCol="0" anchor="ctr">
            <a:sp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marL="11527" marR="4611">
              <a:lnSpc>
                <a:spcPts val="2741"/>
              </a:lnSpc>
              <a:spcBef>
                <a:spcPts val="359"/>
              </a:spcBef>
            </a:pPr>
            <a:r>
              <a:rPr lang="en-GB" sz="2451" b="1" spc="213" dirty="0">
                <a:solidFill>
                  <a:srgbClr val="C1C3C4"/>
                </a:solidFill>
                <a:latin typeface="Trebuchet MS"/>
                <a:cs typeface="Trebuchet MS"/>
              </a:rPr>
              <a:t>LISBON MUNICIPALITY</a:t>
            </a:r>
            <a:br>
              <a:rPr lang="en-GB" sz="2451" b="1" spc="200" dirty="0">
                <a:solidFill>
                  <a:srgbClr val="404040"/>
                </a:solidFill>
                <a:latin typeface="Trebuchet MS"/>
                <a:cs typeface="Trebuchet MS"/>
              </a:rPr>
            </a:br>
            <a:r>
              <a:rPr lang="en-GB" sz="2451" b="1" spc="200" dirty="0">
                <a:solidFill>
                  <a:srgbClr val="404040"/>
                </a:solidFill>
                <a:latin typeface="Trebuchet MS"/>
                <a:cs typeface="Trebuchet MS"/>
              </a:rPr>
              <a:t>PROCUREMENT STRATEGY</a:t>
            </a:r>
          </a:p>
          <a:p>
            <a:pPr marL="11527" marR="4611">
              <a:lnSpc>
                <a:spcPts val="2741"/>
              </a:lnSpc>
              <a:spcBef>
                <a:spcPts val="359"/>
              </a:spcBef>
            </a:pPr>
            <a:r>
              <a:rPr lang="en-GB" sz="2451" b="1" spc="200" dirty="0">
                <a:solidFill>
                  <a:srgbClr val="404040"/>
                </a:solidFill>
                <a:latin typeface="Trebuchet MS"/>
                <a:cs typeface="Trebuchet MS"/>
              </a:rPr>
              <a:t>2021-2023</a:t>
            </a:r>
          </a:p>
        </p:txBody>
      </p:sp>
      <p:cxnSp>
        <p:nvCxnSpPr>
          <p:cNvPr id="168" name="Straight Connector 167">
            <a:extLst>
              <a:ext uri="{FF2B5EF4-FFF2-40B4-BE49-F238E27FC236}">
                <a16:creationId xmlns:a16="http://schemas.microsoft.com/office/drawing/2014/main" id="{35DFED06-D247-7A46-B633-B1153F5B33D4}"/>
              </a:ext>
            </a:extLst>
          </p:cNvPr>
          <p:cNvCxnSpPr>
            <a:cxnSpLocks/>
          </p:cNvCxnSpPr>
          <p:nvPr/>
        </p:nvCxnSpPr>
        <p:spPr>
          <a:xfrm>
            <a:off x="8436071" y="2070510"/>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0" name="object 50">
            <a:extLst>
              <a:ext uri="{FF2B5EF4-FFF2-40B4-BE49-F238E27FC236}">
                <a16:creationId xmlns:a16="http://schemas.microsoft.com/office/drawing/2014/main" id="{41D68C3C-3614-4B47-BA61-429367C7FD3C}"/>
              </a:ext>
            </a:extLst>
          </p:cNvPr>
          <p:cNvSpPr txBox="1"/>
          <p:nvPr/>
        </p:nvSpPr>
        <p:spPr>
          <a:xfrm>
            <a:off x="8451154" y="2417940"/>
            <a:ext cx="3600000"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b="1" spc="-5" dirty="0">
                <a:latin typeface="Arial" panose="020B0604020202020204" pitchFamily="34" charset="0"/>
                <a:ea typeface="+mn-lt"/>
                <a:cs typeface="Arial" panose="020B0604020202020204" pitchFamily="34" charset="0"/>
              </a:rPr>
              <a:t>Contract Management Apps</a:t>
            </a:r>
          </a:p>
        </p:txBody>
      </p:sp>
      <p:cxnSp>
        <p:nvCxnSpPr>
          <p:cNvPr id="171" name="Straight Connector 170">
            <a:extLst>
              <a:ext uri="{FF2B5EF4-FFF2-40B4-BE49-F238E27FC236}">
                <a16:creationId xmlns:a16="http://schemas.microsoft.com/office/drawing/2014/main" id="{0E1AFF6A-A900-E54E-A362-085F9B461F4D}"/>
              </a:ext>
            </a:extLst>
          </p:cNvPr>
          <p:cNvCxnSpPr>
            <a:cxnSpLocks/>
          </p:cNvCxnSpPr>
          <p:nvPr/>
        </p:nvCxnSpPr>
        <p:spPr>
          <a:xfrm>
            <a:off x="8451155" y="2683143"/>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3" name="object 50">
            <a:extLst>
              <a:ext uri="{FF2B5EF4-FFF2-40B4-BE49-F238E27FC236}">
                <a16:creationId xmlns:a16="http://schemas.microsoft.com/office/drawing/2014/main" id="{45E6A0CB-5950-504C-958A-BBEBABD2E73A}"/>
              </a:ext>
            </a:extLst>
          </p:cNvPr>
          <p:cNvSpPr txBox="1"/>
          <p:nvPr/>
        </p:nvSpPr>
        <p:spPr>
          <a:xfrm>
            <a:off x="8451154" y="2742297"/>
            <a:ext cx="3600000"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b="1" spc="-5" dirty="0">
                <a:latin typeface="Arial" panose="020B0604020202020204" pitchFamily="34" charset="0"/>
                <a:ea typeface="+mn-lt"/>
                <a:cs typeface="Arial" panose="020B0604020202020204" pitchFamily="34" charset="0"/>
              </a:rPr>
              <a:t>Supplier Platform: PP Plan publication, evaluation (inc. sustainability) sustainability; open innovation</a:t>
            </a:r>
          </a:p>
        </p:txBody>
      </p:sp>
      <p:cxnSp>
        <p:nvCxnSpPr>
          <p:cNvPr id="195" name="Straight Connector 194">
            <a:extLst>
              <a:ext uri="{FF2B5EF4-FFF2-40B4-BE49-F238E27FC236}">
                <a16:creationId xmlns:a16="http://schemas.microsoft.com/office/drawing/2014/main" id="{CD5BC5D9-76E4-AA45-85B8-B25DF622A9EE}"/>
              </a:ext>
            </a:extLst>
          </p:cNvPr>
          <p:cNvCxnSpPr>
            <a:cxnSpLocks/>
          </p:cNvCxnSpPr>
          <p:nvPr/>
        </p:nvCxnSpPr>
        <p:spPr>
          <a:xfrm>
            <a:off x="8451155" y="3007500"/>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6" name="object 50">
            <a:extLst>
              <a:ext uri="{FF2B5EF4-FFF2-40B4-BE49-F238E27FC236}">
                <a16:creationId xmlns:a16="http://schemas.microsoft.com/office/drawing/2014/main" id="{6352F5B2-E82E-E04F-A388-F27A5FDE0C10}"/>
              </a:ext>
            </a:extLst>
          </p:cNvPr>
          <p:cNvSpPr txBox="1"/>
          <p:nvPr/>
        </p:nvSpPr>
        <p:spPr>
          <a:xfrm>
            <a:off x="8451154" y="3066654"/>
            <a:ext cx="3600000"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b="1" spc="-5">
                <a:latin typeface="Arial" panose="020B0604020202020204" pitchFamily="34" charset="0"/>
                <a:ea typeface="+mn-lt"/>
                <a:cs typeface="Arial" panose="020B0604020202020204" pitchFamily="34" charset="0"/>
              </a:rPr>
              <a:t>Contract Management Solutions</a:t>
            </a:r>
          </a:p>
        </p:txBody>
      </p:sp>
      <p:cxnSp>
        <p:nvCxnSpPr>
          <p:cNvPr id="197" name="Straight Connector 196">
            <a:extLst>
              <a:ext uri="{FF2B5EF4-FFF2-40B4-BE49-F238E27FC236}">
                <a16:creationId xmlns:a16="http://schemas.microsoft.com/office/drawing/2014/main" id="{A18A8B83-2920-DC4C-9A4C-EF52C8879997}"/>
              </a:ext>
            </a:extLst>
          </p:cNvPr>
          <p:cNvCxnSpPr>
            <a:cxnSpLocks/>
          </p:cNvCxnSpPr>
          <p:nvPr/>
        </p:nvCxnSpPr>
        <p:spPr>
          <a:xfrm>
            <a:off x="8451155" y="3331857"/>
            <a:ext cx="3600000" cy="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8" name="object 50">
            <a:extLst>
              <a:ext uri="{FF2B5EF4-FFF2-40B4-BE49-F238E27FC236}">
                <a16:creationId xmlns:a16="http://schemas.microsoft.com/office/drawing/2014/main" id="{604277C0-EBD1-C140-935A-89DF6D3CF8A1}"/>
              </a:ext>
            </a:extLst>
          </p:cNvPr>
          <p:cNvSpPr txBox="1"/>
          <p:nvPr/>
        </p:nvSpPr>
        <p:spPr>
          <a:xfrm>
            <a:off x="8451154" y="3347609"/>
            <a:ext cx="3600000" cy="261378"/>
          </a:xfrm>
          <a:prstGeom prst="rect">
            <a:avLst/>
          </a:prstGeom>
        </p:spPr>
        <p:txBody>
          <a:bodyPr vert="horz" wrap="square" lIns="0" tIns="11526" rIns="0" bIns="13069" rtlCol="0" anchor="ctr" anchorCtr="0">
            <a:noAutofit/>
          </a:bodyPr>
          <a:lstStyle/>
          <a:p>
            <a:pPr marL="11527" marR="4611">
              <a:lnSpc>
                <a:spcPts val="817"/>
              </a:lnSpc>
              <a:spcBef>
                <a:spcPts val="254"/>
              </a:spcBef>
            </a:pPr>
            <a:r>
              <a:rPr lang="en-GB" sz="1000" b="1" spc="-5" dirty="0">
                <a:latin typeface="Arial" panose="020B0604020202020204" pitchFamily="34" charset="0"/>
                <a:ea typeface="+mn-lt"/>
                <a:cs typeface="Arial" panose="020B0604020202020204" pitchFamily="34" charset="0"/>
              </a:rPr>
              <a:t>Portal for Schools </a:t>
            </a: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Digital Strategy is a driver for the Lisbon Municipality Public Procurement Strategy</a:t>
            </a:r>
          </a:p>
        </p:txBody>
      </p:sp>
      <p:sp>
        <p:nvSpPr>
          <p:cNvPr id="3" name="TextBox 2">
            <a:extLst>
              <a:ext uri="{FF2B5EF4-FFF2-40B4-BE49-F238E27FC236}">
                <a16:creationId xmlns:a16="http://schemas.microsoft.com/office/drawing/2014/main" id="{8D86C1E8-40FB-3D64-1CA3-32F64BBE5790}"/>
              </a:ext>
            </a:extLst>
          </p:cNvPr>
          <p:cNvSpPr txBox="1"/>
          <p:nvPr/>
        </p:nvSpPr>
        <p:spPr>
          <a:xfrm>
            <a:off x="353214" y="5904931"/>
            <a:ext cx="3887271" cy="751296"/>
          </a:xfrm>
          <a:prstGeom prst="rect">
            <a:avLst/>
          </a:prstGeom>
          <a:noFill/>
        </p:spPr>
        <p:txBody>
          <a:bodyPr wrap="square">
            <a:spAutoFit/>
          </a:bodyPr>
          <a:lstStyle/>
          <a:p>
            <a:pPr marL="11527" marR="4611" algn="ctr">
              <a:lnSpc>
                <a:spcPts val="2741"/>
              </a:lnSpc>
              <a:spcBef>
                <a:spcPts val="359"/>
              </a:spcBef>
            </a:pPr>
            <a:r>
              <a:rPr lang="en-GB" sz="1800" i="1" spc="200" dirty="0">
                <a:solidFill>
                  <a:srgbClr val="404040"/>
                </a:solidFill>
                <a:latin typeface="Trebuchet MS"/>
                <a:cs typeface="Trebuchet MS"/>
              </a:rPr>
              <a:t>Leading sustainability </a:t>
            </a:r>
            <a:r>
              <a:rPr lang="en-GB" i="1" spc="200" dirty="0">
                <a:solidFill>
                  <a:srgbClr val="404040"/>
                </a:solidFill>
                <a:latin typeface="Trebuchet MS"/>
                <a:cs typeface="Trebuchet MS"/>
              </a:rPr>
              <a:t>w</a:t>
            </a:r>
            <a:r>
              <a:rPr lang="en-GB" sz="1800" i="1" spc="200" dirty="0">
                <a:solidFill>
                  <a:srgbClr val="404040"/>
                </a:solidFill>
                <a:latin typeface="Trebuchet MS"/>
                <a:cs typeface="Trebuchet MS"/>
              </a:rPr>
              <a:t>ith Public Procurement</a:t>
            </a:r>
            <a:endParaRPr lang="en-GB" sz="1800" i="1" dirty="0">
              <a:latin typeface="Trebuchet MS"/>
              <a:cs typeface="Trebuchet MS"/>
            </a:endParaRPr>
          </a:p>
        </p:txBody>
      </p:sp>
    </p:spTree>
    <p:extLst>
      <p:ext uri="{BB962C8B-B14F-4D97-AF65-F5344CB8AC3E}">
        <p14:creationId xmlns:p14="http://schemas.microsoft.com/office/powerpoint/2010/main" val="16347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94"/>
                                        </p:tgtEl>
                                        <p:attrNameLst>
                                          <p:attrName>style.visibility</p:attrName>
                                        </p:attrNameLst>
                                      </p:cBhvr>
                                      <p:to>
                                        <p:strVal val="visible"/>
                                      </p:to>
                                    </p:set>
                                    <p:animEffect transition="in" filter="wipe(left)">
                                      <p:cBhvr>
                                        <p:cTn id="10" dur="500"/>
                                        <p:tgtEl>
                                          <p:spTgt spid="194"/>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185"/>
                                        </p:tgtEl>
                                        <p:attrNameLst>
                                          <p:attrName>style.visibility</p:attrName>
                                        </p:attrNameLst>
                                      </p:cBhvr>
                                      <p:to>
                                        <p:strVal val="visible"/>
                                      </p:to>
                                    </p:set>
                                    <p:animEffect transition="in" filter="wipe(left)">
                                      <p:cBhvr>
                                        <p:cTn id="13" dur="500"/>
                                        <p:tgtEl>
                                          <p:spTgt spid="185"/>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84"/>
                                        </p:tgtEl>
                                        <p:attrNameLst>
                                          <p:attrName>style.visibility</p:attrName>
                                        </p:attrNameLst>
                                      </p:cBhvr>
                                      <p:to>
                                        <p:strVal val="visible"/>
                                      </p:to>
                                    </p:set>
                                    <p:animEffect transition="in" filter="wipe(left)">
                                      <p:cBhvr>
                                        <p:cTn id="16" dur="500"/>
                                        <p:tgtEl>
                                          <p:spTgt spid="18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7"/>
                                        </p:tgtEl>
                                        <p:attrNameLst>
                                          <p:attrName>style.visibility</p:attrName>
                                        </p:attrNameLst>
                                      </p:cBhvr>
                                      <p:to>
                                        <p:strVal val="visible"/>
                                      </p:to>
                                    </p:set>
                                    <p:animEffect transition="in" filter="fade">
                                      <p:cBhvr>
                                        <p:cTn id="19" dur="20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P spid="185" grpId="0" animBg="1"/>
      <p:bldP spid="194" grpId="0" animBg="1"/>
      <p:bldP spid="16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 name="Graphic 4">
            <a:extLst>
              <a:ext uri="{FF2B5EF4-FFF2-40B4-BE49-F238E27FC236}">
                <a16:creationId xmlns:a16="http://schemas.microsoft.com/office/drawing/2014/main" id="{5B6D1D24-F7FA-0C4D-BD56-BF9E2A16182A}"/>
              </a:ext>
            </a:extLst>
          </p:cNvPr>
          <p:cNvGrpSpPr/>
          <p:nvPr/>
        </p:nvGrpSpPr>
        <p:grpSpPr>
          <a:xfrm>
            <a:off x="10863377" y="6346952"/>
            <a:ext cx="1067000" cy="288788"/>
            <a:chOff x="4449749" y="2980715"/>
            <a:chExt cx="3286381" cy="889473"/>
          </a:xfrm>
          <a:solidFill>
            <a:srgbClr val="212121"/>
          </a:solidFill>
        </p:grpSpPr>
        <p:sp>
          <p:nvSpPr>
            <p:cNvPr id="175" name="Freeform: Shape 104">
              <a:extLst>
                <a:ext uri="{FF2B5EF4-FFF2-40B4-BE49-F238E27FC236}">
                  <a16:creationId xmlns:a16="http://schemas.microsoft.com/office/drawing/2014/main" id="{8B6C6954-5D67-4243-99AE-C55A49DF9A2C}"/>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05">
              <a:extLst>
                <a:ext uri="{FF2B5EF4-FFF2-40B4-BE49-F238E27FC236}">
                  <a16:creationId xmlns:a16="http://schemas.microsoft.com/office/drawing/2014/main" id="{82E2F5FD-E869-AA4E-903C-F5DF0B356C6C}"/>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06">
              <a:extLst>
                <a:ext uri="{FF2B5EF4-FFF2-40B4-BE49-F238E27FC236}">
                  <a16:creationId xmlns:a16="http://schemas.microsoft.com/office/drawing/2014/main" id="{33A54191-7394-B544-B73E-D6C15B3BF584}"/>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07">
              <a:extLst>
                <a:ext uri="{FF2B5EF4-FFF2-40B4-BE49-F238E27FC236}">
                  <a16:creationId xmlns:a16="http://schemas.microsoft.com/office/drawing/2014/main" id="{DC014E82-EC6C-A54E-8278-6936531AA5E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08">
              <a:extLst>
                <a:ext uri="{FF2B5EF4-FFF2-40B4-BE49-F238E27FC236}">
                  <a16:creationId xmlns:a16="http://schemas.microsoft.com/office/drawing/2014/main" id="{5B4DC0AD-15BC-F946-B521-89E09921ADD1}"/>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18">
              <a:extLst>
                <a:ext uri="{FF2B5EF4-FFF2-40B4-BE49-F238E27FC236}">
                  <a16:creationId xmlns:a16="http://schemas.microsoft.com/office/drawing/2014/main" id="{230B2BBC-72C7-D549-9A20-A0D9D5A61717}"/>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24">
              <a:extLst>
                <a:ext uri="{FF2B5EF4-FFF2-40B4-BE49-F238E27FC236}">
                  <a16:creationId xmlns:a16="http://schemas.microsoft.com/office/drawing/2014/main" id="{0FE9733F-E1F9-4A4B-96FB-599374A5D7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82" name="Freeform: Shape 117">
            <a:extLst>
              <a:ext uri="{FF2B5EF4-FFF2-40B4-BE49-F238E27FC236}">
                <a16:creationId xmlns:a16="http://schemas.microsoft.com/office/drawing/2014/main" id="{864EA2D1-3F2E-8C4C-8125-1D137CD1CD75}"/>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09">
            <a:extLst>
              <a:ext uri="{FF2B5EF4-FFF2-40B4-BE49-F238E27FC236}">
                <a16:creationId xmlns:a16="http://schemas.microsoft.com/office/drawing/2014/main" id="{EA8A2EA4-A7F3-484D-AD66-C8392493F4F0}"/>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13">
            <a:extLst>
              <a:ext uri="{FF2B5EF4-FFF2-40B4-BE49-F238E27FC236}">
                <a16:creationId xmlns:a16="http://schemas.microsoft.com/office/drawing/2014/main" id="{6AF72F87-2ECE-8E49-941C-F470AC10CBCD}"/>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14">
            <a:extLst>
              <a:ext uri="{FF2B5EF4-FFF2-40B4-BE49-F238E27FC236}">
                <a16:creationId xmlns:a16="http://schemas.microsoft.com/office/drawing/2014/main" id="{4AB88113-5F29-1144-9E08-324DD0AB0CC6}"/>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86" name="Graphic 4">
            <a:extLst>
              <a:ext uri="{FF2B5EF4-FFF2-40B4-BE49-F238E27FC236}">
                <a16:creationId xmlns:a16="http://schemas.microsoft.com/office/drawing/2014/main" id="{9139A45A-A672-0047-8206-AEBF35A4A383}"/>
              </a:ext>
            </a:extLst>
          </p:cNvPr>
          <p:cNvGrpSpPr/>
          <p:nvPr/>
        </p:nvGrpSpPr>
        <p:grpSpPr>
          <a:xfrm>
            <a:off x="10866425" y="6350000"/>
            <a:ext cx="1067000" cy="288788"/>
            <a:chOff x="4449749" y="2980715"/>
            <a:chExt cx="3286381" cy="889473"/>
          </a:xfrm>
          <a:solidFill>
            <a:schemeClr val="bg1"/>
          </a:solidFill>
        </p:grpSpPr>
        <p:sp>
          <p:nvSpPr>
            <p:cNvPr id="187" name="Freeform: Shape 330">
              <a:extLst>
                <a:ext uri="{FF2B5EF4-FFF2-40B4-BE49-F238E27FC236}">
                  <a16:creationId xmlns:a16="http://schemas.microsoft.com/office/drawing/2014/main" id="{81806462-58C1-2C4E-A2EC-7DE4820DB83D}"/>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331">
              <a:extLst>
                <a:ext uri="{FF2B5EF4-FFF2-40B4-BE49-F238E27FC236}">
                  <a16:creationId xmlns:a16="http://schemas.microsoft.com/office/drawing/2014/main" id="{9108F2E3-026D-1140-96F7-0F711DE5BA66}"/>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332">
              <a:extLst>
                <a:ext uri="{FF2B5EF4-FFF2-40B4-BE49-F238E27FC236}">
                  <a16:creationId xmlns:a16="http://schemas.microsoft.com/office/drawing/2014/main" id="{A27057A8-957B-714F-8842-F5565AE152AD}"/>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333">
              <a:extLst>
                <a:ext uri="{FF2B5EF4-FFF2-40B4-BE49-F238E27FC236}">
                  <a16:creationId xmlns:a16="http://schemas.microsoft.com/office/drawing/2014/main" id="{99D48182-1AAA-024E-8360-B63FB742BCE7}"/>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334">
              <a:extLst>
                <a:ext uri="{FF2B5EF4-FFF2-40B4-BE49-F238E27FC236}">
                  <a16:creationId xmlns:a16="http://schemas.microsoft.com/office/drawing/2014/main" id="{115931F2-11F3-934A-B6ED-233492056252}"/>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335">
              <a:extLst>
                <a:ext uri="{FF2B5EF4-FFF2-40B4-BE49-F238E27FC236}">
                  <a16:creationId xmlns:a16="http://schemas.microsoft.com/office/drawing/2014/main" id="{312E74C7-BB58-0544-B34E-9DB41B62C8EA}"/>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336">
              <a:extLst>
                <a:ext uri="{FF2B5EF4-FFF2-40B4-BE49-F238E27FC236}">
                  <a16:creationId xmlns:a16="http://schemas.microsoft.com/office/drawing/2014/main" id="{B27F5B41-B806-554F-8A68-FA6DD1AA05CD}"/>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94" name="Freeform: Shape 110">
            <a:extLst>
              <a:ext uri="{FF2B5EF4-FFF2-40B4-BE49-F238E27FC236}">
                <a16:creationId xmlns:a16="http://schemas.microsoft.com/office/drawing/2014/main" id="{C22B12B4-60BD-F048-A796-F5E463BB19E0}"/>
              </a:ext>
            </a:extLst>
          </p:cNvPr>
          <p:cNvSpPr/>
          <p:nvPr/>
        </p:nvSpPr>
        <p:spPr>
          <a:xfrm>
            <a:off x="10287000" y="6150676"/>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Procurement Strategy</a:t>
            </a:r>
            <a:endParaRPr lang="en-GB" b="1" spc="213" dirty="0">
              <a:solidFill>
                <a:srgbClr val="404040"/>
              </a:solidFill>
              <a:latin typeface="Helvetica" pitchFamily="2" charset="0"/>
            </a:endParaRPr>
          </a:p>
        </p:txBody>
      </p:sp>
      <p:sp>
        <p:nvSpPr>
          <p:cNvPr id="199" name="Rectangle 198">
            <a:extLst>
              <a:ext uri="{FF2B5EF4-FFF2-40B4-BE49-F238E27FC236}">
                <a16:creationId xmlns:a16="http://schemas.microsoft.com/office/drawing/2014/main" id="{387A0A06-AE1D-3C4C-9991-1AF2F4B6334D}"/>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Digital Strategy is a driver for the Lisbon Municipality Public Procurement Strategy, several digital tools were developed over these 3 years.</a:t>
            </a:r>
          </a:p>
        </p:txBody>
      </p:sp>
      <p:sp>
        <p:nvSpPr>
          <p:cNvPr id="18" name="Freeform: Shape 114">
            <a:extLst>
              <a:ext uri="{FF2B5EF4-FFF2-40B4-BE49-F238E27FC236}">
                <a16:creationId xmlns:a16="http://schemas.microsoft.com/office/drawing/2014/main" id="{8C317B4C-E80E-9003-A2A8-3173F18533AC}"/>
              </a:ext>
            </a:extLst>
          </p:cNvPr>
          <p:cNvSpPr/>
          <p:nvPr/>
        </p:nvSpPr>
        <p:spPr>
          <a:xfrm>
            <a:off x="10443572" y="5578184"/>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9" name="Imagem 1">
            <a:extLst>
              <a:ext uri="{FF2B5EF4-FFF2-40B4-BE49-F238E27FC236}">
                <a16:creationId xmlns:a16="http://schemas.microsoft.com/office/drawing/2014/main" id="{5301A48F-805D-2C31-D9C7-9250EAF5CAB6}"/>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4444139" y="1760352"/>
            <a:ext cx="3922163" cy="1376289"/>
          </a:xfrm>
          <a:prstGeom prst="rect">
            <a:avLst/>
          </a:prstGeom>
        </p:spPr>
      </p:pic>
      <p:pic>
        <p:nvPicPr>
          <p:cNvPr id="20" name="Picture 19">
            <a:extLst>
              <a:ext uri="{FF2B5EF4-FFF2-40B4-BE49-F238E27FC236}">
                <a16:creationId xmlns:a16="http://schemas.microsoft.com/office/drawing/2014/main" id="{9093DDFF-F4F1-C3E5-29BC-8EEF62B84DB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34847" y="1022851"/>
            <a:ext cx="2208253" cy="5507700"/>
          </a:xfrm>
          <a:prstGeom prst="rect">
            <a:avLst/>
          </a:prstGeom>
        </p:spPr>
      </p:pic>
      <p:pic>
        <p:nvPicPr>
          <p:cNvPr id="21" name="Picture 1">
            <a:extLst>
              <a:ext uri="{FF2B5EF4-FFF2-40B4-BE49-F238E27FC236}">
                <a16:creationId xmlns:a16="http://schemas.microsoft.com/office/drawing/2014/main" id="{8152FD80-B6EB-0C53-22FD-BB2174C07E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0574" y="4599736"/>
            <a:ext cx="3703766" cy="1376290"/>
          </a:xfrm>
          <a:prstGeom prst="rect">
            <a:avLst/>
          </a:prstGeom>
        </p:spPr>
      </p:pic>
      <p:sp>
        <p:nvSpPr>
          <p:cNvPr id="22" name="Rectangle 21">
            <a:extLst>
              <a:ext uri="{FF2B5EF4-FFF2-40B4-BE49-F238E27FC236}">
                <a16:creationId xmlns:a16="http://schemas.microsoft.com/office/drawing/2014/main" id="{5EF2FFFB-30E7-B11A-015D-B7DCFD22986A}"/>
              </a:ext>
            </a:extLst>
          </p:cNvPr>
          <p:cNvSpPr/>
          <p:nvPr/>
        </p:nvSpPr>
        <p:spPr>
          <a:xfrm>
            <a:off x="8111973" y="789384"/>
            <a:ext cx="3335528" cy="201402"/>
          </a:xfrm>
          <a:prstGeom prst="rect">
            <a:avLst/>
          </a:prstGeom>
        </p:spPr>
        <p:txBody>
          <a:bodyPr wrap="none">
            <a:spAutoFit/>
          </a:bodyPr>
          <a:lstStyle/>
          <a:p>
            <a:pPr marL="11527" marR="4611">
              <a:lnSpc>
                <a:spcPts val="817"/>
              </a:lnSpc>
              <a:spcBef>
                <a:spcPts val="254"/>
              </a:spcBef>
            </a:pPr>
            <a:r>
              <a:rPr lang="en-GB" sz="1100" b="1" spc="-5" dirty="0">
                <a:latin typeface="Arial" panose="020B0604020202020204" pitchFamily="34" charset="0"/>
                <a:ea typeface="+mn-lt"/>
                <a:cs typeface="Arial" panose="020B0604020202020204" pitchFamily="34" charset="0"/>
              </a:rPr>
              <a:t>Procurement Network Portal</a:t>
            </a:r>
            <a:r>
              <a:rPr lang="en-GB" sz="1100" spc="-5" dirty="0">
                <a:latin typeface="Arial" panose="020B0604020202020204" pitchFamily="34" charset="0"/>
                <a:ea typeface="+mn-lt"/>
                <a:cs typeface="Arial" panose="020B0604020202020204" pitchFamily="34" charset="0"/>
              </a:rPr>
              <a:t> (</a:t>
            </a:r>
            <a:r>
              <a:rPr lang="en-GB" sz="1100" spc="-5" dirty="0" err="1">
                <a:latin typeface="Arial" panose="020B0604020202020204" pitchFamily="34" charset="0"/>
                <a:ea typeface="+mn-lt"/>
                <a:cs typeface="Arial" panose="020B0604020202020204" pitchFamily="34" charset="0"/>
              </a:rPr>
              <a:t>Sharepoint</a:t>
            </a:r>
            <a:r>
              <a:rPr lang="en-GB" sz="1100" spc="-5" dirty="0">
                <a:latin typeface="Arial" panose="020B0604020202020204" pitchFamily="34" charset="0"/>
                <a:ea typeface="+mn-lt"/>
                <a:cs typeface="Arial" panose="020B0604020202020204" pitchFamily="34" charset="0"/>
              </a:rPr>
              <a:t> Online)</a:t>
            </a:r>
          </a:p>
        </p:txBody>
      </p:sp>
      <p:sp>
        <p:nvSpPr>
          <p:cNvPr id="23" name="Rectangle 22">
            <a:extLst>
              <a:ext uri="{FF2B5EF4-FFF2-40B4-BE49-F238E27FC236}">
                <a16:creationId xmlns:a16="http://schemas.microsoft.com/office/drawing/2014/main" id="{8EFE68AC-AF0C-A466-01B0-768BB2FDEBE0}"/>
              </a:ext>
            </a:extLst>
          </p:cNvPr>
          <p:cNvSpPr/>
          <p:nvPr/>
        </p:nvSpPr>
        <p:spPr>
          <a:xfrm>
            <a:off x="4444139" y="1281789"/>
            <a:ext cx="2579552" cy="261610"/>
          </a:xfrm>
          <a:prstGeom prst="rect">
            <a:avLst/>
          </a:prstGeom>
        </p:spPr>
        <p:txBody>
          <a:bodyPr wrap="none">
            <a:spAutoFit/>
          </a:bodyPr>
          <a:lstStyle/>
          <a:p>
            <a:r>
              <a:rPr lang="en-GB" sz="1100" b="1" dirty="0">
                <a:latin typeface="Arial" panose="020B0604020202020204" pitchFamily="34" charset="0"/>
                <a:cs typeface="Arial" panose="020B0604020202020204" pitchFamily="34" charset="0"/>
              </a:rPr>
              <a:t>Data Analytics for PP KPI </a:t>
            </a:r>
            <a:r>
              <a:rPr lang="en-GB" sz="1100" dirty="0">
                <a:latin typeface="Arial" panose="020B0604020202020204" pitchFamily="34" charset="0"/>
                <a:cs typeface="Arial" panose="020B0604020202020204" pitchFamily="34" charset="0"/>
              </a:rPr>
              <a:t>(</a:t>
            </a:r>
            <a:r>
              <a:rPr lang="en-GB" sz="1100" dirty="0" err="1">
                <a:latin typeface="Arial" panose="020B0604020202020204" pitchFamily="34" charset="0"/>
                <a:cs typeface="Arial" panose="020B0604020202020204" pitchFamily="34" charset="0"/>
              </a:rPr>
              <a:t>PowerBI</a:t>
            </a:r>
            <a:r>
              <a:rPr lang="en-GB" sz="1100" dirty="0">
                <a:latin typeface="Arial" panose="020B0604020202020204" pitchFamily="34" charset="0"/>
                <a:cs typeface="Arial" panose="020B0604020202020204" pitchFamily="34" charset="0"/>
              </a:rPr>
              <a:t>)</a:t>
            </a:r>
          </a:p>
        </p:txBody>
      </p:sp>
      <p:sp>
        <p:nvSpPr>
          <p:cNvPr id="24" name="Rectangle 23">
            <a:extLst>
              <a:ext uri="{FF2B5EF4-FFF2-40B4-BE49-F238E27FC236}">
                <a16:creationId xmlns:a16="http://schemas.microsoft.com/office/drawing/2014/main" id="{86BDE2F6-248B-84A7-9D59-5D2D3611877F}"/>
              </a:ext>
            </a:extLst>
          </p:cNvPr>
          <p:cNvSpPr/>
          <p:nvPr/>
        </p:nvSpPr>
        <p:spPr>
          <a:xfrm>
            <a:off x="317261" y="3979060"/>
            <a:ext cx="3703766" cy="430887"/>
          </a:xfrm>
          <a:prstGeom prst="rect">
            <a:avLst/>
          </a:prstGeom>
        </p:spPr>
        <p:txBody>
          <a:bodyPr wrap="square">
            <a:spAutoFit/>
          </a:bodyPr>
          <a:lstStyle/>
          <a:p>
            <a:pPr marL="11527">
              <a:spcBef>
                <a:spcPts val="91"/>
              </a:spcBef>
            </a:pPr>
            <a:r>
              <a:rPr lang="en-GB" sz="1100" b="1" spc="-18" dirty="0">
                <a:latin typeface="Arial" panose="020B0604020202020204" pitchFamily="34" charset="0"/>
                <a:ea typeface="+mn-lt"/>
                <a:cs typeface="Arial" panose="020B0604020202020204" pitchFamily="34" charset="0"/>
              </a:rPr>
              <a:t>Data Analytics for Procurement Reporting (with </a:t>
            </a:r>
            <a:r>
              <a:rPr lang="en-GB" sz="1100" b="1" i="1" spc="-18" dirty="0">
                <a:latin typeface="Arial" panose="020B0604020202020204" pitchFamily="34" charset="0"/>
                <a:ea typeface="+mn-lt"/>
                <a:cs typeface="Arial" panose="020B0604020202020204" pitchFamily="34" charset="0"/>
              </a:rPr>
              <a:t>benchmarking</a:t>
            </a:r>
            <a:r>
              <a:rPr lang="en-GB" sz="1100" b="1" spc="-18" dirty="0">
                <a:latin typeface="Arial" panose="020B0604020202020204" pitchFamily="34" charset="0"/>
                <a:ea typeface="+mn-lt"/>
                <a:cs typeface="Arial" panose="020B0604020202020204" pitchFamily="34" charset="0"/>
              </a:rPr>
              <a:t>)</a:t>
            </a:r>
          </a:p>
        </p:txBody>
      </p:sp>
      <p:pic>
        <p:nvPicPr>
          <p:cNvPr id="25" name="Picture 5" descr="Graphical user interface, text, application, email&#10;&#10;Description automatically generated">
            <a:extLst>
              <a:ext uri="{FF2B5EF4-FFF2-40B4-BE49-F238E27FC236}">
                <a16:creationId xmlns:a16="http://schemas.microsoft.com/office/drawing/2014/main" id="{77A2C294-D52D-5448-DB91-ECFA3B4CBFF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44112" y="3648419"/>
            <a:ext cx="2941879" cy="2119592"/>
          </a:xfrm>
          <a:prstGeom prst="rect">
            <a:avLst/>
          </a:prstGeom>
        </p:spPr>
      </p:pic>
      <p:sp>
        <p:nvSpPr>
          <p:cNvPr id="26" name="Rectangle 25">
            <a:extLst>
              <a:ext uri="{FF2B5EF4-FFF2-40B4-BE49-F238E27FC236}">
                <a16:creationId xmlns:a16="http://schemas.microsoft.com/office/drawing/2014/main" id="{330B3DBB-FFDD-A1C2-31CD-92F7A48F0D0A}"/>
              </a:ext>
            </a:extLst>
          </p:cNvPr>
          <p:cNvSpPr/>
          <p:nvPr/>
        </p:nvSpPr>
        <p:spPr>
          <a:xfrm>
            <a:off x="4401771" y="3277566"/>
            <a:ext cx="4554452" cy="261610"/>
          </a:xfrm>
          <a:prstGeom prst="rect">
            <a:avLst/>
          </a:prstGeom>
        </p:spPr>
        <p:txBody>
          <a:bodyPr wrap="none">
            <a:spAutoFit/>
          </a:bodyPr>
          <a:lstStyle/>
          <a:p>
            <a:r>
              <a:rPr lang="en-GB" sz="1100" b="1" dirty="0">
                <a:latin typeface="Arial" panose="020B0604020202020204" pitchFamily="34" charset="0"/>
                <a:cs typeface="Arial" panose="020B0604020202020204" pitchFamily="34" charset="0"/>
              </a:rPr>
              <a:t>Apps for Centralized Contracting Support </a:t>
            </a:r>
            <a:r>
              <a:rPr lang="en-GB" sz="1100" dirty="0">
                <a:latin typeface="Arial" panose="020B0604020202020204" pitchFamily="34" charset="0"/>
                <a:cs typeface="Arial" panose="020B0604020202020204" pitchFamily="34" charset="0"/>
              </a:rPr>
              <a:t>(Microsoft Power Apps)</a:t>
            </a:r>
          </a:p>
        </p:txBody>
      </p:sp>
      <p:sp>
        <p:nvSpPr>
          <p:cNvPr id="27" name="Rectangle 26">
            <a:extLst>
              <a:ext uri="{FF2B5EF4-FFF2-40B4-BE49-F238E27FC236}">
                <a16:creationId xmlns:a16="http://schemas.microsoft.com/office/drawing/2014/main" id="{33D7AD5B-DAAE-0F7F-5F98-7881160F32A6}"/>
              </a:ext>
            </a:extLst>
          </p:cNvPr>
          <p:cNvSpPr/>
          <p:nvPr/>
        </p:nvSpPr>
        <p:spPr>
          <a:xfrm>
            <a:off x="283560" y="771004"/>
            <a:ext cx="5375189" cy="307777"/>
          </a:xfrm>
          <a:prstGeom prst="rect">
            <a:avLst/>
          </a:prstGeom>
        </p:spPr>
        <p:txBody>
          <a:bodyPr wrap="none">
            <a:spAutoFit/>
          </a:bodyPr>
          <a:lstStyle/>
          <a:p>
            <a:r>
              <a:rPr lang="en-GB" sz="1400" b="1" dirty="0">
                <a:latin typeface="Arial" panose="020B0604020202020204" pitchFamily="34" charset="0"/>
                <a:cs typeface="Arial" panose="020B0604020202020204" pitchFamily="34" charset="0"/>
              </a:rPr>
              <a:t>Digital Projects Developed / Under Continuous Improvement</a:t>
            </a:r>
            <a:endParaRPr lang="en-GB" sz="1400"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DB0F6901-A4F6-3DE5-4C45-F8A30E681086}"/>
              </a:ext>
            </a:extLst>
          </p:cNvPr>
          <p:cNvSpPr/>
          <p:nvPr/>
        </p:nvSpPr>
        <p:spPr>
          <a:xfrm>
            <a:off x="350574" y="1355939"/>
            <a:ext cx="2995372" cy="261610"/>
          </a:xfrm>
          <a:prstGeom prst="rect">
            <a:avLst/>
          </a:prstGeom>
        </p:spPr>
        <p:txBody>
          <a:bodyPr wrap="none">
            <a:spAutoFit/>
          </a:bodyPr>
          <a:lstStyle/>
          <a:p>
            <a:r>
              <a:rPr lang="en-GB" sz="1100" b="1" spc="-5" dirty="0">
                <a:latin typeface="Arial" panose="020B0604020202020204" pitchFamily="34" charset="0"/>
                <a:ea typeface="+mn-lt"/>
                <a:cs typeface="Arial" panose="020B0604020202020204" pitchFamily="34" charset="0"/>
              </a:rPr>
              <a:t>Procurement Planning Platform </a:t>
            </a:r>
            <a:r>
              <a:rPr lang="en-GB" sz="1100" b="1" spc="-5" dirty="0">
                <a:solidFill>
                  <a:srgbClr val="00D6E6"/>
                </a:solidFill>
                <a:latin typeface="Arial" panose="020B0604020202020204" pitchFamily="34" charset="0"/>
                <a:ea typeface="+mn-lt"/>
                <a:cs typeface="Arial" panose="020B0604020202020204" pitchFamily="34" charset="0"/>
              </a:rPr>
              <a:t>LX PPP-IS</a:t>
            </a:r>
            <a:endParaRPr lang="en-GB" sz="1100" dirty="0">
              <a:latin typeface="Arial" panose="020B0604020202020204" pitchFamily="34" charset="0"/>
              <a:cs typeface="Arial" panose="020B0604020202020204" pitchFamily="34" charset="0"/>
            </a:endParaRPr>
          </a:p>
        </p:txBody>
      </p:sp>
      <p:pic>
        <p:nvPicPr>
          <p:cNvPr id="29" name="Picture 28">
            <a:extLst>
              <a:ext uri="{FF2B5EF4-FFF2-40B4-BE49-F238E27FC236}">
                <a16:creationId xmlns:a16="http://schemas.microsoft.com/office/drawing/2014/main" id="{26CEA1D0-E599-2F34-FDD8-E7AE68EBDFF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7261" y="1639980"/>
            <a:ext cx="3512221" cy="1768391"/>
          </a:xfrm>
          <a:prstGeom prst="rect">
            <a:avLst/>
          </a:prstGeom>
        </p:spPr>
      </p:pic>
    </p:spTree>
    <p:extLst>
      <p:ext uri="{BB962C8B-B14F-4D97-AF65-F5344CB8AC3E}">
        <p14:creationId xmlns:p14="http://schemas.microsoft.com/office/powerpoint/2010/main" val="208920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500"/>
                                        <p:tgtEl>
                                          <p:spTgt spid="186"/>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94"/>
                                        </p:tgtEl>
                                        <p:attrNameLst>
                                          <p:attrName>style.visibility</p:attrName>
                                        </p:attrNameLst>
                                      </p:cBhvr>
                                      <p:to>
                                        <p:strVal val="visible"/>
                                      </p:to>
                                    </p:set>
                                    <p:animEffect transition="in" filter="wipe(left)">
                                      <p:cBhvr>
                                        <p:cTn id="10" dur="500"/>
                                        <p:tgtEl>
                                          <p:spTgt spid="194"/>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185"/>
                                        </p:tgtEl>
                                        <p:attrNameLst>
                                          <p:attrName>style.visibility</p:attrName>
                                        </p:attrNameLst>
                                      </p:cBhvr>
                                      <p:to>
                                        <p:strVal val="visible"/>
                                      </p:to>
                                    </p:set>
                                    <p:animEffect transition="in" filter="wipe(left)">
                                      <p:cBhvr>
                                        <p:cTn id="13" dur="500"/>
                                        <p:tgtEl>
                                          <p:spTgt spid="185"/>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184"/>
                                        </p:tgtEl>
                                        <p:attrNameLst>
                                          <p:attrName>style.visibility</p:attrName>
                                        </p:attrNameLst>
                                      </p:cBhvr>
                                      <p:to>
                                        <p:strVal val="visible"/>
                                      </p:to>
                                    </p:set>
                                    <p:animEffect transition="in" filter="wipe(left)">
                                      <p:cBhvr>
                                        <p:cTn id="16" dur="500"/>
                                        <p:tgtEl>
                                          <p:spTgt spid="184"/>
                                        </p:tgtEl>
                                      </p:cBhvr>
                                    </p:animEffect>
                                  </p:childTnLst>
                                </p:cTn>
                              </p:par>
                              <p:par>
                                <p:cTn id="17" presetID="22" presetClass="entr" presetSubtype="8" fill="hold" grpId="0" nodeType="withEffect">
                                  <p:stCondLst>
                                    <p:cond delay="75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P spid="185" grpId="0" animBg="1"/>
      <p:bldP spid="194"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Trem passando por cima de entrada de estabelecimento&#10;&#10;Descrição gerada automaticamente">
            <a:extLst>
              <a:ext uri="{FF2B5EF4-FFF2-40B4-BE49-F238E27FC236}">
                <a16:creationId xmlns:a16="http://schemas.microsoft.com/office/drawing/2014/main" id="{C7188214-6482-4167-859A-3A5CDEC41BB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64322" y="-1"/>
            <a:ext cx="10351974" cy="6855741"/>
          </a:xfrm>
          <a:prstGeom prst="rect">
            <a:avLst/>
          </a:prstGeom>
        </p:spPr>
      </p:pic>
      <p:pic>
        <p:nvPicPr>
          <p:cNvPr id="6" name="Imagem 5">
            <a:extLst>
              <a:ext uri="{FF2B5EF4-FFF2-40B4-BE49-F238E27FC236}">
                <a16:creationId xmlns:a16="http://schemas.microsoft.com/office/drawing/2014/main" id="{12571194-33A5-47FC-980C-F935CE99BC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16" name="Agrupar 15">
            <a:extLst>
              <a:ext uri="{FF2B5EF4-FFF2-40B4-BE49-F238E27FC236}">
                <a16:creationId xmlns:a16="http://schemas.microsoft.com/office/drawing/2014/main" id="{95A39B87-36B5-4E41-B480-CD9D1263F763}"/>
              </a:ext>
            </a:extLst>
          </p:cNvPr>
          <p:cNvGrpSpPr/>
          <p:nvPr/>
        </p:nvGrpSpPr>
        <p:grpSpPr>
          <a:xfrm>
            <a:off x="0" y="0"/>
            <a:ext cx="7811247" cy="6858000"/>
            <a:chOff x="905901" y="0"/>
            <a:chExt cx="7811247" cy="6858000"/>
          </a:xfrm>
        </p:grpSpPr>
        <p:pic>
          <p:nvPicPr>
            <p:cNvPr id="17" name="Imagem 16">
              <a:extLst>
                <a:ext uri="{FF2B5EF4-FFF2-40B4-BE49-F238E27FC236}">
                  <a16:creationId xmlns:a16="http://schemas.microsoft.com/office/drawing/2014/main" id="{A3D85207-1A46-4E8A-B3C1-A32DA058859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28902"/>
            <a:stretch/>
          </p:blipFill>
          <p:spPr>
            <a:xfrm>
              <a:off x="6633028" y="0"/>
              <a:ext cx="2084120" cy="6858000"/>
            </a:xfrm>
            <a:prstGeom prst="rect">
              <a:avLst/>
            </a:prstGeom>
          </p:spPr>
        </p:pic>
        <p:sp>
          <p:nvSpPr>
            <p:cNvPr id="18" name="Retângulo 17">
              <a:extLst>
                <a:ext uri="{FF2B5EF4-FFF2-40B4-BE49-F238E27FC236}">
                  <a16:creationId xmlns:a16="http://schemas.microsoft.com/office/drawing/2014/main" id="{8467E80E-A161-4DF4-944D-3876119CC739}"/>
                </a:ext>
              </a:extLst>
            </p:cNvPr>
            <p:cNvSpPr/>
            <p:nvPr/>
          </p:nvSpPr>
          <p:spPr>
            <a:xfrm>
              <a:off x="905901" y="0"/>
              <a:ext cx="5973870" cy="6858000"/>
            </a:xfrm>
            <a:prstGeom prst="rect">
              <a:avLst/>
            </a:prstGeom>
            <a:solidFill>
              <a:srgbClr val="1DB2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9" name="Agrupar 18">
            <a:extLst>
              <a:ext uri="{FF2B5EF4-FFF2-40B4-BE49-F238E27FC236}">
                <a16:creationId xmlns:a16="http://schemas.microsoft.com/office/drawing/2014/main" id="{071CBE07-22C3-4493-A763-224FC3D7AABB}"/>
              </a:ext>
            </a:extLst>
          </p:cNvPr>
          <p:cNvGrpSpPr/>
          <p:nvPr/>
        </p:nvGrpSpPr>
        <p:grpSpPr>
          <a:xfrm>
            <a:off x="5309894" y="2113347"/>
            <a:ext cx="1472070" cy="1472070"/>
            <a:chOff x="2809875" y="3000375"/>
            <a:chExt cx="647700" cy="647700"/>
          </a:xfrm>
        </p:grpSpPr>
        <p:sp>
          <p:nvSpPr>
            <p:cNvPr id="21" name="Elipse 20">
              <a:extLst>
                <a:ext uri="{FF2B5EF4-FFF2-40B4-BE49-F238E27FC236}">
                  <a16:creationId xmlns:a16="http://schemas.microsoft.com/office/drawing/2014/main" id="{046EE1AD-F0E4-45F6-8359-B9580A58A389}"/>
                </a:ext>
              </a:extLst>
            </p:cNvPr>
            <p:cNvSpPr/>
            <p:nvPr/>
          </p:nvSpPr>
          <p:spPr>
            <a:xfrm>
              <a:off x="2809875" y="3000375"/>
              <a:ext cx="647700" cy="647700"/>
            </a:xfrm>
            <a:prstGeom prst="ellipse">
              <a:avLst/>
            </a:pr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Rectangle 131">
              <a:extLst>
                <a:ext uri="{FF2B5EF4-FFF2-40B4-BE49-F238E27FC236}">
                  <a16:creationId xmlns:a16="http://schemas.microsoft.com/office/drawing/2014/main" id="{701D0E6B-0FD6-44C9-90AB-6A493495F60B}"/>
                </a:ext>
              </a:extLst>
            </p:cNvPr>
            <p:cNvSpPr/>
            <p:nvPr/>
          </p:nvSpPr>
          <p:spPr>
            <a:xfrm>
              <a:off x="2883927" y="3119946"/>
              <a:ext cx="458615" cy="484773"/>
            </a:xfrm>
            <a:prstGeom prst="rect">
              <a:avLst/>
            </a:prstGeom>
          </p:spPr>
          <p:txBody>
            <a:bodyPr wrap="square" anchor="t">
              <a:sp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0" lang="pt-PT" sz="8000" u="none" strike="noStrike" kern="1200" cap="none" spc="-1" normalizeH="0" baseline="0" noProof="0">
                  <a:ln>
                    <a:noFill/>
                  </a:ln>
                  <a:solidFill>
                    <a:prstClr val="white"/>
                  </a:solidFill>
                  <a:effectLst/>
                  <a:uLnTx/>
                  <a:uFillTx/>
                  <a:latin typeface="Calibri" panose="020F0502020204030204" pitchFamily="34" charset="0"/>
                  <a:ea typeface="+mn-ea"/>
                  <a:cs typeface="+mn-cs"/>
                </a:rPr>
                <a:t>2</a:t>
              </a:r>
            </a:p>
          </p:txBody>
        </p:sp>
      </p:grpSp>
      <p:grpSp>
        <p:nvGrpSpPr>
          <p:cNvPr id="45" name="Graphic 4">
            <a:extLst>
              <a:ext uri="{FF2B5EF4-FFF2-40B4-BE49-F238E27FC236}">
                <a16:creationId xmlns:a16="http://schemas.microsoft.com/office/drawing/2014/main" id="{8BBE2D9F-BE7E-4467-9440-E5E25C058AB5}"/>
              </a:ext>
            </a:extLst>
          </p:cNvPr>
          <p:cNvGrpSpPr/>
          <p:nvPr/>
        </p:nvGrpSpPr>
        <p:grpSpPr>
          <a:xfrm>
            <a:off x="621040" y="473391"/>
            <a:ext cx="2862390" cy="774718"/>
            <a:chOff x="4449749" y="2980715"/>
            <a:chExt cx="3286381" cy="889473"/>
          </a:xfrm>
        </p:grpSpPr>
        <p:sp>
          <p:nvSpPr>
            <p:cNvPr id="46" name="Freeform: Shape 12">
              <a:extLst>
                <a:ext uri="{FF2B5EF4-FFF2-40B4-BE49-F238E27FC236}">
                  <a16:creationId xmlns:a16="http://schemas.microsoft.com/office/drawing/2014/main" id="{C2A6F1B5-5BDB-46BF-BA6B-9EB5D928C9E1}"/>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18">
              <a:extLst>
                <a:ext uri="{FF2B5EF4-FFF2-40B4-BE49-F238E27FC236}">
                  <a16:creationId xmlns:a16="http://schemas.microsoft.com/office/drawing/2014/main" id="{91EBBA4F-AEB5-4A9C-8E8B-5AB2DBD0A49D}"/>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24">
              <a:extLst>
                <a:ext uri="{FF2B5EF4-FFF2-40B4-BE49-F238E27FC236}">
                  <a16:creationId xmlns:a16="http://schemas.microsoft.com/office/drawing/2014/main" id="{65AC5722-55C2-47DF-B261-E315FD81F141}"/>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26">
              <a:extLst>
                <a:ext uri="{FF2B5EF4-FFF2-40B4-BE49-F238E27FC236}">
                  <a16:creationId xmlns:a16="http://schemas.microsoft.com/office/drawing/2014/main" id="{C7F74D99-229F-42EC-8AA9-099376BBBB80}"/>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28">
              <a:extLst>
                <a:ext uri="{FF2B5EF4-FFF2-40B4-BE49-F238E27FC236}">
                  <a16:creationId xmlns:a16="http://schemas.microsoft.com/office/drawing/2014/main" id="{46EA575C-2CA4-4275-BD35-EDC251FCB597}"/>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36">
              <a:extLst>
                <a:ext uri="{FF2B5EF4-FFF2-40B4-BE49-F238E27FC236}">
                  <a16:creationId xmlns:a16="http://schemas.microsoft.com/office/drawing/2014/main" id="{2BD23253-7CB7-4663-B940-DB3AFC7F6E2F}"/>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38">
              <a:extLst>
                <a:ext uri="{FF2B5EF4-FFF2-40B4-BE49-F238E27FC236}">
                  <a16:creationId xmlns:a16="http://schemas.microsoft.com/office/drawing/2014/main" id="{733D30AC-E324-43FB-8336-73AF991C0629}"/>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solidFill>
              <a:schemeClr val="bg1"/>
            </a:solid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7" name="Freeform: Shape 108">
            <a:extLst>
              <a:ext uri="{FF2B5EF4-FFF2-40B4-BE49-F238E27FC236}">
                <a16:creationId xmlns:a16="http://schemas.microsoft.com/office/drawing/2014/main" id="{98D2473E-A5EF-4C68-8455-34CACBB165D2}"/>
              </a:ext>
            </a:extLst>
          </p:cNvPr>
          <p:cNvSpPr/>
          <p:nvPr/>
        </p:nvSpPr>
        <p:spPr>
          <a:xfrm>
            <a:off x="4652493" y="3927158"/>
            <a:ext cx="1075386" cy="15737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TextBox 33">
            <a:extLst>
              <a:ext uri="{FF2B5EF4-FFF2-40B4-BE49-F238E27FC236}">
                <a16:creationId xmlns:a16="http://schemas.microsoft.com/office/drawing/2014/main" id="{168E2BAB-4A3B-4FAE-8085-0494D2956CF2}"/>
              </a:ext>
            </a:extLst>
          </p:cNvPr>
          <p:cNvSpPr txBox="1"/>
          <p:nvPr/>
        </p:nvSpPr>
        <p:spPr>
          <a:xfrm>
            <a:off x="547514" y="3064819"/>
            <a:ext cx="4984557" cy="802784"/>
          </a:xfrm>
          <a:prstGeom prst="rect">
            <a:avLst/>
          </a:prstGeom>
          <a:noFill/>
        </p:spPr>
        <p:txBody>
          <a:bodyPr wrap="square" rtlCol="0">
            <a:spAutoFit/>
          </a:bodyPr>
          <a:lstStyle/>
          <a:p>
            <a:pPr>
              <a:lnSpc>
                <a:spcPct val="85000"/>
              </a:lnSpc>
              <a:defRPr/>
            </a:pPr>
            <a:r>
              <a:rPr lang="pt-PT" spc="300" dirty="0">
                <a:solidFill>
                  <a:srgbClr val="0A424E"/>
                </a:solidFill>
                <a:latin typeface="Calibri" panose="020F0502020204030204" pitchFamily="34" charset="0"/>
                <a:ea typeface="Verdana" panose="020B0604030504040204" pitchFamily="34" charset="0"/>
                <a:cs typeface="Calibri" panose="020F0502020204030204" pitchFamily="34" charset="0"/>
              </a:rPr>
              <a:t>PROCUREMENT PLANNING PLATFORM</a:t>
            </a:r>
          </a:p>
          <a:p>
            <a:pPr lvl="0" defTabSz="914400">
              <a:lnSpc>
                <a:spcPct val="85000"/>
              </a:lnSpc>
              <a:defRPr/>
            </a:pPr>
            <a:r>
              <a:rPr lang="pt-PT" sz="3600" dirty="0">
                <a:solidFill>
                  <a:schemeClr val="bg1"/>
                </a:solidFill>
                <a:latin typeface="Calibri" panose="020F0502020204030204" pitchFamily="34" charset="0"/>
                <a:ea typeface="Verdana" panose="020B0604030504040204" pitchFamily="34" charset="0"/>
                <a:cs typeface="Calibri" panose="020F0502020204030204" pitchFamily="34" charset="0"/>
              </a:rPr>
              <a:t>E-PROCUREMENT</a:t>
            </a:r>
            <a:endParaRPr kumimoji="0" lang="pt-PT" sz="4400" u="none" strike="noStrike" kern="1200" cap="none" spc="0" normalizeH="0" baseline="0" noProof="0" dirty="0">
              <a:ln>
                <a:noFill/>
              </a:ln>
              <a:solidFill>
                <a:schemeClr val="bg1"/>
              </a:solidFill>
              <a:effectLst/>
              <a:uLnTx/>
              <a:uFillTx/>
              <a:latin typeface="Calibri" panose="020F0502020204030204" pitchFamily="34" charset="0"/>
              <a:ea typeface="Verdana" panose="020B0604030504040204" pitchFamily="34" charset="0"/>
              <a:cs typeface="Calibri" panose="020F0502020204030204" pitchFamily="34" charset="0"/>
            </a:endParaRPr>
          </a:p>
        </p:txBody>
      </p:sp>
      <p:sp>
        <p:nvSpPr>
          <p:cNvPr id="60" name="Graphic 37">
            <a:extLst>
              <a:ext uri="{FF2B5EF4-FFF2-40B4-BE49-F238E27FC236}">
                <a16:creationId xmlns:a16="http://schemas.microsoft.com/office/drawing/2014/main" id="{718B3412-1A75-4000-8427-ABE53C7EFB11}"/>
              </a:ext>
            </a:extLst>
          </p:cNvPr>
          <p:cNvSpPr/>
          <p:nvPr/>
        </p:nvSpPr>
        <p:spPr>
          <a:xfrm flipV="1">
            <a:off x="10304206" y="-11508"/>
            <a:ext cx="1887794" cy="6881016"/>
          </a:xfrm>
          <a:custGeom>
            <a:avLst/>
            <a:gdLst>
              <a:gd name="connsiteX0" fmla="*/ 186498 w 1914525"/>
              <a:gd name="connsiteY0" fmla="*/ 0 h 4819650"/>
              <a:gd name="connsiteX1" fmla="*/ 939640 w 1914525"/>
              <a:gd name="connsiteY1" fmla="*/ 1489901 h 4819650"/>
              <a:gd name="connsiteX2" fmla="*/ 389095 w 1914525"/>
              <a:gd name="connsiteY2" fmla="*/ 2670715 h 4819650"/>
              <a:gd name="connsiteX3" fmla="*/ 34955 w 1914525"/>
              <a:gd name="connsiteY3" fmla="*/ 4001929 h 4819650"/>
              <a:gd name="connsiteX4" fmla="*/ 273747 w 1914525"/>
              <a:gd name="connsiteY4" fmla="*/ 4823841 h 4819650"/>
              <a:gd name="connsiteX5" fmla="*/ 1915285 w 1914525"/>
              <a:gd name="connsiteY5" fmla="*/ 4823841 h 4819650"/>
              <a:gd name="connsiteX6" fmla="*/ 1915285 w 1914525"/>
              <a:gd name="connsiteY6" fmla="*/ 0 h 4819650"/>
              <a:gd name="connsiteX7" fmla="*/ 186498 w 1914525"/>
              <a:gd name="connsiteY7" fmla="*/ 0 h 4819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4525" h="4819650">
                <a:moveTo>
                  <a:pt x="186498" y="0"/>
                </a:moveTo>
                <a:cubicBezTo>
                  <a:pt x="186498" y="0"/>
                  <a:pt x="1009934" y="741140"/>
                  <a:pt x="939640" y="1489901"/>
                </a:cubicBezTo>
                <a:cubicBezTo>
                  <a:pt x="939640" y="1489901"/>
                  <a:pt x="947164" y="1924431"/>
                  <a:pt x="389095" y="2670715"/>
                </a:cubicBezTo>
                <a:cubicBezTo>
                  <a:pt x="214311" y="2912745"/>
                  <a:pt x="-106205" y="3339941"/>
                  <a:pt x="34955" y="4001929"/>
                </a:cubicBezTo>
                <a:cubicBezTo>
                  <a:pt x="126871" y="4432935"/>
                  <a:pt x="276985" y="4499515"/>
                  <a:pt x="273747" y="4823841"/>
                </a:cubicBezTo>
                <a:lnTo>
                  <a:pt x="1915285" y="4823841"/>
                </a:lnTo>
                <a:lnTo>
                  <a:pt x="1915285" y="0"/>
                </a:lnTo>
                <a:lnTo>
                  <a:pt x="186498" y="0"/>
                </a:lnTo>
                <a:close/>
              </a:path>
            </a:pathLst>
          </a:custGeom>
          <a:solidFill>
            <a:srgbClr val="8DF7A6">
              <a:alpha val="50000"/>
            </a:srgbClr>
          </a:solidFill>
          <a:ln w="9525"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PT" sz="2500" u="none" strike="noStrike" kern="1200" cap="none" spc="0" normalizeH="0" baseline="0" noProof="0">
              <a:ln>
                <a:noFill/>
              </a:ln>
              <a:solidFill>
                <a:prstClr val="black"/>
              </a:solidFill>
              <a:effectLst/>
              <a:uLnTx/>
              <a:uFillTx/>
              <a:latin typeface="Verdana" pitchFamily="34" charset="0"/>
              <a:ea typeface="+mn-ea"/>
              <a:cs typeface="Calibri" panose="020F0502020204030204" pitchFamily="34" charset="0"/>
            </a:endParaRPr>
          </a:p>
        </p:txBody>
      </p:sp>
      <p:pic>
        <p:nvPicPr>
          <p:cNvPr id="61" name="Imagem 60">
            <a:extLst>
              <a:ext uri="{FF2B5EF4-FFF2-40B4-BE49-F238E27FC236}">
                <a16:creationId xmlns:a16="http://schemas.microsoft.com/office/drawing/2014/main" id="{3BADE564-0290-4679-8E3F-6A13F3E8171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45588" b="1718"/>
          <a:stretch/>
        </p:blipFill>
        <p:spPr>
          <a:xfrm flipH="1" flipV="1">
            <a:off x="9989362" y="0"/>
            <a:ext cx="2202638" cy="4931228"/>
          </a:xfrm>
          <a:prstGeom prst="rect">
            <a:avLst/>
          </a:prstGeom>
        </p:spPr>
      </p:pic>
      <p:sp>
        <p:nvSpPr>
          <p:cNvPr id="62" name="Freeform: Shape 141">
            <a:extLst>
              <a:ext uri="{FF2B5EF4-FFF2-40B4-BE49-F238E27FC236}">
                <a16:creationId xmlns:a16="http://schemas.microsoft.com/office/drawing/2014/main" id="{F0112AF6-7F8E-42AD-8BFD-AD6FAD60D10C}"/>
              </a:ext>
            </a:extLst>
          </p:cNvPr>
          <p:cNvSpPr/>
          <p:nvPr/>
        </p:nvSpPr>
        <p:spPr>
          <a:xfrm>
            <a:off x="8523076" y="4543674"/>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endParaRPr>
          </a:p>
        </p:txBody>
      </p:sp>
      <p:sp>
        <p:nvSpPr>
          <p:cNvPr id="63" name="Freeform: Shape 141">
            <a:extLst>
              <a:ext uri="{FF2B5EF4-FFF2-40B4-BE49-F238E27FC236}">
                <a16:creationId xmlns:a16="http://schemas.microsoft.com/office/drawing/2014/main" id="{6BA67262-1351-47E0-A31D-B9FCAE05830F}"/>
              </a:ext>
            </a:extLst>
          </p:cNvPr>
          <p:cNvSpPr/>
          <p:nvPr/>
        </p:nvSpPr>
        <p:spPr>
          <a:xfrm>
            <a:off x="11090681" y="890202"/>
            <a:ext cx="738673" cy="108099"/>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solidFill>
            <a:schemeClr val="bg1"/>
          </a:soli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endParaRPr>
          </a:p>
        </p:txBody>
      </p:sp>
      <p:grpSp>
        <p:nvGrpSpPr>
          <p:cNvPr id="3" name="Agrupar 2">
            <a:extLst>
              <a:ext uri="{FF2B5EF4-FFF2-40B4-BE49-F238E27FC236}">
                <a16:creationId xmlns:a16="http://schemas.microsoft.com/office/drawing/2014/main" id="{85A19EFF-3F60-43BC-9AB9-384F3502303A}"/>
              </a:ext>
            </a:extLst>
          </p:cNvPr>
          <p:cNvGrpSpPr/>
          <p:nvPr/>
        </p:nvGrpSpPr>
        <p:grpSpPr>
          <a:xfrm>
            <a:off x="5973870" y="2732769"/>
            <a:ext cx="2850004" cy="2654516"/>
            <a:chOff x="5973870" y="2732769"/>
            <a:chExt cx="2850004" cy="2654516"/>
          </a:xfrm>
        </p:grpSpPr>
        <p:pic>
          <p:nvPicPr>
            <p:cNvPr id="24" name="Picture 81">
              <a:extLst>
                <a:ext uri="{FF2B5EF4-FFF2-40B4-BE49-F238E27FC236}">
                  <a16:creationId xmlns:a16="http://schemas.microsoft.com/office/drawing/2014/main" id="{B08F88CB-00A6-4E5B-AAAD-306E5D55DBC9}"/>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973870" y="2732769"/>
              <a:ext cx="2850004" cy="2654516"/>
            </a:xfrm>
            <a:prstGeom prst="rect">
              <a:avLst/>
            </a:prstGeom>
          </p:spPr>
        </p:pic>
        <p:grpSp>
          <p:nvGrpSpPr>
            <p:cNvPr id="66" name="Group 2764">
              <a:extLst>
                <a:ext uri="{FF2B5EF4-FFF2-40B4-BE49-F238E27FC236}">
                  <a16:creationId xmlns:a16="http://schemas.microsoft.com/office/drawing/2014/main" id="{2A24213E-E923-4FAB-A33B-5EC1DB1483F5}"/>
                </a:ext>
              </a:extLst>
            </p:cNvPr>
            <p:cNvGrpSpPr/>
            <p:nvPr/>
          </p:nvGrpSpPr>
          <p:grpSpPr>
            <a:xfrm>
              <a:off x="6463014" y="3257757"/>
              <a:ext cx="1289675" cy="1285917"/>
              <a:chOff x="1955801" y="190500"/>
              <a:chExt cx="1089025" cy="1085851"/>
            </a:xfrm>
            <a:solidFill>
              <a:srgbClr val="0A424E"/>
            </a:solidFill>
          </p:grpSpPr>
          <p:sp>
            <p:nvSpPr>
              <p:cNvPr id="67" name="Freeform 348">
                <a:extLst>
                  <a:ext uri="{FF2B5EF4-FFF2-40B4-BE49-F238E27FC236}">
                    <a16:creationId xmlns:a16="http://schemas.microsoft.com/office/drawing/2014/main" id="{8D0F42C3-D584-400C-B4BC-39D385366C71}"/>
                  </a:ext>
                </a:extLst>
              </p:cNvPr>
              <p:cNvSpPr>
                <a:spLocks/>
              </p:cNvSpPr>
              <p:nvPr/>
            </p:nvSpPr>
            <p:spPr bwMode="auto">
              <a:xfrm>
                <a:off x="1997076" y="190500"/>
                <a:ext cx="1004888" cy="352425"/>
              </a:xfrm>
              <a:custGeom>
                <a:avLst/>
                <a:gdLst>
                  <a:gd name="T0" fmla="*/ 230 w 237"/>
                  <a:gd name="T1" fmla="*/ 83 h 83"/>
                  <a:gd name="T2" fmla="*/ 216 w 237"/>
                  <a:gd name="T3" fmla="*/ 58 h 83"/>
                  <a:gd name="T4" fmla="*/ 207 w 237"/>
                  <a:gd name="T5" fmla="*/ 60 h 83"/>
                  <a:gd name="T6" fmla="*/ 187 w 237"/>
                  <a:gd name="T7" fmla="*/ 40 h 83"/>
                  <a:gd name="T8" fmla="*/ 189 w 237"/>
                  <a:gd name="T9" fmla="*/ 31 h 83"/>
                  <a:gd name="T10" fmla="*/ 168 w 237"/>
                  <a:gd name="T11" fmla="*/ 19 h 83"/>
                  <a:gd name="T12" fmla="*/ 151 w 237"/>
                  <a:gd name="T13" fmla="*/ 28 h 83"/>
                  <a:gd name="T14" fmla="*/ 131 w 237"/>
                  <a:gd name="T15" fmla="*/ 9 h 83"/>
                  <a:gd name="T16" fmla="*/ 107 w 237"/>
                  <a:gd name="T17" fmla="*/ 9 h 83"/>
                  <a:gd name="T18" fmla="*/ 87 w 237"/>
                  <a:gd name="T19" fmla="*/ 28 h 83"/>
                  <a:gd name="T20" fmla="*/ 70 w 237"/>
                  <a:gd name="T21" fmla="*/ 19 h 83"/>
                  <a:gd name="T22" fmla="*/ 48 w 237"/>
                  <a:gd name="T23" fmla="*/ 31 h 83"/>
                  <a:gd name="T24" fmla="*/ 51 w 237"/>
                  <a:gd name="T25" fmla="*/ 40 h 83"/>
                  <a:gd name="T26" fmla="*/ 31 w 237"/>
                  <a:gd name="T27" fmla="*/ 60 h 83"/>
                  <a:gd name="T28" fmla="*/ 21 w 237"/>
                  <a:gd name="T29" fmla="*/ 58 h 83"/>
                  <a:gd name="T30" fmla="*/ 8 w 237"/>
                  <a:gd name="T31" fmla="*/ 83 h 83"/>
                  <a:gd name="T32" fmla="*/ 0 w 237"/>
                  <a:gd name="T33" fmla="*/ 80 h 83"/>
                  <a:gd name="T34" fmla="*/ 17 w 237"/>
                  <a:gd name="T35" fmla="*/ 50 h 83"/>
                  <a:gd name="T36" fmla="*/ 20 w 237"/>
                  <a:gd name="T37" fmla="*/ 47 h 83"/>
                  <a:gd name="T38" fmla="*/ 23 w 237"/>
                  <a:gd name="T39" fmla="*/ 49 h 83"/>
                  <a:gd name="T40" fmla="*/ 31 w 237"/>
                  <a:gd name="T41" fmla="*/ 52 h 83"/>
                  <a:gd name="T42" fmla="*/ 43 w 237"/>
                  <a:gd name="T43" fmla="*/ 40 h 83"/>
                  <a:gd name="T44" fmla="*/ 40 w 237"/>
                  <a:gd name="T45" fmla="*/ 33 h 83"/>
                  <a:gd name="T46" fmla="*/ 37 w 237"/>
                  <a:gd name="T47" fmla="*/ 29 h 83"/>
                  <a:gd name="T48" fmla="*/ 40 w 237"/>
                  <a:gd name="T49" fmla="*/ 27 h 83"/>
                  <a:gd name="T50" fmla="*/ 70 w 237"/>
                  <a:gd name="T51" fmla="*/ 10 h 83"/>
                  <a:gd name="T52" fmla="*/ 74 w 237"/>
                  <a:gd name="T53" fmla="*/ 8 h 83"/>
                  <a:gd name="T54" fmla="*/ 75 w 237"/>
                  <a:gd name="T55" fmla="*/ 12 h 83"/>
                  <a:gd name="T56" fmla="*/ 87 w 237"/>
                  <a:gd name="T57" fmla="*/ 20 h 83"/>
                  <a:gd name="T58" fmla="*/ 99 w 237"/>
                  <a:gd name="T59" fmla="*/ 8 h 83"/>
                  <a:gd name="T60" fmla="*/ 98 w 237"/>
                  <a:gd name="T61" fmla="*/ 6 h 83"/>
                  <a:gd name="T62" fmla="*/ 98 w 237"/>
                  <a:gd name="T63" fmla="*/ 2 h 83"/>
                  <a:gd name="T64" fmla="*/ 102 w 237"/>
                  <a:gd name="T65" fmla="*/ 1 h 83"/>
                  <a:gd name="T66" fmla="*/ 135 w 237"/>
                  <a:gd name="T67" fmla="*/ 1 h 83"/>
                  <a:gd name="T68" fmla="*/ 140 w 237"/>
                  <a:gd name="T69" fmla="*/ 2 h 83"/>
                  <a:gd name="T70" fmla="*/ 139 w 237"/>
                  <a:gd name="T71" fmla="*/ 6 h 83"/>
                  <a:gd name="T72" fmla="*/ 139 w 237"/>
                  <a:gd name="T73" fmla="*/ 8 h 83"/>
                  <a:gd name="T74" fmla="*/ 151 w 237"/>
                  <a:gd name="T75" fmla="*/ 20 h 83"/>
                  <a:gd name="T76" fmla="*/ 162 w 237"/>
                  <a:gd name="T77" fmla="*/ 12 h 83"/>
                  <a:gd name="T78" fmla="*/ 163 w 237"/>
                  <a:gd name="T79" fmla="*/ 8 h 83"/>
                  <a:gd name="T80" fmla="*/ 167 w 237"/>
                  <a:gd name="T81" fmla="*/ 10 h 83"/>
                  <a:gd name="T82" fmla="*/ 197 w 237"/>
                  <a:gd name="T83" fmla="*/ 27 h 83"/>
                  <a:gd name="T84" fmla="*/ 200 w 237"/>
                  <a:gd name="T85" fmla="*/ 29 h 83"/>
                  <a:gd name="T86" fmla="*/ 197 w 237"/>
                  <a:gd name="T87" fmla="*/ 33 h 83"/>
                  <a:gd name="T88" fmla="*/ 195 w 237"/>
                  <a:gd name="T89" fmla="*/ 40 h 83"/>
                  <a:gd name="T90" fmla="*/ 207 w 237"/>
                  <a:gd name="T91" fmla="*/ 52 h 83"/>
                  <a:gd name="T92" fmla="*/ 214 w 237"/>
                  <a:gd name="T93" fmla="*/ 49 h 83"/>
                  <a:gd name="T94" fmla="*/ 217 w 237"/>
                  <a:gd name="T95" fmla="*/ 47 h 83"/>
                  <a:gd name="T96" fmla="*/ 220 w 237"/>
                  <a:gd name="T97" fmla="*/ 50 h 83"/>
                  <a:gd name="T98" fmla="*/ 237 w 237"/>
                  <a:gd name="T99" fmla="*/ 80 h 83"/>
                  <a:gd name="T100" fmla="*/ 230 w 237"/>
                  <a:gd name="T101"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37" h="83">
                    <a:moveTo>
                      <a:pt x="230" y="83"/>
                    </a:moveTo>
                    <a:cubicBezTo>
                      <a:pt x="226" y="74"/>
                      <a:pt x="221" y="66"/>
                      <a:pt x="216" y="58"/>
                    </a:cubicBezTo>
                    <a:cubicBezTo>
                      <a:pt x="213" y="59"/>
                      <a:pt x="210" y="60"/>
                      <a:pt x="207" y="60"/>
                    </a:cubicBezTo>
                    <a:cubicBezTo>
                      <a:pt x="196" y="60"/>
                      <a:pt x="187" y="51"/>
                      <a:pt x="187" y="40"/>
                    </a:cubicBezTo>
                    <a:cubicBezTo>
                      <a:pt x="187" y="37"/>
                      <a:pt x="187" y="34"/>
                      <a:pt x="189" y="31"/>
                    </a:cubicBezTo>
                    <a:cubicBezTo>
                      <a:pt x="182" y="26"/>
                      <a:pt x="175" y="22"/>
                      <a:pt x="168" y="19"/>
                    </a:cubicBezTo>
                    <a:cubicBezTo>
                      <a:pt x="164" y="25"/>
                      <a:pt x="158" y="28"/>
                      <a:pt x="151" y="28"/>
                    </a:cubicBezTo>
                    <a:cubicBezTo>
                      <a:pt x="140" y="28"/>
                      <a:pt x="131" y="20"/>
                      <a:pt x="131" y="9"/>
                    </a:cubicBezTo>
                    <a:cubicBezTo>
                      <a:pt x="122" y="8"/>
                      <a:pt x="115" y="8"/>
                      <a:pt x="107" y="9"/>
                    </a:cubicBezTo>
                    <a:cubicBezTo>
                      <a:pt x="106" y="20"/>
                      <a:pt x="97" y="28"/>
                      <a:pt x="87" y="28"/>
                    </a:cubicBezTo>
                    <a:cubicBezTo>
                      <a:pt x="80" y="28"/>
                      <a:pt x="73" y="25"/>
                      <a:pt x="70" y="19"/>
                    </a:cubicBezTo>
                    <a:cubicBezTo>
                      <a:pt x="62" y="22"/>
                      <a:pt x="55" y="26"/>
                      <a:pt x="48" y="31"/>
                    </a:cubicBezTo>
                    <a:cubicBezTo>
                      <a:pt x="50" y="34"/>
                      <a:pt x="51" y="37"/>
                      <a:pt x="51" y="40"/>
                    </a:cubicBezTo>
                    <a:cubicBezTo>
                      <a:pt x="51" y="51"/>
                      <a:pt x="42" y="60"/>
                      <a:pt x="31" y="60"/>
                    </a:cubicBezTo>
                    <a:cubicBezTo>
                      <a:pt x="27" y="60"/>
                      <a:pt x="24" y="59"/>
                      <a:pt x="21" y="58"/>
                    </a:cubicBezTo>
                    <a:cubicBezTo>
                      <a:pt x="16" y="66"/>
                      <a:pt x="11" y="74"/>
                      <a:pt x="8" y="83"/>
                    </a:cubicBezTo>
                    <a:cubicBezTo>
                      <a:pt x="0" y="80"/>
                      <a:pt x="0" y="80"/>
                      <a:pt x="0" y="80"/>
                    </a:cubicBezTo>
                    <a:cubicBezTo>
                      <a:pt x="4" y="69"/>
                      <a:pt x="10" y="59"/>
                      <a:pt x="17" y="50"/>
                    </a:cubicBezTo>
                    <a:cubicBezTo>
                      <a:pt x="20" y="47"/>
                      <a:pt x="20" y="47"/>
                      <a:pt x="20" y="47"/>
                    </a:cubicBezTo>
                    <a:cubicBezTo>
                      <a:pt x="23" y="49"/>
                      <a:pt x="23" y="49"/>
                      <a:pt x="23" y="49"/>
                    </a:cubicBezTo>
                    <a:cubicBezTo>
                      <a:pt x="24" y="51"/>
                      <a:pt x="27" y="52"/>
                      <a:pt x="31" y="52"/>
                    </a:cubicBezTo>
                    <a:cubicBezTo>
                      <a:pt x="37" y="52"/>
                      <a:pt x="43" y="47"/>
                      <a:pt x="43" y="40"/>
                    </a:cubicBezTo>
                    <a:cubicBezTo>
                      <a:pt x="43" y="37"/>
                      <a:pt x="41" y="34"/>
                      <a:pt x="40" y="33"/>
                    </a:cubicBezTo>
                    <a:cubicBezTo>
                      <a:pt x="37" y="29"/>
                      <a:pt x="37" y="29"/>
                      <a:pt x="37" y="29"/>
                    </a:cubicBezTo>
                    <a:cubicBezTo>
                      <a:pt x="40" y="27"/>
                      <a:pt x="40" y="27"/>
                      <a:pt x="40" y="27"/>
                    </a:cubicBezTo>
                    <a:cubicBezTo>
                      <a:pt x="49" y="20"/>
                      <a:pt x="59" y="14"/>
                      <a:pt x="70" y="10"/>
                    </a:cubicBezTo>
                    <a:cubicBezTo>
                      <a:pt x="74" y="8"/>
                      <a:pt x="74" y="8"/>
                      <a:pt x="74" y="8"/>
                    </a:cubicBezTo>
                    <a:cubicBezTo>
                      <a:pt x="75" y="12"/>
                      <a:pt x="75" y="12"/>
                      <a:pt x="75" y="12"/>
                    </a:cubicBezTo>
                    <a:cubicBezTo>
                      <a:pt x="77" y="17"/>
                      <a:pt x="81" y="20"/>
                      <a:pt x="87" y="20"/>
                    </a:cubicBezTo>
                    <a:cubicBezTo>
                      <a:pt x="93" y="20"/>
                      <a:pt x="99" y="15"/>
                      <a:pt x="99" y="8"/>
                    </a:cubicBezTo>
                    <a:cubicBezTo>
                      <a:pt x="99" y="8"/>
                      <a:pt x="98" y="7"/>
                      <a:pt x="98" y="6"/>
                    </a:cubicBezTo>
                    <a:cubicBezTo>
                      <a:pt x="98" y="2"/>
                      <a:pt x="98" y="2"/>
                      <a:pt x="98" y="2"/>
                    </a:cubicBezTo>
                    <a:cubicBezTo>
                      <a:pt x="102" y="1"/>
                      <a:pt x="102" y="1"/>
                      <a:pt x="102" y="1"/>
                    </a:cubicBezTo>
                    <a:cubicBezTo>
                      <a:pt x="113" y="0"/>
                      <a:pt x="124" y="0"/>
                      <a:pt x="135" y="1"/>
                    </a:cubicBezTo>
                    <a:cubicBezTo>
                      <a:pt x="140" y="2"/>
                      <a:pt x="140" y="2"/>
                      <a:pt x="140" y="2"/>
                    </a:cubicBezTo>
                    <a:cubicBezTo>
                      <a:pt x="139" y="6"/>
                      <a:pt x="139" y="6"/>
                      <a:pt x="139" y="6"/>
                    </a:cubicBezTo>
                    <a:cubicBezTo>
                      <a:pt x="139" y="7"/>
                      <a:pt x="139" y="8"/>
                      <a:pt x="139" y="8"/>
                    </a:cubicBezTo>
                    <a:cubicBezTo>
                      <a:pt x="139" y="15"/>
                      <a:pt x="144" y="20"/>
                      <a:pt x="151" y="20"/>
                    </a:cubicBezTo>
                    <a:cubicBezTo>
                      <a:pt x="156" y="20"/>
                      <a:pt x="160" y="17"/>
                      <a:pt x="162" y="12"/>
                    </a:cubicBezTo>
                    <a:cubicBezTo>
                      <a:pt x="163" y="8"/>
                      <a:pt x="163" y="8"/>
                      <a:pt x="163" y="8"/>
                    </a:cubicBezTo>
                    <a:cubicBezTo>
                      <a:pt x="167" y="10"/>
                      <a:pt x="167" y="10"/>
                      <a:pt x="167" y="10"/>
                    </a:cubicBezTo>
                    <a:cubicBezTo>
                      <a:pt x="178" y="14"/>
                      <a:pt x="188" y="20"/>
                      <a:pt x="197" y="27"/>
                    </a:cubicBezTo>
                    <a:cubicBezTo>
                      <a:pt x="200" y="29"/>
                      <a:pt x="200" y="29"/>
                      <a:pt x="200" y="29"/>
                    </a:cubicBezTo>
                    <a:cubicBezTo>
                      <a:pt x="197" y="33"/>
                      <a:pt x="197" y="33"/>
                      <a:pt x="197" y="33"/>
                    </a:cubicBezTo>
                    <a:cubicBezTo>
                      <a:pt x="196" y="34"/>
                      <a:pt x="195" y="37"/>
                      <a:pt x="195" y="40"/>
                    </a:cubicBezTo>
                    <a:cubicBezTo>
                      <a:pt x="195" y="47"/>
                      <a:pt x="200" y="52"/>
                      <a:pt x="207" y="52"/>
                    </a:cubicBezTo>
                    <a:cubicBezTo>
                      <a:pt x="210" y="52"/>
                      <a:pt x="213" y="51"/>
                      <a:pt x="214" y="49"/>
                    </a:cubicBezTo>
                    <a:cubicBezTo>
                      <a:pt x="217" y="47"/>
                      <a:pt x="217" y="47"/>
                      <a:pt x="217" y="47"/>
                    </a:cubicBezTo>
                    <a:cubicBezTo>
                      <a:pt x="220" y="50"/>
                      <a:pt x="220" y="50"/>
                      <a:pt x="220" y="50"/>
                    </a:cubicBezTo>
                    <a:cubicBezTo>
                      <a:pt x="227" y="59"/>
                      <a:pt x="233" y="69"/>
                      <a:pt x="237" y="80"/>
                    </a:cubicBezTo>
                    <a:lnTo>
                      <a:pt x="230"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349">
                <a:extLst>
                  <a:ext uri="{FF2B5EF4-FFF2-40B4-BE49-F238E27FC236}">
                    <a16:creationId xmlns:a16="http://schemas.microsoft.com/office/drawing/2014/main" id="{AA9F3DE9-D5FE-4CC0-857A-F93F7B9055F1}"/>
                  </a:ext>
                </a:extLst>
              </p:cNvPr>
              <p:cNvSpPr>
                <a:spLocks/>
              </p:cNvSpPr>
              <p:nvPr/>
            </p:nvSpPr>
            <p:spPr bwMode="auto">
              <a:xfrm>
                <a:off x="1997076" y="928688"/>
                <a:ext cx="1004888" cy="347663"/>
              </a:xfrm>
              <a:custGeom>
                <a:avLst/>
                <a:gdLst>
                  <a:gd name="T0" fmla="*/ 119 w 237"/>
                  <a:gd name="T1" fmla="*/ 82 h 82"/>
                  <a:gd name="T2" fmla="*/ 102 w 237"/>
                  <a:gd name="T3" fmla="*/ 81 h 82"/>
                  <a:gd name="T4" fmla="*/ 98 w 237"/>
                  <a:gd name="T5" fmla="*/ 81 h 82"/>
                  <a:gd name="T6" fmla="*/ 98 w 237"/>
                  <a:gd name="T7" fmla="*/ 76 h 82"/>
                  <a:gd name="T8" fmla="*/ 99 w 237"/>
                  <a:gd name="T9" fmla="*/ 74 h 82"/>
                  <a:gd name="T10" fmla="*/ 87 w 237"/>
                  <a:gd name="T11" fmla="*/ 62 h 82"/>
                  <a:gd name="T12" fmla="*/ 75 w 237"/>
                  <a:gd name="T13" fmla="*/ 70 h 82"/>
                  <a:gd name="T14" fmla="*/ 74 w 237"/>
                  <a:gd name="T15" fmla="*/ 74 h 82"/>
                  <a:gd name="T16" fmla="*/ 70 w 237"/>
                  <a:gd name="T17" fmla="*/ 73 h 82"/>
                  <a:gd name="T18" fmla="*/ 40 w 237"/>
                  <a:gd name="T19" fmla="*/ 56 h 82"/>
                  <a:gd name="T20" fmla="*/ 37 w 237"/>
                  <a:gd name="T21" fmla="*/ 53 h 82"/>
                  <a:gd name="T22" fmla="*/ 40 w 237"/>
                  <a:gd name="T23" fmla="*/ 50 h 82"/>
                  <a:gd name="T24" fmla="*/ 43 w 237"/>
                  <a:gd name="T25" fmla="*/ 42 h 82"/>
                  <a:gd name="T26" fmla="*/ 31 w 237"/>
                  <a:gd name="T27" fmla="*/ 30 h 82"/>
                  <a:gd name="T28" fmla="*/ 23 w 237"/>
                  <a:gd name="T29" fmla="*/ 33 h 82"/>
                  <a:gd name="T30" fmla="*/ 20 w 237"/>
                  <a:gd name="T31" fmla="*/ 36 h 82"/>
                  <a:gd name="T32" fmla="*/ 17 w 237"/>
                  <a:gd name="T33" fmla="*/ 32 h 82"/>
                  <a:gd name="T34" fmla="*/ 0 w 237"/>
                  <a:gd name="T35" fmla="*/ 3 h 82"/>
                  <a:gd name="T36" fmla="*/ 8 w 237"/>
                  <a:gd name="T37" fmla="*/ 0 h 82"/>
                  <a:gd name="T38" fmla="*/ 21 w 237"/>
                  <a:gd name="T39" fmla="*/ 25 h 82"/>
                  <a:gd name="T40" fmla="*/ 31 w 237"/>
                  <a:gd name="T41" fmla="*/ 22 h 82"/>
                  <a:gd name="T42" fmla="*/ 51 w 237"/>
                  <a:gd name="T43" fmla="*/ 42 h 82"/>
                  <a:gd name="T44" fmla="*/ 48 w 237"/>
                  <a:gd name="T45" fmla="*/ 51 h 82"/>
                  <a:gd name="T46" fmla="*/ 70 w 237"/>
                  <a:gd name="T47" fmla="*/ 64 h 82"/>
                  <a:gd name="T48" fmla="*/ 87 w 237"/>
                  <a:gd name="T49" fmla="*/ 54 h 82"/>
                  <a:gd name="T50" fmla="*/ 107 w 237"/>
                  <a:gd name="T51" fmla="*/ 74 h 82"/>
                  <a:gd name="T52" fmla="*/ 131 w 237"/>
                  <a:gd name="T53" fmla="*/ 74 h 82"/>
                  <a:gd name="T54" fmla="*/ 151 w 237"/>
                  <a:gd name="T55" fmla="*/ 54 h 82"/>
                  <a:gd name="T56" fmla="*/ 168 w 237"/>
                  <a:gd name="T57" fmla="*/ 64 h 82"/>
                  <a:gd name="T58" fmla="*/ 189 w 237"/>
                  <a:gd name="T59" fmla="*/ 51 h 82"/>
                  <a:gd name="T60" fmla="*/ 187 w 237"/>
                  <a:gd name="T61" fmla="*/ 42 h 82"/>
                  <a:gd name="T62" fmla="*/ 207 w 237"/>
                  <a:gd name="T63" fmla="*/ 22 h 82"/>
                  <a:gd name="T64" fmla="*/ 216 w 237"/>
                  <a:gd name="T65" fmla="*/ 25 h 82"/>
                  <a:gd name="T66" fmla="*/ 230 w 237"/>
                  <a:gd name="T67" fmla="*/ 0 h 82"/>
                  <a:gd name="T68" fmla="*/ 237 w 237"/>
                  <a:gd name="T69" fmla="*/ 3 h 82"/>
                  <a:gd name="T70" fmla="*/ 220 w 237"/>
                  <a:gd name="T71" fmla="*/ 32 h 82"/>
                  <a:gd name="T72" fmla="*/ 217 w 237"/>
                  <a:gd name="T73" fmla="*/ 36 h 82"/>
                  <a:gd name="T74" fmla="*/ 214 w 237"/>
                  <a:gd name="T75" fmla="*/ 33 h 82"/>
                  <a:gd name="T76" fmla="*/ 207 w 237"/>
                  <a:gd name="T77" fmla="*/ 30 h 82"/>
                  <a:gd name="T78" fmla="*/ 195 w 237"/>
                  <a:gd name="T79" fmla="*/ 42 h 82"/>
                  <a:gd name="T80" fmla="*/ 197 w 237"/>
                  <a:gd name="T81" fmla="*/ 50 h 82"/>
                  <a:gd name="T82" fmla="*/ 200 w 237"/>
                  <a:gd name="T83" fmla="*/ 53 h 82"/>
                  <a:gd name="T84" fmla="*/ 197 w 237"/>
                  <a:gd name="T85" fmla="*/ 56 h 82"/>
                  <a:gd name="T86" fmla="*/ 167 w 237"/>
                  <a:gd name="T87" fmla="*/ 73 h 82"/>
                  <a:gd name="T88" fmla="*/ 163 w 237"/>
                  <a:gd name="T89" fmla="*/ 74 h 82"/>
                  <a:gd name="T90" fmla="*/ 162 w 237"/>
                  <a:gd name="T91" fmla="*/ 70 h 82"/>
                  <a:gd name="T92" fmla="*/ 151 w 237"/>
                  <a:gd name="T93" fmla="*/ 62 h 82"/>
                  <a:gd name="T94" fmla="*/ 139 w 237"/>
                  <a:gd name="T95" fmla="*/ 74 h 82"/>
                  <a:gd name="T96" fmla="*/ 139 w 237"/>
                  <a:gd name="T97" fmla="*/ 76 h 82"/>
                  <a:gd name="T98" fmla="*/ 140 w 237"/>
                  <a:gd name="T99" fmla="*/ 81 h 82"/>
                  <a:gd name="T100" fmla="*/ 135 w 237"/>
                  <a:gd name="T101" fmla="*/ 81 h 82"/>
                  <a:gd name="T102" fmla="*/ 119 w 237"/>
                  <a:gd name="T103"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7" h="82">
                    <a:moveTo>
                      <a:pt x="119" y="82"/>
                    </a:moveTo>
                    <a:cubicBezTo>
                      <a:pt x="113" y="82"/>
                      <a:pt x="107" y="82"/>
                      <a:pt x="102" y="81"/>
                    </a:cubicBezTo>
                    <a:cubicBezTo>
                      <a:pt x="98" y="81"/>
                      <a:pt x="98" y="81"/>
                      <a:pt x="98" y="81"/>
                    </a:cubicBezTo>
                    <a:cubicBezTo>
                      <a:pt x="98" y="76"/>
                      <a:pt x="98" y="76"/>
                      <a:pt x="98" y="76"/>
                    </a:cubicBezTo>
                    <a:cubicBezTo>
                      <a:pt x="98" y="76"/>
                      <a:pt x="99" y="75"/>
                      <a:pt x="99" y="74"/>
                    </a:cubicBezTo>
                    <a:cubicBezTo>
                      <a:pt x="99" y="68"/>
                      <a:pt x="93" y="62"/>
                      <a:pt x="87" y="62"/>
                    </a:cubicBezTo>
                    <a:cubicBezTo>
                      <a:pt x="81" y="62"/>
                      <a:pt x="77" y="65"/>
                      <a:pt x="75" y="70"/>
                    </a:cubicBezTo>
                    <a:cubicBezTo>
                      <a:pt x="74" y="74"/>
                      <a:pt x="74" y="74"/>
                      <a:pt x="74" y="74"/>
                    </a:cubicBezTo>
                    <a:cubicBezTo>
                      <a:pt x="70" y="73"/>
                      <a:pt x="70" y="73"/>
                      <a:pt x="70" y="73"/>
                    </a:cubicBezTo>
                    <a:cubicBezTo>
                      <a:pt x="59" y="68"/>
                      <a:pt x="49" y="63"/>
                      <a:pt x="40" y="56"/>
                    </a:cubicBezTo>
                    <a:cubicBezTo>
                      <a:pt x="37" y="53"/>
                      <a:pt x="37" y="53"/>
                      <a:pt x="37" y="53"/>
                    </a:cubicBezTo>
                    <a:cubicBezTo>
                      <a:pt x="40" y="50"/>
                      <a:pt x="40" y="50"/>
                      <a:pt x="40" y="50"/>
                    </a:cubicBezTo>
                    <a:cubicBezTo>
                      <a:pt x="41" y="48"/>
                      <a:pt x="43" y="46"/>
                      <a:pt x="43" y="42"/>
                    </a:cubicBezTo>
                    <a:cubicBezTo>
                      <a:pt x="43" y="36"/>
                      <a:pt x="37" y="30"/>
                      <a:pt x="31" y="30"/>
                    </a:cubicBezTo>
                    <a:cubicBezTo>
                      <a:pt x="27" y="30"/>
                      <a:pt x="24" y="32"/>
                      <a:pt x="23" y="33"/>
                    </a:cubicBezTo>
                    <a:cubicBezTo>
                      <a:pt x="20" y="36"/>
                      <a:pt x="20" y="36"/>
                      <a:pt x="20" y="36"/>
                    </a:cubicBezTo>
                    <a:cubicBezTo>
                      <a:pt x="17" y="32"/>
                      <a:pt x="17" y="32"/>
                      <a:pt x="17" y="32"/>
                    </a:cubicBezTo>
                    <a:cubicBezTo>
                      <a:pt x="10" y="23"/>
                      <a:pt x="4" y="13"/>
                      <a:pt x="0" y="3"/>
                    </a:cubicBezTo>
                    <a:cubicBezTo>
                      <a:pt x="8" y="0"/>
                      <a:pt x="8" y="0"/>
                      <a:pt x="8" y="0"/>
                    </a:cubicBezTo>
                    <a:cubicBezTo>
                      <a:pt x="11" y="9"/>
                      <a:pt x="16" y="17"/>
                      <a:pt x="21" y="25"/>
                    </a:cubicBezTo>
                    <a:cubicBezTo>
                      <a:pt x="24" y="23"/>
                      <a:pt x="27" y="22"/>
                      <a:pt x="31" y="22"/>
                    </a:cubicBezTo>
                    <a:cubicBezTo>
                      <a:pt x="42" y="22"/>
                      <a:pt x="51" y="31"/>
                      <a:pt x="51" y="42"/>
                    </a:cubicBezTo>
                    <a:cubicBezTo>
                      <a:pt x="51" y="45"/>
                      <a:pt x="50" y="49"/>
                      <a:pt x="48" y="51"/>
                    </a:cubicBezTo>
                    <a:cubicBezTo>
                      <a:pt x="55" y="56"/>
                      <a:pt x="62" y="60"/>
                      <a:pt x="70" y="64"/>
                    </a:cubicBezTo>
                    <a:cubicBezTo>
                      <a:pt x="73" y="58"/>
                      <a:pt x="80" y="54"/>
                      <a:pt x="87" y="54"/>
                    </a:cubicBezTo>
                    <a:cubicBezTo>
                      <a:pt x="97" y="54"/>
                      <a:pt x="106" y="63"/>
                      <a:pt x="107" y="74"/>
                    </a:cubicBezTo>
                    <a:cubicBezTo>
                      <a:pt x="115" y="74"/>
                      <a:pt x="122" y="74"/>
                      <a:pt x="131" y="74"/>
                    </a:cubicBezTo>
                    <a:cubicBezTo>
                      <a:pt x="131" y="63"/>
                      <a:pt x="140" y="54"/>
                      <a:pt x="151" y="54"/>
                    </a:cubicBezTo>
                    <a:cubicBezTo>
                      <a:pt x="158" y="54"/>
                      <a:pt x="164" y="58"/>
                      <a:pt x="168" y="64"/>
                    </a:cubicBezTo>
                    <a:cubicBezTo>
                      <a:pt x="175" y="60"/>
                      <a:pt x="182" y="56"/>
                      <a:pt x="189" y="51"/>
                    </a:cubicBezTo>
                    <a:cubicBezTo>
                      <a:pt x="187" y="49"/>
                      <a:pt x="187" y="45"/>
                      <a:pt x="187" y="42"/>
                    </a:cubicBezTo>
                    <a:cubicBezTo>
                      <a:pt x="187" y="31"/>
                      <a:pt x="196" y="22"/>
                      <a:pt x="207" y="22"/>
                    </a:cubicBezTo>
                    <a:cubicBezTo>
                      <a:pt x="210" y="22"/>
                      <a:pt x="213" y="23"/>
                      <a:pt x="216" y="25"/>
                    </a:cubicBezTo>
                    <a:cubicBezTo>
                      <a:pt x="221" y="17"/>
                      <a:pt x="226" y="9"/>
                      <a:pt x="230" y="0"/>
                    </a:cubicBezTo>
                    <a:cubicBezTo>
                      <a:pt x="237" y="3"/>
                      <a:pt x="237" y="3"/>
                      <a:pt x="237" y="3"/>
                    </a:cubicBezTo>
                    <a:cubicBezTo>
                      <a:pt x="233" y="13"/>
                      <a:pt x="227" y="23"/>
                      <a:pt x="220" y="32"/>
                    </a:cubicBezTo>
                    <a:cubicBezTo>
                      <a:pt x="217" y="36"/>
                      <a:pt x="217" y="36"/>
                      <a:pt x="217" y="36"/>
                    </a:cubicBezTo>
                    <a:cubicBezTo>
                      <a:pt x="214" y="33"/>
                      <a:pt x="214" y="33"/>
                      <a:pt x="214" y="33"/>
                    </a:cubicBezTo>
                    <a:cubicBezTo>
                      <a:pt x="213" y="32"/>
                      <a:pt x="210" y="30"/>
                      <a:pt x="207" y="30"/>
                    </a:cubicBezTo>
                    <a:cubicBezTo>
                      <a:pt x="200" y="30"/>
                      <a:pt x="195" y="36"/>
                      <a:pt x="195" y="42"/>
                    </a:cubicBezTo>
                    <a:cubicBezTo>
                      <a:pt x="195" y="46"/>
                      <a:pt x="196" y="48"/>
                      <a:pt x="197" y="50"/>
                    </a:cubicBezTo>
                    <a:cubicBezTo>
                      <a:pt x="200" y="53"/>
                      <a:pt x="200" y="53"/>
                      <a:pt x="200" y="53"/>
                    </a:cubicBezTo>
                    <a:cubicBezTo>
                      <a:pt x="197" y="56"/>
                      <a:pt x="197" y="56"/>
                      <a:pt x="197" y="56"/>
                    </a:cubicBezTo>
                    <a:cubicBezTo>
                      <a:pt x="188" y="63"/>
                      <a:pt x="178" y="68"/>
                      <a:pt x="167" y="73"/>
                    </a:cubicBezTo>
                    <a:cubicBezTo>
                      <a:pt x="163" y="74"/>
                      <a:pt x="163" y="74"/>
                      <a:pt x="163" y="74"/>
                    </a:cubicBezTo>
                    <a:cubicBezTo>
                      <a:pt x="162" y="70"/>
                      <a:pt x="162" y="70"/>
                      <a:pt x="162" y="70"/>
                    </a:cubicBezTo>
                    <a:cubicBezTo>
                      <a:pt x="160" y="65"/>
                      <a:pt x="156" y="62"/>
                      <a:pt x="151" y="62"/>
                    </a:cubicBezTo>
                    <a:cubicBezTo>
                      <a:pt x="144" y="62"/>
                      <a:pt x="139" y="68"/>
                      <a:pt x="139" y="74"/>
                    </a:cubicBezTo>
                    <a:cubicBezTo>
                      <a:pt x="139" y="75"/>
                      <a:pt x="139" y="76"/>
                      <a:pt x="139" y="76"/>
                    </a:cubicBezTo>
                    <a:cubicBezTo>
                      <a:pt x="140" y="81"/>
                      <a:pt x="140" y="81"/>
                      <a:pt x="140" y="81"/>
                    </a:cubicBezTo>
                    <a:cubicBezTo>
                      <a:pt x="135" y="81"/>
                      <a:pt x="135" y="81"/>
                      <a:pt x="135" y="81"/>
                    </a:cubicBezTo>
                    <a:cubicBezTo>
                      <a:pt x="130" y="82"/>
                      <a:pt x="124" y="82"/>
                      <a:pt x="119"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350">
                <a:extLst>
                  <a:ext uri="{FF2B5EF4-FFF2-40B4-BE49-F238E27FC236}">
                    <a16:creationId xmlns:a16="http://schemas.microsoft.com/office/drawing/2014/main" id="{3DB6F4E5-33E9-4AC5-B0D7-DDA9F7B30B75}"/>
                  </a:ext>
                </a:extLst>
              </p:cNvPr>
              <p:cNvSpPr>
                <a:spLocks noEditPoints="1"/>
              </p:cNvSpPr>
              <p:nvPr/>
            </p:nvSpPr>
            <p:spPr bwMode="auto">
              <a:xfrm>
                <a:off x="1955801" y="428625"/>
                <a:ext cx="1089025" cy="609600"/>
              </a:xfrm>
              <a:custGeom>
                <a:avLst/>
                <a:gdLst>
                  <a:gd name="T0" fmla="*/ 129 w 257"/>
                  <a:gd name="T1" fmla="*/ 144 h 144"/>
                  <a:gd name="T2" fmla="*/ 1 w 257"/>
                  <a:gd name="T3" fmla="*/ 75 h 144"/>
                  <a:gd name="T4" fmla="*/ 1 w 257"/>
                  <a:gd name="T5" fmla="*/ 70 h 144"/>
                  <a:gd name="T6" fmla="*/ 129 w 257"/>
                  <a:gd name="T7" fmla="*/ 0 h 144"/>
                  <a:gd name="T8" fmla="*/ 256 w 257"/>
                  <a:gd name="T9" fmla="*/ 70 h 144"/>
                  <a:gd name="T10" fmla="*/ 256 w 257"/>
                  <a:gd name="T11" fmla="*/ 75 h 144"/>
                  <a:gd name="T12" fmla="*/ 129 w 257"/>
                  <a:gd name="T13" fmla="*/ 144 h 144"/>
                  <a:gd name="T14" fmla="*/ 10 w 257"/>
                  <a:gd name="T15" fmla="*/ 72 h 144"/>
                  <a:gd name="T16" fmla="*/ 129 w 257"/>
                  <a:gd name="T17" fmla="*/ 136 h 144"/>
                  <a:gd name="T18" fmla="*/ 247 w 257"/>
                  <a:gd name="T19" fmla="*/ 72 h 144"/>
                  <a:gd name="T20" fmla="*/ 129 w 257"/>
                  <a:gd name="T21" fmla="*/ 8 h 144"/>
                  <a:gd name="T22" fmla="*/ 10 w 257"/>
                  <a:gd name="T23"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7" h="144">
                    <a:moveTo>
                      <a:pt x="129" y="144"/>
                    </a:moveTo>
                    <a:cubicBezTo>
                      <a:pt x="59" y="144"/>
                      <a:pt x="4" y="78"/>
                      <a:pt x="1" y="75"/>
                    </a:cubicBezTo>
                    <a:cubicBezTo>
                      <a:pt x="0" y="73"/>
                      <a:pt x="0" y="71"/>
                      <a:pt x="1" y="70"/>
                    </a:cubicBezTo>
                    <a:cubicBezTo>
                      <a:pt x="4" y="67"/>
                      <a:pt x="59" y="0"/>
                      <a:pt x="129" y="0"/>
                    </a:cubicBezTo>
                    <a:cubicBezTo>
                      <a:pt x="198" y="0"/>
                      <a:pt x="253" y="67"/>
                      <a:pt x="256" y="70"/>
                    </a:cubicBezTo>
                    <a:cubicBezTo>
                      <a:pt x="257" y="71"/>
                      <a:pt x="257" y="73"/>
                      <a:pt x="256" y="75"/>
                    </a:cubicBezTo>
                    <a:cubicBezTo>
                      <a:pt x="253" y="78"/>
                      <a:pt x="198" y="144"/>
                      <a:pt x="129" y="144"/>
                    </a:cubicBezTo>
                    <a:close/>
                    <a:moveTo>
                      <a:pt x="10" y="72"/>
                    </a:moveTo>
                    <a:cubicBezTo>
                      <a:pt x="21" y="84"/>
                      <a:pt x="70" y="136"/>
                      <a:pt x="129" y="136"/>
                    </a:cubicBezTo>
                    <a:cubicBezTo>
                      <a:pt x="187" y="136"/>
                      <a:pt x="236" y="84"/>
                      <a:pt x="247" y="72"/>
                    </a:cubicBezTo>
                    <a:cubicBezTo>
                      <a:pt x="236" y="60"/>
                      <a:pt x="187" y="8"/>
                      <a:pt x="129" y="8"/>
                    </a:cubicBezTo>
                    <a:cubicBezTo>
                      <a:pt x="70" y="8"/>
                      <a:pt x="21" y="60"/>
                      <a:pt x="10"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351">
                <a:extLst>
                  <a:ext uri="{FF2B5EF4-FFF2-40B4-BE49-F238E27FC236}">
                    <a16:creationId xmlns:a16="http://schemas.microsoft.com/office/drawing/2014/main" id="{4036E93F-25F1-4656-9DA6-3EF6D5F2BC3D}"/>
                  </a:ext>
                </a:extLst>
              </p:cNvPr>
              <p:cNvSpPr>
                <a:spLocks noEditPoints="1"/>
              </p:cNvSpPr>
              <p:nvPr/>
            </p:nvSpPr>
            <p:spPr bwMode="auto">
              <a:xfrm>
                <a:off x="2197101" y="428625"/>
                <a:ext cx="609600" cy="609600"/>
              </a:xfrm>
              <a:custGeom>
                <a:avLst/>
                <a:gdLst>
                  <a:gd name="T0" fmla="*/ 72 w 144"/>
                  <a:gd name="T1" fmla="*/ 144 h 144"/>
                  <a:gd name="T2" fmla="*/ 0 w 144"/>
                  <a:gd name="T3" fmla="*/ 72 h 144"/>
                  <a:gd name="T4" fmla="*/ 72 w 144"/>
                  <a:gd name="T5" fmla="*/ 0 h 144"/>
                  <a:gd name="T6" fmla="*/ 144 w 144"/>
                  <a:gd name="T7" fmla="*/ 72 h 144"/>
                  <a:gd name="T8" fmla="*/ 72 w 144"/>
                  <a:gd name="T9" fmla="*/ 144 h 144"/>
                  <a:gd name="T10" fmla="*/ 72 w 144"/>
                  <a:gd name="T11" fmla="*/ 8 h 144"/>
                  <a:gd name="T12" fmla="*/ 8 w 144"/>
                  <a:gd name="T13" fmla="*/ 72 h 144"/>
                  <a:gd name="T14" fmla="*/ 72 w 144"/>
                  <a:gd name="T15" fmla="*/ 136 h 144"/>
                  <a:gd name="T16" fmla="*/ 136 w 144"/>
                  <a:gd name="T17" fmla="*/ 72 h 144"/>
                  <a:gd name="T18" fmla="*/ 72 w 144"/>
                  <a:gd name="T19"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72" y="144"/>
                    </a:moveTo>
                    <a:cubicBezTo>
                      <a:pt x="32" y="144"/>
                      <a:pt x="0" y="112"/>
                      <a:pt x="0" y="72"/>
                    </a:cubicBezTo>
                    <a:cubicBezTo>
                      <a:pt x="0" y="33"/>
                      <a:pt x="32" y="0"/>
                      <a:pt x="72" y="0"/>
                    </a:cubicBezTo>
                    <a:cubicBezTo>
                      <a:pt x="111" y="0"/>
                      <a:pt x="144" y="33"/>
                      <a:pt x="144" y="72"/>
                    </a:cubicBezTo>
                    <a:cubicBezTo>
                      <a:pt x="144" y="112"/>
                      <a:pt x="111" y="144"/>
                      <a:pt x="72" y="144"/>
                    </a:cubicBezTo>
                    <a:close/>
                    <a:moveTo>
                      <a:pt x="72" y="8"/>
                    </a:moveTo>
                    <a:cubicBezTo>
                      <a:pt x="36" y="8"/>
                      <a:pt x="8" y="37"/>
                      <a:pt x="8" y="72"/>
                    </a:cubicBezTo>
                    <a:cubicBezTo>
                      <a:pt x="8" y="108"/>
                      <a:pt x="36" y="136"/>
                      <a:pt x="72" y="136"/>
                    </a:cubicBezTo>
                    <a:cubicBezTo>
                      <a:pt x="107" y="136"/>
                      <a:pt x="136" y="108"/>
                      <a:pt x="136" y="72"/>
                    </a:cubicBezTo>
                    <a:cubicBezTo>
                      <a:pt x="136" y="37"/>
                      <a:pt x="107" y="8"/>
                      <a:pt x="7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352">
                <a:extLst>
                  <a:ext uri="{FF2B5EF4-FFF2-40B4-BE49-F238E27FC236}">
                    <a16:creationId xmlns:a16="http://schemas.microsoft.com/office/drawing/2014/main" id="{0447336F-E117-4886-92C2-F477716BBEB2}"/>
                  </a:ext>
                </a:extLst>
              </p:cNvPr>
              <p:cNvSpPr>
                <a:spLocks noEditPoints="1"/>
              </p:cNvSpPr>
              <p:nvPr/>
            </p:nvSpPr>
            <p:spPr bwMode="auto">
              <a:xfrm>
                <a:off x="2298701" y="530225"/>
                <a:ext cx="406400" cy="406400"/>
              </a:xfrm>
              <a:custGeom>
                <a:avLst/>
                <a:gdLst>
                  <a:gd name="T0" fmla="*/ 48 w 96"/>
                  <a:gd name="T1" fmla="*/ 96 h 96"/>
                  <a:gd name="T2" fmla="*/ 0 w 96"/>
                  <a:gd name="T3" fmla="*/ 48 h 96"/>
                  <a:gd name="T4" fmla="*/ 48 w 96"/>
                  <a:gd name="T5" fmla="*/ 0 h 96"/>
                  <a:gd name="T6" fmla="*/ 96 w 96"/>
                  <a:gd name="T7" fmla="*/ 48 h 96"/>
                  <a:gd name="T8" fmla="*/ 48 w 96"/>
                  <a:gd name="T9" fmla="*/ 96 h 96"/>
                  <a:gd name="T10" fmla="*/ 48 w 96"/>
                  <a:gd name="T11" fmla="*/ 8 h 96"/>
                  <a:gd name="T12" fmla="*/ 8 w 96"/>
                  <a:gd name="T13" fmla="*/ 48 h 96"/>
                  <a:gd name="T14" fmla="*/ 48 w 96"/>
                  <a:gd name="T15" fmla="*/ 88 h 96"/>
                  <a:gd name="T16" fmla="*/ 88 w 96"/>
                  <a:gd name="T17" fmla="*/ 48 h 96"/>
                  <a:gd name="T18" fmla="*/ 48 w 96"/>
                  <a:gd name="T19" fmla="*/ 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6">
                    <a:moveTo>
                      <a:pt x="48" y="96"/>
                    </a:moveTo>
                    <a:cubicBezTo>
                      <a:pt x="21" y="96"/>
                      <a:pt x="0" y="75"/>
                      <a:pt x="0" y="48"/>
                    </a:cubicBezTo>
                    <a:cubicBezTo>
                      <a:pt x="0" y="22"/>
                      <a:pt x="21" y="0"/>
                      <a:pt x="48" y="0"/>
                    </a:cubicBezTo>
                    <a:cubicBezTo>
                      <a:pt x="74" y="0"/>
                      <a:pt x="96" y="22"/>
                      <a:pt x="96" y="48"/>
                    </a:cubicBezTo>
                    <a:cubicBezTo>
                      <a:pt x="96" y="75"/>
                      <a:pt x="74" y="96"/>
                      <a:pt x="48" y="96"/>
                    </a:cubicBezTo>
                    <a:close/>
                    <a:moveTo>
                      <a:pt x="48" y="8"/>
                    </a:moveTo>
                    <a:cubicBezTo>
                      <a:pt x="25" y="8"/>
                      <a:pt x="8" y="26"/>
                      <a:pt x="8" y="48"/>
                    </a:cubicBezTo>
                    <a:cubicBezTo>
                      <a:pt x="8" y="70"/>
                      <a:pt x="25" y="88"/>
                      <a:pt x="48" y="88"/>
                    </a:cubicBezTo>
                    <a:cubicBezTo>
                      <a:pt x="70" y="88"/>
                      <a:pt x="88" y="70"/>
                      <a:pt x="88" y="48"/>
                    </a:cubicBezTo>
                    <a:cubicBezTo>
                      <a:pt x="88" y="26"/>
                      <a:pt x="70" y="8"/>
                      <a:pt x="48"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353">
                <a:extLst>
                  <a:ext uri="{FF2B5EF4-FFF2-40B4-BE49-F238E27FC236}">
                    <a16:creationId xmlns:a16="http://schemas.microsoft.com/office/drawing/2014/main" id="{F6DBF33A-D32C-4EF1-BDB6-21EDF7B78CDF}"/>
                  </a:ext>
                </a:extLst>
              </p:cNvPr>
              <p:cNvSpPr>
                <a:spLocks/>
              </p:cNvSpPr>
              <p:nvPr/>
            </p:nvSpPr>
            <p:spPr bwMode="auto">
              <a:xfrm>
                <a:off x="2382839" y="614363"/>
                <a:ext cx="119063" cy="119063"/>
              </a:xfrm>
              <a:custGeom>
                <a:avLst/>
                <a:gdLst>
                  <a:gd name="T0" fmla="*/ 8 w 28"/>
                  <a:gd name="T1" fmla="*/ 28 h 28"/>
                  <a:gd name="T2" fmla="*/ 0 w 28"/>
                  <a:gd name="T3" fmla="*/ 28 h 28"/>
                  <a:gd name="T4" fmla="*/ 28 w 28"/>
                  <a:gd name="T5" fmla="*/ 0 h 28"/>
                  <a:gd name="T6" fmla="*/ 28 w 28"/>
                  <a:gd name="T7" fmla="*/ 8 h 28"/>
                  <a:gd name="T8" fmla="*/ 8 w 28"/>
                  <a:gd name="T9" fmla="*/ 28 h 28"/>
                </a:gdLst>
                <a:ahLst/>
                <a:cxnLst>
                  <a:cxn ang="0">
                    <a:pos x="T0" y="T1"/>
                  </a:cxn>
                  <a:cxn ang="0">
                    <a:pos x="T2" y="T3"/>
                  </a:cxn>
                  <a:cxn ang="0">
                    <a:pos x="T4" y="T5"/>
                  </a:cxn>
                  <a:cxn ang="0">
                    <a:pos x="T6" y="T7"/>
                  </a:cxn>
                  <a:cxn ang="0">
                    <a:pos x="T8" y="T9"/>
                  </a:cxn>
                </a:cxnLst>
                <a:rect l="0" t="0" r="r" b="b"/>
                <a:pathLst>
                  <a:path w="28" h="28">
                    <a:moveTo>
                      <a:pt x="8" y="28"/>
                    </a:moveTo>
                    <a:cubicBezTo>
                      <a:pt x="0" y="28"/>
                      <a:pt x="0" y="28"/>
                      <a:pt x="0" y="28"/>
                    </a:cubicBezTo>
                    <a:cubicBezTo>
                      <a:pt x="0" y="13"/>
                      <a:pt x="12" y="0"/>
                      <a:pt x="28" y="0"/>
                    </a:cubicBezTo>
                    <a:cubicBezTo>
                      <a:pt x="28" y="8"/>
                      <a:pt x="28" y="8"/>
                      <a:pt x="28" y="8"/>
                    </a:cubicBezTo>
                    <a:cubicBezTo>
                      <a:pt x="17" y="8"/>
                      <a:pt x="8" y="17"/>
                      <a:pt x="8"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Rectangle 354">
                <a:extLst>
                  <a:ext uri="{FF2B5EF4-FFF2-40B4-BE49-F238E27FC236}">
                    <a16:creationId xmlns:a16="http://schemas.microsoft.com/office/drawing/2014/main" id="{F90A4C92-2AFB-424D-985C-547FC50BECE7}"/>
                  </a:ext>
                </a:extLst>
              </p:cNvPr>
              <p:cNvSpPr>
                <a:spLocks noChangeArrowheads="1"/>
              </p:cNvSpPr>
              <p:nvPr/>
            </p:nvSpPr>
            <p:spPr bwMode="auto">
              <a:xfrm>
                <a:off x="2484439" y="309563"/>
                <a:ext cx="349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Rectangle 355">
                <a:extLst>
                  <a:ext uri="{FF2B5EF4-FFF2-40B4-BE49-F238E27FC236}">
                    <a16:creationId xmlns:a16="http://schemas.microsoft.com/office/drawing/2014/main" id="{B1E7C7BF-4273-4EFE-8F51-833934594E50}"/>
                  </a:ext>
                </a:extLst>
              </p:cNvPr>
              <p:cNvSpPr>
                <a:spLocks noChangeArrowheads="1"/>
              </p:cNvSpPr>
              <p:nvPr/>
            </p:nvSpPr>
            <p:spPr bwMode="auto">
              <a:xfrm>
                <a:off x="2687639" y="360363"/>
                <a:ext cx="349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Rectangle 356">
                <a:extLst>
                  <a:ext uri="{FF2B5EF4-FFF2-40B4-BE49-F238E27FC236}">
                    <a16:creationId xmlns:a16="http://schemas.microsoft.com/office/drawing/2014/main" id="{002A6448-3A65-459D-8719-78313E187CE6}"/>
                  </a:ext>
                </a:extLst>
              </p:cNvPr>
              <p:cNvSpPr>
                <a:spLocks noChangeArrowheads="1"/>
              </p:cNvSpPr>
              <p:nvPr/>
            </p:nvSpPr>
            <p:spPr bwMode="auto">
              <a:xfrm>
                <a:off x="2281239" y="360363"/>
                <a:ext cx="33338"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Rectangle 357">
                <a:extLst>
                  <a:ext uri="{FF2B5EF4-FFF2-40B4-BE49-F238E27FC236}">
                    <a16:creationId xmlns:a16="http://schemas.microsoft.com/office/drawing/2014/main" id="{AA82F52F-3BE7-4BBE-89AC-57CA204A7E66}"/>
                  </a:ext>
                </a:extLst>
              </p:cNvPr>
              <p:cNvSpPr>
                <a:spLocks noChangeArrowheads="1"/>
              </p:cNvSpPr>
              <p:nvPr/>
            </p:nvSpPr>
            <p:spPr bwMode="auto">
              <a:xfrm>
                <a:off x="2484439" y="1123950"/>
                <a:ext cx="349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Rectangle 358">
                <a:extLst>
                  <a:ext uri="{FF2B5EF4-FFF2-40B4-BE49-F238E27FC236}">
                    <a16:creationId xmlns:a16="http://schemas.microsoft.com/office/drawing/2014/main" id="{1A9D43F3-B41C-4775-8933-85B91C9001E3}"/>
                  </a:ext>
                </a:extLst>
              </p:cNvPr>
              <p:cNvSpPr>
                <a:spLocks noChangeArrowheads="1"/>
              </p:cNvSpPr>
              <p:nvPr/>
            </p:nvSpPr>
            <p:spPr bwMode="auto">
              <a:xfrm>
                <a:off x="2687639" y="1073150"/>
                <a:ext cx="34925"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Rectangle 359">
                <a:extLst>
                  <a:ext uri="{FF2B5EF4-FFF2-40B4-BE49-F238E27FC236}">
                    <a16:creationId xmlns:a16="http://schemas.microsoft.com/office/drawing/2014/main" id="{F119B52F-4608-4530-B156-9688302C2312}"/>
                  </a:ext>
                </a:extLst>
              </p:cNvPr>
              <p:cNvSpPr>
                <a:spLocks noChangeArrowheads="1"/>
              </p:cNvSpPr>
              <p:nvPr/>
            </p:nvSpPr>
            <p:spPr bwMode="auto">
              <a:xfrm>
                <a:off x="2281239" y="1073150"/>
                <a:ext cx="33338" cy="3333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299797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1000" fill="hold"/>
                                        <p:tgtEl>
                                          <p:spTgt spid="45"/>
                                        </p:tgtEl>
                                        <p:attrNameLst>
                                          <p:attrName>ppt_x</p:attrName>
                                        </p:attrNameLst>
                                      </p:cBhvr>
                                      <p:tavLst>
                                        <p:tav tm="0">
                                          <p:val>
                                            <p:strVal val="#ppt_x"/>
                                          </p:val>
                                        </p:tav>
                                        <p:tav tm="100000">
                                          <p:val>
                                            <p:strVal val="#ppt_x"/>
                                          </p:val>
                                        </p:tav>
                                      </p:tavLst>
                                    </p:anim>
                                    <p:anim calcmode="lin" valueType="num">
                                      <p:cBhvr additive="base">
                                        <p:cTn id="8" dur="1000" fill="hold"/>
                                        <p:tgtEl>
                                          <p:spTgt spid="45"/>
                                        </p:tgtEl>
                                        <p:attrNameLst>
                                          <p:attrName>ppt_y</p:attrName>
                                        </p:attrNameLst>
                                      </p:cBhvr>
                                      <p:tavLst>
                                        <p:tav tm="0">
                                          <p:val>
                                            <p:strVal val="0-#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63" presetClass="path" presetSubtype="0" accel="50000" decel="50000" fill="hold" nodeType="withEffect">
                                  <p:stCondLst>
                                    <p:cond delay="0"/>
                                  </p:stCondLst>
                                  <p:childTnLst>
                                    <p:animMotion origin="layout" path="M -3.125E-6 1.48148E-6 L -0.28294 1.48148E-6 " pathEditMode="relative" rAng="0" ptsTypes="AA">
                                      <p:cBhvr>
                                        <p:cTn id="13" dur="3000" fill="hold"/>
                                        <p:tgtEl>
                                          <p:spTgt spid="5"/>
                                        </p:tgtEl>
                                        <p:attrNameLst>
                                          <p:attrName>ppt_x</p:attrName>
                                          <p:attrName>ppt_y</p:attrName>
                                        </p:attrNameLst>
                                      </p:cBhvr>
                                      <p:rCtr x="-14154" y="0"/>
                                    </p:animMotion>
                                  </p:childTnLst>
                                </p:cTn>
                              </p:par>
                              <p:par>
                                <p:cTn id="14" presetID="22" presetClass="entr" presetSubtype="2" fill="hold" grpId="0" nodeType="withEffect">
                                  <p:stCondLst>
                                    <p:cond delay="500"/>
                                  </p:stCondLst>
                                  <p:childTnLst>
                                    <p:set>
                                      <p:cBhvr>
                                        <p:cTn id="15" dur="1" fill="hold">
                                          <p:stCondLst>
                                            <p:cond delay="0"/>
                                          </p:stCondLst>
                                        </p:cTn>
                                        <p:tgtEl>
                                          <p:spTgt spid="57"/>
                                        </p:tgtEl>
                                        <p:attrNameLst>
                                          <p:attrName>style.visibility</p:attrName>
                                        </p:attrNameLst>
                                      </p:cBhvr>
                                      <p:to>
                                        <p:strVal val="visible"/>
                                      </p:to>
                                    </p:set>
                                    <p:animEffect transition="in" filter="wipe(right)">
                                      <p:cBhvr>
                                        <p:cTn id="16" dur="750"/>
                                        <p:tgtEl>
                                          <p:spTgt spid="57"/>
                                        </p:tgtEl>
                                      </p:cBhvr>
                                    </p:animEffect>
                                  </p:childTnLst>
                                </p:cTn>
                              </p:par>
                              <p:par>
                                <p:cTn id="17" presetID="22" presetClass="entr" presetSubtype="8" fill="hold" grpId="0" nodeType="withEffect">
                                  <p:stCondLst>
                                    <p:cond delay="500"/>
                                  </p:stCondLst>
                                  <p:childTnLst>
                                    <p:set>
                                      <p:cBhvr>
                                        <p:cTn id="18" dur="1" fill="hold">
                                          <p:stCondLst>
                                            <p:cond delay="0"/>
                                          </p:stCondLst>
                                        </p:cTn>
                                        <p:tgtEl>
                                          <p:spTgt spid="62"/>
                                        </p:tgtEl>
                                        <p:attrNameLst>
                                          <p:attrName>style.visibility</p:attrName>
                                        </p:attrNameLst>
                                      </p:cBhvr>
                                      <p:to>
                                        <p:strVal val="visible"/>
                                      </p:to>
                                    </p:set>
                                    <p:animEffect transition="in" filter="wipe(left)">
                                      <p:cBhvr>
                                        <p:cTn id="19" dur="750"/>
                                        <p:tgtEl>
                                          <p:spTgt spid="62"/>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750"/>
                                        <p:tgtEl>
                                          <p:spTgt spid="58"/>
                                        </p:tgtEl>
                                      </p:cBhvr>
                                    </p:animEffect>
                                  </p:childTnLst>
                                </p:cTn>
                              </p:par>
                              <p:par>
                                <p:cTn id="23" presetID="42" presetClass="path" presetSubtype="0" accel="50000" decel="50000" fill="hold" grpId="1" nodeType="withEffect">
                                  <p:stCondLst>
                                    <p:cond delay="500"/>
                                  </p:stCondLst>
                                  <p:childTnLst>
                                    <p:animMotion origin="layout" path="M 1.04167E-6 -4.81481E-6 L 1.04167E-6 0.07894 " pathEditMode="relative" rAng="0" ptsTypes="AA">
                                      <p:cBhvr>
                                        <p:cTn id="24" dur="750" spd="-100000" fill="hold"/>
                                        <p:tgtEl>
                                          <p:spTgt spid="58"/>
                                        </p:tgtEl>
                                        <p:attrNameLst>
                                          <p:attrName>ppt_x</p:attrName>
                                          <p:attrName>ppt_y</p:attrName>
                                        </p:attrNameLst>
                                      </p:cBhvr>
                                      <p:rCtr x="0" y="3935"/>
                                    </p:animMotion>
                                  </p:childTnLst>
                                </p:cTn>
                              </p:par>
                              <p:par>
                                <p:cTn id="25" presetID="22" presetClass="entr" presetSubtype="1"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wipe(up)">
                                      <p:cBhvr>
                                        <p:cTn id="27" dur="500"/>
                                        <p:tgtEl>
                                          <p:spTgt spid="61"/>
                                        </p:tgtEl>
                                      </p:cBhvr>
                                    </p:animEffect>
                                  </p:childTnLst>
                                </p:cTn>
                              </p:par>
                              <p:par>
                                <p:cTn id="28" presetID="2" presetClass="entr" presetSubtype="2" decel="100000" fill="hold" grpId="0" nodeType="withEffect">
                                  <p:stCondLst>
                                    <p:cond delay="0"/>
                                  </p:stCondLst>
                                  <p:childTnLst>
                                    <p:set>
                                      <p:cBhvr>
                                        <p:cTn id="29" dur="1" fill="hold">
                                          <p:stCondLst>
                                            <p:cond delay="0"/>
                                          </p:stCondLst>
                                        </p:cTn>
                                        <p:tgtEl>
                                          <p:spTgt spid="60"/>
                                        </p:tgtEl>
                                        <p:attrNameLst>
                                          <p:attrName>style.visibility</p:attrName>
                                        </p:attrNameLst>
                                      </p:cBhvr>
                                      <p:to>
                                        <p:strVal val="visible"/>
                                      </p:to>
                                    </p:set>
                                    <p:anim calcmode="lin" valueType="num">
                                      <p:cBhvr additive="base">
                                        <p:cTn id="30" dur="750" fill="hold"/>
                                        <p:tgtEl>
                                          <p:spTgt spid="60"/>
                                        </p:tgtEl>
                                        <p:attrNameLst>
                                          <p:attrName>ppt_x</p:attrName>
                                        </p:attrNameLst>
                                      </p:cBhvr>
                                      <p:tavLst>
                                        <p:tav tm="0">
                                          <p:val>
                                            <p:strVal val="1+#ppt_w/2"/>
                                          </p:val>
                                        </p:tav>
                                        <p:tav tm="100000">
                                          <p:val>
                                            <p:strVal val="#ppt_x"/>
                                          </p:val>
                                        </p:tav>
                                      </p:tavLst>
                                    </p:anim>
                                    <p:anim calcmode="lin" valueType="num">
                                      <p:cBhvr additive="base">
                                        <p:cTn id="31" dur="750" fill="hold"/>
                                        <p:tgtEl>
                                          <p:spTgt spid="60"/>
                                        </p:tgtEl>
                                        <p:attrNameLst>
                                          <p:attrName>ppt_y</p:attrName>
                                        </p:attrNameLst>
                                      </p:cBhvr>
                                      <p:tavLst>
                                        <p:tav tm="0">
                                          <p:val>
                                            <p:strVal val="#ppt_y"/>
                                          </p:val>
                                        </p:tav>
                                        <p:tav tm="100000">
                                          <p:val>
                                            <p:strVal val="#ppt_y"/>
                                          </p:val>
                                        </p:tav>
                                      </p:tavLst>
                                    </p:anim>
                                  </p:childTnLst>
                                </p:cTn>
                              </p:par>
                              <p:par>
                                <p:cTn id="32" presetID="22" presetClass="entr" presetSubtype="8" fill="hold" grpId="0" nodeType="withEffect">
                                  <p:stCondLst>
                                    <p:cond delay="500"/>
                                  </p:stCondLst>
                                  <p:childTnLst>
                                    <p:set>
                                      <p:cBhvr>
                                        <p:cTn id="33" dur="1" fill="hold">
                                          <p:stCondLst>
                                            <p:cond delay="0"/>
                                          </p:stCondLst>
                                        </p:cTn>
                                        <p:tgtEl>
                                          <p:spTgt spid="63"/>
                                        </p:tgtEl>
                                        <p:attrNameLst>
                                          <p:attrName>style.visibility</p:attrName>
                                        </p:attrNameLst>
                                      </p:cBhvr>
                                      <p:to>
                                        <p:strVal val="visible"/>
                                      </p:to>
                                    </p:set>
                                    <p:animEffect transition="in" filter="wipe(left)">
                                      <p:cBhvr>
                                        <p:cTn id="34" dur="750"/>
                                        <p:tgtEl>
                                          <p:spTgt spid="63"/>
                                        </p:tgtEl>
                                      </p:cBhvr>
                                    </p:animEffect>
                                  </p:childTnLst>
                                </p:cTn>
                              </p:par>
                            </p:childTnLst>
                          </p:cTn>
                        </p:par>
                        <p:par>
                          <p:cTn id="35" fill="hold">
                            <p:stCondLst>
                              <p:cond delay="3000"/>
                            </p:stCondLst>
                            <p:childTnLst>
                              <p:par>
                                <p:cTn id="36" presetID="1" presetClass="entr" presetSubtype="0"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8" grpId="0"/>
      <p:bldP spid="58" grpId="1"/>
      <p:bldP spid="60" grpId="0" animBg="1"/>
      <p:bldP spid="62" grpId="0" animBg="1"/>
      <p:bldP spid="6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Rectangle 175">
            <a:extLst>
              <a:ext uri="{FF2B5EF4-FFF2-40B4-BE49-F238E27FC236}">
                <a16:creationId xmlns:a16="http://schemas.microsoft.com/office/drawing/2014/main" id="{58B8C80C-A11A-4658-9FCE-6543FED6B246}"/>
              </a:ext>
            </a:extLst>
          </p:cNvPr>
          <p:cNvSpPr/>
          <p:nvPr/>
        </p:nvSpPr>
        <p:spPr>
          <a:xfrm>
            <a:off x="0" y="3150616"/>
            <a:ext cx="12192000" cy="752475"/>
          </a:xfrm>
          <a:prstGeom prst="rect">
            <a:avLst/>
          </a:prstGeom>
          <a:solidFill>
            <a:srgbClr val="1DB2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5" name="Rectangle 174">
            <a:extLst>
              <a:ext uri="{FF2B5EF4-FFF2-40B4-BE49-F238E27FC236}">
                <a16:creationId xmlns:a16="http://schemas.microsoft.com/office/drawing/2014/main" id="{EFFC7121-5C52-4C9E-A879-AEBC9F18C4D3}"/>
              </a:ext>
            </a:extLst>
          </p:cNvPr>
          <p:cNvSpPr/>
          <p:nvPr/>
        </p:nvSpPr>
        <p:spPr>
          <a:xfrm>
            <a:off x="0" y="3912616"/>
            <a:ext cx="12192000" cy="752475"/>
          </a:xfrm>
          <a:prstGeom prst="rect">
            <a:avLst/>
          </a:prstGeom>
          <a:solidFill>
            <a:srgbClr val="DAF4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45" name="Group 144">
            <a:extLst>
              <a:ext uri="{FF2B5EF4-FFF2-40B4-BE49-F238E27FC236}">
                <a16:creationId xmlns:a16="http://schemas.microsoft.com/office/drawing/2014/main" id="{EB1D7477-7FC1-48A9-B27E-4BA0464287F8}"/>
              </a:ext>
            </a:extLst>
          </p:cNvPr>
          <p:cNvGrpSpPr/>
          <p:nvPr/>
        </p:nvGrpSpPr>
        <p:grpSpPr>
          <a:xfrm>
            <a:off x="990602" y="1511046"/>
            <a:ext cx="10801348" cy="3443605"/>
            <a:chOff x="485775" y="1758950"/>
            <a:chExt cx="10700385" cy="5099051"/>
          </a:xfrm>
        </p:grpSpPr>
        <p:sp>
          <p:nvSpPr>
            <p:cNvPr id="142" name="Rectangle 141">
              <a:extLst>
                <a:ext uri="{FF2B5EF4-FFF2-40B4-BE49-F238E27FC236}">
                  <a16:creationId xmlns:a16="http://schemas.microsoft.com/office/drawing/2014/main" id="{C8AF4261-B61D-4B7C-89C8-AEA36052B4A1}"/>
                </a:ext>
              </a:extLst>
            </p:cNvPr>
            <p:cNvSpPr/>
            <p:nvPr/>
          </p:nvSpPr>
          <p:spPr>
            <a:xfrm>
              <a:off x="8509635" y="1758950"/>
              <a:ext cx="2676525" cy="5099051"/>
            </a:xfrm>
            <a:prstGeom prst="rect">
              <a:avLst/>
            </a:prstGeom>
            <a:solidFill>
              <a:schemeClr val="bg1"/>
            </a:solidFill>
            <a:ln>
              <a:noFill/>
            </a:ln>
            <a:effectLst>
              <a:outerShdw blurRad="228600" dist="381000" dir="2880000" sx="95000" sy="95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3" name="Rectangle 142">
              <a:extLst>
                <a:ext uri="{FF2B5EF4-FFF2-40B4-BE49-F238E27FC236}">
                  <a16:creationId xmlns:a16="http://schemas.microsoft.com/office/drawing/2014/main" id="{8BBC851A-7619-4B85-9553-2D33CE29BF20}"/>
                </a:ext>
              </a:extLst>
            </p:cNvPr>
            <p:cNvSpPr/>
            <p:nvPr/>
          </p:nvSpPr>
          <p:spPr>
            <a:xfrm>
              <a:off x="5835015" y="1758950"/>
              <a:ext cx="2676525" cy="5099051"/>
            </a:xfrm>
            <a:prstGeom prst="rect">
              <a:avLst/>
            </a:prstGeom>
            <a:solidFill>
              <a:schemeClr val="bg1"/>
            </a:solidFill>
            <a:ln>
              <a:noFill/>
            </a:ln>
            <a:effectLst>
              <a:outerShdw blurRad="228600" dist="381000" dir="2880000" sx="95000" sy="95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4" name="Rectangle 143">
              <a:extLst>
                <a:ext uri="{FF2B5EF4-FFF2-40B4-BE49-F238E27FC236}">
                  <a16:creationId xmlns:a16="http://schemas.microsoft.com/office/drawing/2014/main" id="{E31AE7F5-3CDA-4A91-913F-0C69701A9672}"/>
                </a:ext>
              </a:extLst>
            </p:cNvPr>
            <p:cNvSpPr/>
            <p:nvPr/>
          </p:nvSpPr>
          <p:spPr>
            <a:xfrm>
              <a:off x="3160395" y="1758950"/>
              <a:ext cx="2676525" cy="5099051"/>
            </a:xfrm>
            <a:prstGeom prst="rect">
              <a:avLst/>
            </a:prstGeom>
            <a:solidFill>
              <a:schemeClr val="bg1"/>
            </a:solidFill>
            <a:ln>
              <a:noFill/>
            </a:ln>
            <a:effectLst>
              <a:outerShdw blurRad="228600" dist="381000" dir="2880000" sx="95000" sy="95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Rectangle 140">
              <a:extLst>
                <a:ext uri="{FF2B5EF4-FFF2-40B4-BE49-F238E27FC236}">
                  <a16:creationId xmlns:a16="http://schemas.microsoft.com/office/drawing/2014/main" id="{92EBE20B-2D01-4896-8C5E-CDE5841B7CF9}"/>
                </a:ext>
              </a:extLst>
            </p:cNvPr>
            <p:cNvSpPr/>
            <p:nvPr/>
          </p:nvSpPr>
          <p:spPr>
            <a:xfrm>
              <a:off x="485775" y="1758950"/>
              <a:ext cx="2676525" cy="5099051"/>
            </a:xfrm>
            <a:prstGeom prst="rect">
              <a:avLst/>
            </a:prstGeom>
            <a:solidFill>
              <a:schemeClr val="bg1"/>
            </a:solidFill>
            <a:ln>
              <a:noFill/>
            </a:ln>
            <a:effectLst>
              <a:outerShdw blurRad="228600" dist="381000" dir="2880000" sx="95000" sy="95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29" name="Group 128">
            <a:extLst>
              <a:ext uri="{FF2B5EF4-FFF2-40B4-BE49-F238E27FC236}">
                <a16:creationId xmlns:a16="http://schemas.microsoft.com/office/drawing/2014/main" id="{11100898-6CA8-46AD-8A5C-2AE15FE78743}"/>
              </a:ext>
            </a:extLst>
          </p:cNvPr>
          <p:cNvGrpSpPr/>
          <p:nvPr/>
        </p:nvGrpSpPr>
        <p:grpSpPr>
          <a:xfrm>
            <a:off x="2762250" y="881652"/>
            <a:ext cx="7648575" cy="1423143"/>
            <a:chOff x="1781175" y="752475"/>
            <a:chExt cx="8334375" cy="1590676"/>
          </a:xfrm>
        </p:grpSpPr>
        <p:grpSp>
          <p:nvGrpSpPr>
            <p:cNvPr id="126" name="Group 125">
              <a:extLst>
                <a:ext uri="{FF2B5EF4-FFF2-40B4-BE49-F238E27FC236}">
                  <a16:creationId xmlns:a16="http://schemas.microsoft.com/office/drawing/2014/main" id="{A4844C4C-6AFD-4140-BD22-C1B5E548BD26}"/>
                </a:ext>
              </a:extLst>
            </p:cNvPr>
            <p:cNvGrpSpPr/>
            <p:nvPr/>
          </p:nvGrpSpPr>
          <p:grpSpPr>
            <a:xfrm rot="10800000">
              <a:off x="1781175" y="1133475"/>
              <a:ext cx="8334375" cy="1209676"/>
              <a:chOff x="0" y="4619622"/>
              <a:chExt cx="12192000" cy="2238377"/>
            </a:xfrm>
          </p:grpSpPr>
          <p:sp>
            <p:nvSpPr>
              <p:cNvPr id="127" name="Flowchart: Document 126">
                <a:extLst>
                  <a:ext uri="{FF2B5EF4-FFF2-40B4-BE49-F238E27FC236}">
                    <a16:creationId xmlns:a16="http://schemas.microsoft.com/office/drawing/2014/main" id="{AC7AD32B-B7C1-449A-8A55-F53632F3003D}"/>
                  </a:ext>
                </a:extLst>
              </p:cNvPr>
              <p:cNvSpPr/>
              <p:nvPr/>
            </p:nvSpPr>
            <p:spPr>
              <a:xfrm rot="10800000">
                <a:off x="2809873" y="4619622"/>
                <a:ext cx="9382125" cy="2238377"/>
              </a:xfrm>
              <a:prstGeom prst="flowChartDocument">
                <a:avLst/>
              </a:prstGeom>
              <a:solidFill>
                <a:srgbClr val="14A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8" name="Flowchart: Document 127">
                <a:extLst>
                  <a:ext uri="{FF2B5EF4-FFF2-40B4-BE49-F238E27FC236}">
                    <a16:creationId xmlns:a16="http://schemas.microsoft.com/office/drawing/2014/main" id="{595DF08E-C746-4337-8FCC-7B55E6E62386}"/>
                  </a:ext>
                </a:extLst>
              </p:cNvPr>
              <p:cNvSpPr/>
              <p:nvPr/>
            </p:nvSpPr>
            <p:spPr>
              <a:xfrm rot="10800000" flipH="1">
                <a:off x="0" y="4886324"/>
                <a:ext cx="12192000" cy="1971674"/>
              </a:xfrm>
              <a:prstGeom prst="flowChartDocument">
                <a:avLst/>
              </a:prstGeom>
              <a:solidFill>
                <a:srgbClr val="99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15" name="Group 114">
              <a:extLst>
                <a:ext uri="{FF2B5EF4-FFF2-40B4-BE49-F238E27FC236}">
                  <a16:creationId xmlns:a16="http://schemas.microsoft.com/office/drawing/2014/main" id="{B7221162-F8AE-49F8-B8D3-D59BDEDD27C2}"/>
                </a:ext>
              </a:extLst>
            </p:cNvPr>
            <p:cNvGrpSpPr/>
            <p:nvPr/>
          </p:nvGrpSpPr>
          <p:grpSpPr>
            <a:xfrm>
              <a:off x="1781175" y="752475"/>
              <a:ext cx="8334375" cy="1209676"/>
              <a:chOff x="0" y="4619622"/>
              <a:chExt cx="12192000" cy="2238377"/>
            </a:xfrm>
          </p:grpSpPr>
          <p:sp>
            <p:nvSpPr>
              <p:cNvPr id="116" name="Flowchart: Document 115">
                <a:extLst>
                  <a:ext uri="{FF2B5EF4-FFF2-40B4-BE49-F238E27FC236}">
                    <a16:creationId xmlns:a16="http://schemas.microsoft.com/office/drawing/2014/main" id="{2CF3A534-9EC0-4F68-B52F-94B6265EFEC2}"/>
                  </a:ext>
                </a:extLst>
              </p:cNvPr>
              <p:cNvSpPr/>
              <p:nvPr/>
            </p:nvSpPr>
            <p:spPr>
              <a:xfrm rot="10800000">
                <a:off x="2809873" y="4619622"/>
                <a:ext cx="9382125" cy="2238377"/>
              </a:xfrm>
              <a:prstGeom prst="flowChartDocument">
                <a:avLst/>
              </a:prstGeom>
              <a:solidFill>
                <a:srgbClr val="14AF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7" name="Flowchart: Document 116">
                <a:extLst>
                  <a:ext uri="{FF2B5EF4-FFF2-40B4-BE49-F238E27FC236}">
                    <a16:creationId xmlns:a16="http://schemas.microsoft.com/office/drawing/2014/main" id="{CC36F35B-7266-4E76-923E-05FC00E4AD34}"/>
                  </a:ext>
                </a:extLst>
              </p:cNvPr>
              <p:cNvSpPr/>
              <p:nvPr/>
            </p:nvSpPr>
            <p:spPr>
              <a:xfrm rot="10800000" flipH="1">
                <a:off x="0" y="4886324"/>
                <a:ext cx="12192000" cy="1971674"/>
              </a:xfrm>
              <a:prstGeom prst="flowChartDocument">
                <a:avLst/>
              </a:prstGeom>
              <a:solidFill>
                <a:srgbClr val="99E2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55" name="Rectangle 54">
            <a:extLst>
              <a:ext uri="{FF2B5EF4-FFF2-40B4-BE49-F238E27FC236}">
                <a16:creationId xmlns:a16="http://schemas.microsoft.com/office/drawing/2014/main" id="{16F32485-1B81-4C91-B690-48E65271F2EE}"/>
              </a:ext>
            </a:extLst>
          </p:cNvPr>
          <p:cNvSpPr/>
          <p:nvPr/>
        </p:nvSpPr>
        <p:spPr>
          <a:xfrm>
            <a:off x="1076506" y="2597662"/>
            <a:ext cx="2504894" cy="406265"/>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Procurement</a:t>
            </a:r>
            <a:r>
              <a:rPr kumimoji="0" lang="en-GB"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&amp; Budget Planning</a:t>
            </a:r>
          </a:p>
        </p:txBody>
      </p:sp>
      <p:sp>
        <p:nvSpPr>
          <p:cNvPr id="56" name="Rectangle 55">
            <a:extLst>
              <a:ext uri="{FF2B5EF4-FFF2-40B4-BE49-F238E27FC236}">
                <a16:creationId xmlns:a16="http://schemas.microsoft.com/office/drawing/2014/main" id="{6C733800-E7DA-4427-AE3B-6E4B688BA3E6}"/>
              </a:ext>
            </a:extLst>
          </p:cNvPr>
          <p:cNvSpPr/>
          <p:nvPr/>
        </p:nvSpPr>
        <p:spPr>
          <a:xfrm>
            <a:off x="4143555" y="2597662"/>
            <a:ext cx="1780996" cy="249299"/>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Tendering Process</a:t>
            </a: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7" name="Rectangle 56">
            <a:extLst>
              <a:ext uri="{FF2B5EF4-FFF2-40B4-BE49-F238E27FC236}">
                <a16:creationId xmlns:a16="http://schemas.microsoft.com/office/drawing/2014/main" id="{2E875160-21FD-4FBA-9D1C-C2EFBD58C514}"/>
              </a:ext>
            </a:extLst>
          </p:cNvPr>
          <p:cNvSpPr/>
          <p:nvPr/>
        </p:nvSpPr>
        <p:spPr>
          <a:xfrm>
            <a:off x="6791506" y="2597662"/>
            <a:ext cx="1971494" cy="406265"/>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lang="en-GB" sz="1200" b="1" dirty="0">
                <a:solidFill>
                  <a:prstClr val="black"/>
                </a:solidFill>
                <a:latin typeface="Arial" panose="020B0604020202020204" pitchFamily="34" charset="0"/>
                <a:cs typeface="Arial" panose="020B0604020202020204" pitchFamily="34" charset="0"/>
              </a:rPr>
              <a:t>OPEX</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Projects &amp; CAPEX</a:t>
            </a:r>
          </a:p>
        </p:txBody>
      </p:sp>
      <p:sp>
        <p:nvSpPr>
          <p:cNvPr id="58" name="Rectangle 57">
            <a:extLst>
              <a:ext uri="{FF2B5EF4-FFF2-40B4-BE49-F238E27FC236}">
                <a16:creationId xmlns:a16="http://schemas.microsoft.com/office/drawing/2014/main" id="{780AF7AE-33A0-4894-9A60-2F3E5B41A0E2}"/>
              </a:ext>
            </a:extLst>
          </p:cNvPr>
          <p:cNvSpPr/>
          <p:nvPr/>
        </p:nvSpPr>
        <p:spPr>
          <a:xfrm>
            <a:off x="9163050" y="2597662"/>
            <a:ext cx="2562406" cy="406265"/>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Performance</a:t>
            </a:r>
            <a:r>
              <a:rPr kumimoji="0" lang="en-GB"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 Outcomes</a:t>
            </a:r>
            <a:b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Re(PLANNING)</a:t>
            </a:r>
          </a:p>
        </p:txBody>
      </p:sp>
      <p:sp>
        <p:nvSpPr>
          <p:cNvPr id="59" name="Rectangle 58">
            <a:extLst>
              <a:ext uri="{FF2B5EF4-FFF2-40B4-BE49-F238E27FC236}">
                <a16:creationId xmlns:a16="http://schemas.microsoft.com/office/drawing/2014/main" id="{7DC74C16-724E-49D1-BEDD-116963723A37}"/>
              </a:ext>
            </a:extLst>
          </p:cNvPr>
          <p:cNvSpPr/>
          <p:nvPr/>
        </p:nvSpPr>
        <p:spPr>
          <a:xfrm>
            <a:off x="1076506" y="3161920"/>
            <a:ext cx="2504894" cy="720197"/>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t>Budgeting</a:t>
            </a:r>
            <a:b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br>
            <a: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t>Expense and Projects Classification</a:t>
            </a:r>
            <a:b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br>
            <a:r>
              <a:rPr lang="en-GB" sz="1200" dirty="0">
                <a:solidFill>
                  <a:srgbClr val="116B6D"/>
                </a:solidFill>
                <a:latin typeface="Arial" panose="020B0604020202020204" pitchFamily="34" charset="0"/>
                <a:cs typeface="Arial" panose="020B0604020202020204" pitchFamily="34" charset="0"/>
              </a:rPr>
              <a:t>Financing Sources</a:t>
            </a:r>
            <a:endPar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endParaRPr>
          </a:p>
        </p:txBody>
      </p:sp>
      <p:sp>
        <p:nvSpPr>
          <p:cNvPr id="60" name="Rectangle 59">
            <a:extLst>
              <a:ext uri="{FF2B5EF4-FFF2-40B4-BE49-F238E27FC236}">
                <a16:creationId xmlns:a16="http://schemas.microsoft.com/office/drawing/2014/main" id="{52BB8A99-3D52-41E7-98BE-D2A4F11387D2}"/>
              </a:ext>
            </a:extLst>
          </p:cNvPr>
          <p:cNvSpPr/>
          <p:nvPr/>
        </p:nvSpPr>
        <p:spPr>
          <a:xfrm>
            <a:off x="3953056" y="3083437"/>
            <a:ext cx="2090759" cy="720197"/>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t>CPV / Expenditure Authorisation</a:t>
            </a:r>
            <a:r>
              <a:rPr kumimoji="0" lang="en-GB" sz="1200" b="0" i="0" u="none" strike="noStrike" kern="1200" cap="none" spc="0" normalizeH="0" noProof="0" dirty="0">
                <a:ln>
                  <a:noFill/>
                </a:ln>
                <a:solidFill>
                  <a:srgbClr val="116B6D"/>
                </a:solidFill>
                <a:effectLst/>
                <a:uLnTx/>
                <a:uFillTx/>
                <a:latin typeface="Arial" panose="020B0604020202020204" pitchFamily="34" charset="0"/>
                <a:ea typeface="+mn-ea"/>
                <a:cs typeface="Arial" panose="020B0604020202020204" pitchFamily="34" charset="0"/>
              </a:rPr>
              <a:t> and budget commitment</a:t>
            </a:r>
            <a: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t> /Contract</a:t>
            </a:r>
            <a:r>
              <a:rPr kumimoji="0" lang="en-GB" sz="1200" b="0" i="0" u="none" strike="noStrike" kern="1200" cap="none" spc="0" normalizeH="0" noProof="0" dirty="0">
                <a:ln>
                  <a:noFill/>
                </a:ln>
                <a:solidFill>
                  <a:srgbClr val="116B6D"/>
                </a:solidFill>
                <a:effectLst/>
                <a:uLnTx/>
                <a:uFillTx/>
                <a:latin typeface="Arial" panose="020B0604020202020204" pitchFamily="34" charset="0"/>
                <a:ea typeface="+mn-ea"/>
                <a:cs typeface="Arial" panose="020B0604020202020204" pitchFamily="34" charset="0"/>
              </a:rPr>
              <a:t> Registry, Plans, Warranties</a:t>
            </a:r>
            <a:endPar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endParaRPr>
          </a:p>
        </p:txBody>
      </p:sp>
      <p:sp>
        <p:nvSpPr>
          <p:cNvPr id="61" name="Rectangle 60">
            <a:extLst>
              <a:ext uri="{FF2B5EF4-FFF2-40B4-BE49-F238E27FC236}">
                <a16:creationId xmlns:a16="http://schemas.microsoft.com/office/drawing/2014/main" id="{DB5D3FF0-14A1-4F31-A009-149B9AF0273A}"/>
              </a:ext>
            </a:extLst>
          </p:cNvPr>
          <p:cNvSpPr/>
          <p:nvPr/>
        </p:nvSpPr>
        <p:spPr>
          <a:xfrm>
            <a:off x="6791506" y="3083437"/>
            <a:ext cx="1971494" cy="720197"/>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lang="en-GB" sz="1200" dirty="0">
                <a:solidFill>
                  <a:srgbClr val="116B6D"/>
                </a:solidFill>
                <a:latin typeface="Arial" panose="020B0604020202020204" pitchFamily="34" charset="0"/>
                <a:cs typeface="Arial" panose="020B0604020202020204" pitchFamily="34" charset="0"/>
              </a:rPr>
              <a:t>POs </a:t>
            </a:r>
            <a: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t>/ invoices</a:t>
            </a:r>
            <a:b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br>
            <a: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t>Settlement</a:t>
            </a:r>
            <a:r>
              <a:rPr kumimoji="0" lang="en-GB" sz="1200" b="0" i="0" u="none" strike="noStrike" kern="1200" cap="none" spc="0" normalizeH="0" noProof="0" dirty="0">
                <a:ln>
                  <a:noFill/>
                </a:ln>
                <a:solidFill>
                  <a:srgbClr val="116B6D"/>
                </a:solidFill>
                <a:effectLst/>
                <a:uLnTx/>
                <a:uFillTx/>
                <a:latin typeface="Arial" panose="020B0604020202020204" pitchFamily="34" charset="0"/>
                <a:ea typeface="+mn-ea"/>
                <a:cs typeface="Arial" panose="020B0604020202020204" pitchFamily="34" charset="0"/>
              </a:rPr>
              <a:t> and Payment</a:t>
            </a:r>
            <a:r>
              <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rPr>
              <a:t>, Asset Registry;</a:t>
            </a:r>
            <a:r>
              <a:rPr kumimoji="0" lang="en-GB" sz="1200" b="0" i="0" u="none" strike="noStrike" kern="1200" cap="none" spc="0" normalizeH="0" noProof="0" dirty="0">
                <a:ln>
                  <a:noFill/>
                </a:ln>
                <a:solidFill>
                  <a:srgbClr val="116B6D"/>
                </a:solidFill>
                <a:effectLst/>
                <a:uLnTx/>
                <a:uFillTx/>
                <a:latin typeface="Arial" panose="020B0604020202020204" pitchFamily="34" charset="0"/>
                <a:ea typeface="+mn-ea"/>
                <a:cs typeface="Arial" panose="020B0604020202020204" pitchFamily="34" charset="0"/>
              </a:rPr>
              <a:t> Warranties management</a:t>
            </a:r>
            <a:endParaRPr kumimoji="0" lang="en-GB" sz="1200" b="0" i="0" u="none" strike="noStrike" kern="1200" cap="none" spc="0" normalizeH="0" baseline="0" noProof="0" dirty="0">
              <a:ln>
                <a:noFill/>
              </a:ln>
              <a:solidFill>
                <a:srgbClr val="116B6D"/>
              </a:solidFill>
              <a:effectLst/>
              <a:uLnTx/>
              <a:uFillTx/>
              <a:latin typeface="Arial" panose="020B0604020202020204" pitchFamily="34" charset="0"/>
              <a:ea typeface="+mn-ea"/>
              <a:cs typeface="Arial" panose="020B0604020202020204" pitchFamily="34" charset="0"/>
            </a:endParaRPr>
          </a:p>
        </p:txBody>
      </p:sp>
      <p:sp>
        <p:nvSpPr>
          <p:cNvPr id="62" name="Rectangle 61">
            <a:extLst>
              <a:ext uri="{FF2B5EF4-FFF2-40B4-BE49-F238E27FC236}">
                <a16:creationId xmlns:a16="http://schemas.microsoft.com/office/drawing/2014/main" id="{F023619D-54FF-4F9B-92FE-AA189EFF23BC}"/>
              </a:ext>
            </a:extLst>
          </p:cNvPr>
          <p:cNvSpPr/>
          <p:nvPr/>
        </p:nvSpPr>
        <p:spPr>
          <a:xfrm>
            <a:off x="9239250" y="3161920"/>
            <a:ext cx="2410006" cy="646331"/>
          </a:xfrm>
          <a:prstGeom prst="rect">
            <a:avLst/>
          </a:prstGeom>
        </p:spPr>
        <p:txBody>
          <a:bodyPr wrap="square">
            <a:spAutoFit/>
          </a:bodyPr>
          <a:lstStyle/>
          <a:p>
            <a:pPr algn="ctr">
              <a:defRPr/>
            </a:pPr>
            <a:r>
              <a:rPr kumimoji="0" lang="en-GB" sz="1200" b="0" i="0" u="none" strike="noStrike" kern="1200" cap="none" spc="0" normalizeH="0" baseline="0" noProof="0">
                <a:ln>
                  <a:noFill/>
                </a:ln>
                <a:solidFill>
                  <a:srgbClr val="116B6D"/>
                </a:solidFill>
                <a:effectLst/>
                <a:uLnTx/>
                <a:uFillTx/>
                <a:latin typeface="Arial" panose="020B0604020202020204" pitchFamily="34" charset="0"/>
                <a:ea typeface="+mn-ea"/>
                <a:cs typeface="Arial" panose="020B0604020202020204" pitchFamily="34" charset="0"/>
              </a:rPr>
              <a:t> (</a:t>
            </a:r>
            <a:r>
              <a:rPr lang="en-GB" sz="1200">
                <a:solidFill>
                  <a:srgbClr val="116B6D"/>
                </a:solidFill>
                <a:latin typeface="Arial" panose="020B0604020202020204" pitchFamily="34" charset="0"/>
                <a:cs typeface="Arial" panose="020B0604020202020204" pitchFamily="34" charset="0"/>
              </a:rPr>
              <a:t>re)Financial Planning</a:t>
            </a:r>
          </a:p>
          <a:p>
            <a:pPr algn="ctr">
              <a:defRPr/>
            </a:pPr>
            <a:r>
              <a:rPr lang="en-GB" sz="1200">
                <a:solidFill>
                  <a:srgbClr val="116B6D"/>
                </a:solidFill>
                <a:latin typeface="Arial" panose="020B0604020202020204" pitchFamily="34" charset="0"/>
                <a:cs typeface="Arial" panose="020B0604020202020204" pitchFamily="34" charset="0"/>
              </a:rPr>
              <a:t>Reporting</a:t>
            </a:r>
          </a:p>
          <a:p>
            <a:pPr algn="ctr">
              <a:defRPr/>
            </a:pPr>
            <a:r>
              <a:rPr lang="en-GB" sz="1200">
                <a:solidFill>
                  <a:srgbClr val="116B6D"/>
                </a:solidFill>
                <a:latin typeface="Arial" panose="020B0604020202020204" pitchFamily="34" charset="0"/>
                <a:cs typeface="Arial" panose="020B0604020202020204" pitchFamily="34" charset="0"/>
              </a:rPr>
              <a:t>Acountability</a:t>
            </a:r>
            <a:endParaRPr lang="en-GB" sz="1200" dirty="0">
              <a:solidFill>
                <a:srgbClr val="116B6D"/>
              </a:solidFill>
              <a:latin typeface="Arial" panose="020B0604020202020204" pitchFamily="34" charset="0"/>
              <a:cs typeface="Arial" panose="020B0604020202020204" pitchFamily="34" charset="0"/>
            </a:endParaRPr>
          </a:p>
        </p:txBody>
      </p:sp>
      <p:sp>
        <p:nvSpPr>
          <p:cNvPr id="71" name="Rectangle 70">
            <a:extLst>
              <a:ext uri="{FF2B5EF4-FFF2-40B4-BE49-F238E27FC236}">
                <a16:creationId xmlns:a16="http://schemas.microsoft.com/office/drawing/2014/main" id="{25301E17-F7F8-41F2-8C74-B2F1BD6CD2FD}"/>
              </a:ext>
            </a:extLst>
          </p:cNvPr>
          <p:cNvSpPr/>
          <p:nvPr/>
        </p:nvSpPr>
        <p:spPr>
          <a:xfrm>
            <a:off x="1076506" y="4045462"/>
            <a:ext cx="2504894" cy="406265"/>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SGPI (Projects</a:t>
            </a:r>
            <a:r>
              <a:rPr lang="en-GB" sz="1200" b="1" dirty="0">
                <a:solidFill>
                  <a:srgbClr val="1DB2B6"/>
                </a:solidFill>
                <a:latin typeface="Arial" panose="020B0604020202020204" pitchFamily="34" charset="0"/>
                <a:cs typeface="Arial" panose="020B0604020202020204" pitchFamily="34" charset="0"/>
              </a:rPr>
              <a:t>, Assets,</a:t>
            </a:r>
            <a:r>
              <a:rPr kumimoji="0" lang="en-GB" sz="1200" b="1" i="0" u="none" strike="noStrike" kern="1200" cap="none" spc="0" normalizeH="0" noProof="0" dirty="0">
                <a:ln>
                  <a:noFill/>
                </a:ln>
                <a:solidFill>
                  <a:srgbClr val="1DB2B6"/>
                </a:solidFill>
                <a:effectLst/>
                <a:uLnTx/>
                <a:uFillTx/>
                <a:latin typeface="Arial" panose="020B0604020202020204" pitchFamily="34" charset="0"/>
                <a:ea typeface="+mn-ea"/>
                <a:cs typeface="Arial" panose="020B0604020202020204" pitchFamily="34" charset="0"/>
              </a:rPr>
              <a:t> </a:t>
            </a:r>
            <a:r>
              <a:rPr lang="en-GB" sz="1200" b="1" dirty="0">
                <a:solidFill>
                  <a:srgbClr val="1DB2B6"/>
                </a:solidFill>
                <a:latin typeface="Arial" panose="020B0604020202020204" pitchFamily="34" charset="0"/>
                <a:cs typeface="Arial" panose="020B0604020202020204" pitchFamily="34" charset="0"/>
              </a:rPr>
              <a:t>GIS</a:t>
            </a:r>
            <a:r>
              <a:rPr kumimoji="0" lang="en-GB" sz="1200" b="1" i="0" u="none" strike="noStrike" kern="1200" cap="none" spc="0" normalizeH="0" noProof="0" dirty="0">
                <a:ln>
                  <a:noFill/>
                </a:ln>
                <a:solidFill>
                  <a:srgbClr val="1DB2B6"/>
                </a:solidFill>
                <a:effectLst/>
                <a:uLnTx/>
                <a:uFillTx/>
                <a:latin typeface="Arial" panose="020B0604020202020204" pitchFamily="34" charset="0"/>
                <a:ea typeface="+mn-ea"/>
                <a:cs typeface="Arial" panose="020B0604020202020204" pitchFamily="34" charset="0"/>
              </a:rPr>
              <a:t>)</a:t>
            </a:r>
            <a:r>
              <a:rPr lang="en-GB" sz="1200" b="1" noProof="0" dirty="0">
                <a:solidFill>
                  <a:srgbClr val="1DB2B6"/>
                </a:solidFill>
                <a:latin typeface="Arial" panose="020B0604020202020204" pitchFamily="34" charset="0"/>
                <a:cs typeface="Arial" panose="020B0604020202020204" pitchFamily="34" charset="0"/>
              </a:rPr>
              <a:t>;</a:t>
            </a: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 SAP MM; BI (</a:t>
            </a:r>
            <a:r>
              <a:rPr kumimoji="0" lang="en-GB" sz="1200" b="1" i="0" u="none" strike="noStrike" kern="1200" cap="none" spc="0" normalizeH="0" baseline="0" noProof="0" dirty="0" err="1">
                <a:ln>
                  <a:noFill/>
                </a:ln>
                <a:solidFill>
                  <a:srgbClr val="1DB2B6"/>
                </a:solidFill>
                <a:effectLst/>
                <a:uLnTx/>
                <a:uFillTx/>
                <a:latin typeface="Arial" panose="020B0604020202020204" pitchFamily="34" charset="0"/>
                <a:ea typeface="+mn-ea"/>
                <a:cs typeface="Arial" panose="020B0604020202020204" pitchFamily="34" charset="0"/>
              </a:rPr>
              <a:t>PowerBI</a:t>
            </a: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a:t>
            </a:r>
          </a:p>
        </p:txBody>
      </p:sp>
      <p:sp>
        <p:nvSpPr>
          <p:cNvPr id="72" name="Rectangle 71">
            <a:extLst>
              <a:ext uri="{FF2B5EF4-FFF2-40B4-BE49-F238E27FC236}">
                <a16:creationId xmlns:a16="http://schemas.microsoft.com/office/drawing/2014/main" id="{01968E64-B87B-4809-BB35-5C40491AA778}"/>
              </a:ext>
            </a:extLst>
          </p:cNvPr>
          <p:cNvSpPr/>
          <p:nvPr/>
        </p:nvSpPr>
        <p:spPr>
          <a:xfrm>
            <a:off x="3838756" y="4045462"/>
            <a:ext cx="2390594" cy="954107"/>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ACCP; SAP FI E MM; GESCOR e E-doc</a:t>
            </a:r>
            <a:endParaRPr lang="en-GB" sz="1200" b="1" dirty="0">
              <a:solidFill>
                <a:srgbClr val="1DB2B6"/>
              </a:solidFill>
              <a:latin typeface="Arial" panose="020B0604020202020204" pitchFamily="34" charset="0"/>
              <a:cs typeface="Arial" panose="020B0604020202020204" pitchFamily="34" charset="0"/>
            </a:endParaRPr>
          </a:p>
          <a:p>
            <a:pPr lvl="0" algn="ctr">
              <a:lnSpc>
                <a:spcPct val="85000"/>
              </a:lnSpc>
              <a:spcBef>
                <a:spcPts val="600"/>
              </a:spcBef>
              <a:defRPr/>
            </a:pPr>
            <a:r>
              <a:rPr lang="en-GB" sz="1200" b="1" dirty="0">
                <a:solidFill>
                  <a:schemeClr val="tx1">
                    <a:lumMod val="50000"/>
                    <a:lumOff val="50000"/>
                  </a:schemeClr>
                </a:solidFill>
                <a:latin typeface="Arial" panose="020B0604020202020204" pitchFamily="34" charset="0"/>
                <a:cs typeface="Arial" panose="020B0604020202020204" pitchFamily="34" charset="0"/>
              </a:rPr>
              <a:t>ACINGOV (e-tendering); Tribunal de </a:t>
            </a:r>
            <a:r>
              <a:rPr lang="en-GB" sz="1200" b="1" dirty="0" err="1">
                <a:solidFill>
                  <a:schemeClr val="tx1">
                    <a:lumMod val="50000"/>
                    <a:lumOff val="50000"/>
                  </a:schemeClr>
                </a:solidFill>
                <a:latin typeface="Arial" panose="020B0604020202020204" pitchFamily="34" charset="0"/>
                <a:cs typeface="Arial" panose="020B0604020202020204" pitchFamily="34" charset="0"/>
              </a:rPr>
              <a:t>Contas</a:t>
            </a:r>
            <a:r>
              <a:rPr lang="en-GB" sz="1200" b="1" dirty="0">
                <a:solidFill>
                  <a:schemeClr val="tx1">
                    <a:lumMod val="50000"/>
                    <a:lumOff val="50000"/>
                  </a:schemeClr>
                </a:solidFill>
                <a:latin typeface="Arial" panose="020B0604020202020204" pitchFamily="34" charset="0"/>
                <a:cs typeface="Arial" panose="020B0604020202020204" pitchFamily="34" charset="0"/>
              </a:rPr>
              <a:t> (Audit Court); Portal Base</a:t>
            </a:r>
            <a:endParaRPr kumimoji="0" lang="en-GB" sz="1200" b="1"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cs typeface="Arial" panose="020B0604020202020204" pitchFamily="34" charset="0"/>
            </a:endParaRPr>
          </a:p>
        </p:txBody>
      </p:sp>
      <p:sp>
        <p:nvSpPr>
          <p:cNvPr id="73" name="Rectangle 72">
            <a:extLst>
              <a:ext uri="{FF2B5EF4-FFF2-40B4-BE49-F238E27FC236}">
                <a16:creationId xmlns:a16="http://schemas.microsoft.com/office/drawing/2014/main" id="{23BA1AAF-3BE8-4716-9028-21F901A29909}"/>
              </a:ext>
            </a:extLst>
          </p:cNvPr>
          <p:cNvSpPr/>
          <p:nvPr/>
        </p:nvSpPr>
        <p:spPr>
          <a:xfrm>
            <a:off x="6791506" y="4045462"/>
            <a:ext cx="1971494" cy="640175"/>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SAP FI, MM, PS </a:t>
            </a:r>
            <a:r>
              <a:rPr lang="en-GB" sz="1200" b="1" noProof="0" dirty="0">
                <a:solidFill>
                  <a:srgbClr val="1DB2B6"/>
                </a:solidFill>
                <a:latin typeface="Arial" panose="020B0604020202020204" pitchFamily="34" charset="0"/>
                <a:cs typeface="Arial" panose="020B0604020202020204" pitchFamily="34" charset="0"/>
              </a:rPr>
              <a:t>and </a:t>
            </a: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CO; WEBGEST</a:t>
            </a:r>
          </a:p>
          <a:p>
            <a:pPr marL="0" marR="0" lvl="0" indent="0" algn="ctr" defTabSz="914400" rtl="0" eaLnBrk="1" fontAlgn="auto" latinLnBrk="0" hangingPunct="1">
              <a:lnSpc>
                <a:spcPct val="85000"/>
              </a:lnSpc>
              <a:spcBef>
                <a:spcPts val="600"/>
              </a:spcBef>
              <a:spcAft>
                <a:spcPts val="0"/>
              </a:spcAft>
              <a:buClrTx/>
              <a:buSzTx/>
              <a:buFontTx/>
              <a:buNone/>
              <a:tabLst/>
              <a:defRPr/>
            </a:pPr>
            <a:r>
              <a:rPr lang="en-GB" sz="1200" b="1" dirty="0">
                <a:solidFill>
                  <a:schemeClr val="tx1">
                    <a:lumMod val="50000"/>
                    <a:lumOff val="50000"/>
                  </a:schemeClr>
                </a:solidFill>
                <a:latin typeface="Arial" panose="020B0604020202020204" pitchFamily="34" charset="0"/>
                <a:cs typeface="Arial" panose="020B0604020202020204" pitchFamily="34" charset="0"/>
              </a:rPr>
              <a:t>E-Invoice ESPAP</a:t>
            </a:r>
            <a:endParaRPr kumimoji="0" lang="en-GB" sz="1200" b="1"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cs typeface="Arial" panose="020B0604020202020204" pitchFamily="34" charset="0"/>
            </a:endParaRPr>
          </a:p>
        </p:txBody>
      </p:sp>
      <p:sp>
        <p:nvSpPr>
          <p:cNvPr id="74" name="Rectangle 73">
            <a:extLst>
              <a:ext uri="{FF2B5EF4-FFF2-40B4-BE49-F238E27FC236}">
                <a16:creationId xmlns:a16="http://schemas.microsoft.com/office/drawing/2014/main" id="{5C3A1FE1-7C47-4238-9F8F-EC053B840EA8}"/>
              </a:ext>
            </a:extLst>
          </p:cNvPr>
          <p:cNvSpPr/>
          <p:nvPr/>
        </p:nvSpPr>
        <p:spPr>
          <a:xfrm>
            <a:off x="9486024" y="4045462"/>
            <a:ext cx="1916458" cy="563231"/>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 SAP PS e CO;</a:t>
            </a:r>
            <a:b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b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BI - BUDGET;</a:t>
            </a:r>
            <a:b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br>
            <a:r>
              <a:rPr kumimoji="0" lang="en-GB" sz="1200" b="1" i="0" u="none" strike="noStrike" kern="1200" cap="none" spc="0" normalizeH="0" baseline="0" noProof="0" dirty="0">
                <a:ln>
                  <a:noFill/>
                </a:ln>
                <a:solidFill>
                  <a:srgbClr val="1DB2B6"/>
                </a:solidFill>
                <a:effectLst/>
                <a:uLnTx/>
                <a:uFillTx/>
                <a:latin typeface="Arial" panose="020B0604020202020204" pitchFamily="34" charset="0"/>
                <a:ea typeface="+mn-ea"/>
                <a:cs typeface="Arial" panose="020B0604020202020204" pitchFamily="34" charset="0"/>
              </a:rPr>
              <a:t>SGPI</a:t>
            </a:r>
          </a:p>
        </p:txBody>
      </p:sp>
      <p:grpSp>
        <p:nvGrpSpPr>
          <p:cNvPr id="14" name="Group 13">
            <a:extLst>
              <a:ext uri="{FF2B5EF4-FFF2-40B4-BE49-F238E27FC236}">
                <a16:creationId xmlns:a16="http://schemas.microsoft.com/office/drawing/2014/main" id="{2B3D67D4-5F39-4F96-8D24-2D259C9BD720}"/>
              </a:ext>
            </a:extLst>
          </p:cNvPr>
          <p:cNvGrpSpPr/>
          <p:nvPr/>
        </p:nvGrpSpPr>
        <p:grpSpPr>
          <a:xfrm>
            <a:off x="1598838" y="4962263"/>
            <a:ext cx="9601200" cy="469900"/>
            <a:chOff x="1590675" y="5241289"/>
            <a:chExt cx="9601200" cy="469900"/>
          </a:xfrm>
        </p:grpSpPr>
        <p:sp>
          <p:nvSpPr>
            <p:cNvPr id="80" name="Rectangle: Rounded Corners 79">
              <a:extLst>
                <a:ext uri="{FF2B5EF4-FFF2-40B4-BE49-F238E27FC236}">
                  <a16:creationId xmlns:a16="http://schemas.microsoft.com/office/drawing/2014/main" id="{15A74EA8-25E8-4D6B-9DD0-F2B27DC5E12B}"/>
                </a:ext>
              </a:extLst>
            </p:cNvPr>
            <p:cNvSpPr/>
            <p:nvPr/>
          </p:nvSpPr>
          <p:spPr>
            <a:xfrm>
              <a:off x="1590675" y="5241289"/>
              <a:ext cx="9601200" cy="469900"/>
            </a:xfrm>
            <a:prstGeom prst="roundRect">
              <a:avLst>
                <a:gd name="adj" fmla="val 50000"/>
              </a:avLst>
            </a:prstGeom>
            <a:solidFill>
              <a:srgbClr val="116B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2" name="TextBox 81">
              <a:extLst>
                <a:ext uri="{FF2B5EF4-FFF2-40B4-BE49-F238E27FC236}">
                  <a16:creationId xmlns:a16="http://schemas.microsoft.com/office/drawing/2014/main" id="{B5D6C4E1-52EC-46E7-976F-A73AA5AF00EC}"/>
                </a:ext>
              </a:extLst>
            </p:cNvPr>
            <p:cNvSpPr txBox="1"/>
            <p:nvPr/>
          </p:nvSpPr>
          <p:spPr>
            <a:xfrm>
              <a:off x="3343275" y="5313798"/>
              <a:ext cx="6096000" cy="353943"/>
            </a:xfrm>
            <a:prstGeom prst="rect">
              <a:avLst/>
            </a:prstGeom>
          </p:spPr>
          <p:txBody>
            <a:bodyPr wrap="square">
              <a:spAutoFit/>
            </a:bodyPr>
            <a:lstStyle>
              <a:defPPr>
                <a:defRPr lang="pt-PT"/>
              </a:defPPr>
              <a:lvl1pPr lvl="0" algn="ctr">
                <a:lnSpc>
                  <a:spcPct val="85000"/>
                </a:lnSpc>
                <a:spcBef>
                  <a:spcPts val="600"/>
                </a:spcBef>
                <a:defRPr sz="1200" b="1">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(current projects portfolio)</a:t>
              </a:r>
            </a:p>
          </p:txBody>
        </p:sp>
      </p:grpSp>
      <p:sp>
        <p:nvSpPr>
          <p:cNvPr id="83" name="Rectangle 82">
            <a:extLst>
              <a:ext uri="{FF2B5EF4-FFF2-40B4-BE49-F238E27FC236}">
                <a16:creationId xmlns:a16="http://schemas.microsoft.com/office/drawing/2014/main" id="{4326043B-DA4D-4164-B343-11DEA86F62E3}"/>
              </a:ext>
            </a:extLst>
          </p:cNvPr>
          <p:cNvSpPr/>
          <p:nvPr/>
        </p:nvSpPr>
        <p:spPr>
          <a:xfrm>
            <a:off x="990602" y="5489444"/>
            <a:ext cx="2590798" cy="692497"/>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lang="en-GB" sz="1400" b="1" dirty="0">
                <a:solidFill>
                  <a:srgbClr val="00D6E6"/>
                </a:solidFill>
                <a:latin typeface="Arial" panose="020B0604020202020204" pitchFamily="34" charset="0"/>
                <a:cs typeface="Arial" panose="020B0604020202020204" pitchFamily="34" charset="0"/>
              </a:rPr>
              <a:t>Lx PPP-IS (PROCUREMENT PLANNING PLATFORM)</a:t>
            </a:r>
          </a:p>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84" name="Rectangle 83">
            <a:extLst>
              <a:ext uri="{FF2B5EF4-FFF2-40B4-BE49-F238E27FC236}">
                <a16:creationId xmlns:a16="http://schemas.microsoft.com/office/drawing/2014/main" id="{EBDD91A4-A94F-471B-B83D-EB046A2AB3EA}"/>
              </a:ext>
            </a:extLst>
          </p:cNvPr>
          <p:cNvSpPr/>
          <p:nvPr/>
        </p:nvSpPr>
        <p:spPr>
          <a:xfrm>
            <a:off x="3728946" y="5497710"/>
            <a:ext cx="2609000" cy="641714"/>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r>
              <a:rPr kumimoji="0" lang="en-GB" sz="140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E-DESPESA PLATFORM (E-Expenditure </a:t>
            </a:r>
            <a:r>
              <a:rPr kumimoji="0" lang="en-GB" sz="140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Prcocess</a:t>
            </a:r>
            <a:r>
              <a:rPr kumimoji="0" lang="en-GB" sz="140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br>
              <a:rPr kumimoji="0" lang="en-GB" sz="1400" b="1"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br>
            <a:endParaRPr kumimoji="0" lang="en-GB" sz="1400" b="1"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endParaRPr>
          </a:p>
        </p:txBody>
      </p:sp>
      <p:sp>
        <p:nvSpPr>
          <p:cNvPr id="86" name="Rectangle 85">
            <a:extLst>
              <a:ext uri="{FF2B5EF4-FFF2-40B4-BE49-F238E27FC236}">
                <a16:creationId xmlns:a16="http://schemas.microsoft.com/office/drawing/2014/main" id="{EAA3B775-BC54-4F19-A168-4627F366B206}"/>
              </a:ext>
            </a:extLst>
          </p:cNvPr>
          <p:cNvSpPr/>
          <p:nvPr/>
        </p:nvSpPr>
        <p:spPr>
          <a:xfrm>
            <a:off x="9163050" y="5860280"/>
            <a:ext cx="2427105" cy="718658"/>
          </a:xfrm>
          <a:prstGeom prst="rect">
            <a:avLst/>
          </a:prstGeom>
        </p:spPr>
        <p:txBody>
          <a:bodyPr wrap="square">
            <a:spAutoFit/>
          </a:bodyPr>
          <a:lstStyle/>
          <a:p>
            <a:pPr marL="0" marR="0" lvl="0" indent="0" algn="ctr" defTabSz="914400" rtl="0" eaLnBrk="1" fontAlgn="auto" latinLnBrk="0" hangingPunct="1">
              <a:lnSpc>
                <a:spcPct val="85000"/>
              </a:lnSpc>
              <a:spcBef>
                <a:spcPts val="600"/>
              </a:spcBef>
              <a:spcAft>
                <a:spcPts val="0"/>
              </a:spcAft>
              <a:buClrTx/>
              <a:buSzTx/>
              <a:buFontTx/>
              <a:buNone/>
              <a:tabLst/>
              <a:defRPr/>
            </a:pPr>
            <a:endParaRPr lang="en-GB" sz="1400" dirty="0">
              <a:solidFill>
                <a:prstClr val="black"/>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85000"/>
              </a:lnSpc>
              <a:spcBef>
                <a:spcPts val="600"/>
              </a:spcBef>
              <a:spcAft>
                <a:spcPts val="0"/>
              </a:spcAft>
              <a:buClrTx/>
              <a:buSzTx/>
              <a:buFontTx/>
              <a:buNone/>
              <a:tabLst/>
              <a:defRPr/>
            </a:pPr>
            <a:r>
              <a:rPr lang="en-GB" sz="1400" dirty="0">
                <a:solidFill>
                  <a:prstClr val="black"/>
                </a:solidFill>
                <a:latin typeface="Arial" panose="020B0604020202020204" pitchFamily="34" charset="0"/>
                <a:cs typeface="Arial" panose="020B0604020202020204" pitchFamily="34" charset="0"/>
              </a:rPr>
              <a:t> PROCUREMENT ANALYTICS</a:t>
            </a:r>
          </a:p>
        </p:txBody>
      </p:sp>
      <p:grpSp>
        <p:nvGrpSpPr>
          <p:cNvPr id="10" name="Group 9">
            <a:extLst>
              <a:ext uri="{FF2B5EF4-FFF2-40B4-BE49-F238E27FC236}">
                <a16:creationId xmlns:a16="http://schemas.microsoft.com/office/drawing/2014/main" id="{C55D2DEB-579C-4258-99C7-458D458A95FF}"/>
              </a:ext>
            </a:extLst>
          </p:cNvPr>
          <p:cNvGrpSpPr/>
          <p:nvPr/>
        </p:nvGrpSpPr>
        <p:grpSpPr>
          <a:xfrm>
            <a:off x="1345012" y="858252"/>
            <a:ext cx="2114590" cy="1969545"/>
            <a:chOff x="1345012" y="849348"/>
            <a:chExt cx="2656198" cy="2474003"/>
          </a:xfrm>
        </p:grpSpPr>
        <p:pic>
          <p:nvPicPr>
            <p:cNvPr id="27" name="Picture 26">
              <a:extLst>
                <a:ext uri="{FF2B5EF4-FFF2-40B4-BE49-F238E27FC236}">
                  <a16:creationId xmlns:a16="http://schemas.microsoft.com/office/drawing/2014/main" id="{DDA8D30A-33F5-4D0C-9CFF-9512AE87C2C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45012" y="849348"/>
              <a:ext cx="2656198" cy="2474003"/>
            </a:xfrm>
            <a:prstGeom prst="rect">
              <a:avLst/>
            </a:prstGeom>
          </p:spPr>
        </p:pic>
        <p:sp>
          <p:nvSpPr>
            <p:cNvPr id="6" name="Rectangle 5">
              <a:extLst>
                <a:ext uri="{FF2B5EF4-FFF2-40B4-BE49-F238E27FC236}">
                  <a16:creationId xmlns:a16="http://schemas.microsoft.com/office/drawing/2014/main" id="{3E93FFA6-2330-4693-A000-AB8697328423}"/>
                </a:ext>
              </a:extLst>
            </p:cNvPr>
            <p:cNvSpPr/>
            <p:nvPr/>
          </p:nvSpPr>
          <p:spPr>
            <a:xfrm>
              <a:off x="1474771" y="2113088"/>
              <a:ext cx="1891050" cy="658199"/>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11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BUDGET &amp; PROCUREMENT PLANNING</a:t>
              </a:r>
            </a:p>
          </p:txBody>
        </p:sp>
        <p:pic>
          <p:nvPicPr>
            <p:cNvPr id="131" name="Graphic 130">
              <a:extLst>
                <a:ext uri="{FF2B5EF4-FFF2-40B4-BE49-F238E27FC236}">
                  <a16:creationId xmlns:a16="http://schemas.microsoft.com/office/drawing/2014/main" id="{8237D459-BE48-4376-AC1C-DE502991F82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168395" y="1439179"/>
              <a:ext cx="503802" cy="503802"/>
            </a:xfrm>
            <a:prstGeom prst="rect">
              <a:avLst/>
            </a:prstGeom>
          </p:spPr>
        </p:pic>
      </p:grpSp>
      <p:grpSp>
        <p:nvGrpSpPr>
          <p:cNvPr id="11" name="Group 10">
            <a:extLst>
              <a:ext uri="{FF2B5EF4-FFF2-40B4-BE49-F238E27FC236}">
                <a16:creationId xmlns:a16="http://schemas.microsoft.com/office/drawing/2014/main" id="{D5B0C9B4-86E1-47B0-BF18-F9A729254381}"/>
              </a:ext>
            </a:extLst>
          </p:cNvPr>
          <p:cNvGrpSpPr/>
          <p:nvPr/>
        </p:nvGrpSpPr>
        <p:grpSpPr>
          <a:xfrm>
            <a:off x="3929225" y="858252"/>
            <a:ext cx="2114590" cy="1969545"/>
            <a:chOff x="3929225" y="849348"/>
            <a:chExt cx="2656198" cy="2474003"/>
          </a:xfrm>
        </p:grpSpPr>
        <p:pic>
          <p:nvPicPr>
            <p:cNvPr id="25" name="Picture 46">
              <a:extLst>
                <a:ext uri="{FF2B5EF4-FFF2-40B4-BE49-F238E27FC236}">
                  <a16:creationId xmlns:a16="http://schemas.microsoft.com/office/drawing/2014/main" id="{77A4A2C6-61DE-4606-8941-8BF64A10B81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929225" y="849348"/>
              <a:ext cx="2656198" cy="2474003"/>
            </a:xfrm>
            <a:prstGeom prst="rect">
              <a:avLst/>
            </a:prstGeom>
          </p:spPr>
        </p:pic>
        <p:sp>
          <p:nvSpPr>
            <p:cNvPr id="7" name="Rectangle 6">
              <a:extLst>
                <a:ext uri="{FF2B5EF4-FFF2-40B4-BE49-F238E27FC236}">
                  <a16:creationId xmlns:a16="http://schemas.microsoft.com/office/drawing/2014/main" id="{4FF058E8-F066-4591-AF38-B7F470C5AECD}"/>
                </a:ext>
              </a:extLst>
            </p:cNvPr>
            <p:cNvSpPr/>
            <p:nvPr/>
          </p:nvSpPr>
          <p:spPr>
            <a:xfrm>
              <a:off x="4017018" y="2113087"/>
              <a:ext cx="1953784" cy="477460"/>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lang="en-GB" sz="1100" b="1" dirty="0">
                  <a:solidFill>
                    <a:prstClr val="black"/>
                  </a:solidFill>
                  <a:latin typeface="Arial" panose="020B0604020202020204" pitchFamily="34" charset="0"/>
                  <a:cs typeface="Arial" panose="020B0604020202020204" pitchFamily="34" charset="0"/>
                </a:rPr>
                <a:t>PROCUREMENT PROCESS</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5" name="Graphic 134">
              <a:extLst>
                <a:ext uri="{FF2B5EF4-FFF2-40B4-BE49-F238E27FC236}">
                  <a16:creationId xmlns:a16="http://schemas.microsoft.com/office/drawing/2014/main" id="{A3E29E93-7C80-448B-BDAA-5D8C3F6E9CC8}"/>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37241" y="1439967"/>
              <a:ext cx="554182" cy="502227"/>
            </a:xfrm>
            <a:prstGeom prst="rect">
              <a:avLst/>
            </a:prstGeom>
          </p:spPr>
        </p:pic>
      </p:grpSp>
      <p:grpSp>
        <p:nvGrpSpPr>
          <p:cNvPr id="12" name="Group 11">
            <a:extLst>
              <a:ext uri="{FF2B5EF4-FFF2-40B4-BE49-F238E27FC236}">
                <a16:creationId xmlns:a16="http://schemas.microsoft.com/office/drawing/2014/main" id="{C1620AB9-19C1-41D9-A661-E67E9D2E9DDA}"/>
              </a:ext>
            </a:extLst>
          </p:cNvPr>
          <p:cNvGrpSpPr/>
          <p:nvPr/>
        </p:nvGrpSpPr>
        <p:grpSpPr>
          <a:xfrm>
            <a:off x="6684888" y="858252"/>
            <a:ext cx="2114590" cy="1969545"/>
            <a:chOff x="6684888" y="849348"/>
            <a:chExt cx="2656198" cy="2474003"/>
          </a:xfrm>
        </p:grpSpPr>
        <p:pic>
          <p:nvPicPr>
            <p:cNvPr id="28" name="Picture 27">
              <a:extLst>
                <a:ext uri="{FF2B5EF4-FFF2-40B4-BE49-F238E27FC236}">
                  <a16:creationId xmlns:a16="http://schemas.microsoft.com/office/drawing/2014/main" id="{093D5C36-A00C-4124-AF14-1B975D735EA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684888" y="849348"/>
              <a:ext cx="2656198" cy="2474003"/>
            </a:xfrm>
            <a:prstGeom prst="rect">
              <a:avLst/>
            </a:prstGeom>
          </p:spPr>
        </p:pic>
        <p:sp>
          <p:nvSpPr>
            <p:cNvPr id="8" name="Rectangle 7">
              <a:extLst>
                <a:ext uri="{FF2B5EF4-FFF2-40B4-BE49-F238E27FC236}">
                  <a16:creationId xmlns:a16="http://schemas.microsoft.com/office/drawing/2014/main" id="{92A4D8E8-3D37-426B-B7FE-3755D01FF9AF}"/>
                </a:ext>
              </a:extLst>
            </p:cNvPr>
            <p:cNvSpPr/>
            <p:nvPr/>
          </p:nvSpPr>
          <p:spPr>
            <a:xfrm>
              <a:off x="6791325" y="2113088"/>
              <a:ext cx="1962150" cy="477460"/>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CONTRACT EXECUTION</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7" name="Graphic 136">
              <a:extLst>
                <a:ext uri="{FF2B5EF4-FFF2-40B4-BE49-F238E27FC236}">
                  <a16:creationId xmlns:a16="http://schemas.microsoft.com/office/drawing/2014/main" id="{4A5B02C7-8A4A-416A-92FC-E4EBE15B3E2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520499" y="1439179"/>
              <a:ext cx="503802" cy="503802"/>
            </a:xfrm>
            <a:prstGeom prst="rect">
              <a:avLst/>
            </a:prstGeom>
          </p:spPr>
        </p:pic>
      </p:grpSp>
      <p:grpSp>
        <p:nvGrpSpPr>
          <p:cNvPr id="13" name="Group 12">
            <a:extLst>
              <a:ext uri="{FF2B5EF4-FFF2-40B4-BE49-F238E27FC236}">
                <a16:creationId xmlns:a16="http://schemas.microsoft.com/office/drawing/2014/main" id="{433830BC-22C6-462B-8ACD-27EF40BDC966}"/>
              </a:ext>
            </a:extLst>
          </p:cNvPr>
          <p:cNvGrpSpPr/>
          <p:nvPr/>
        </p:nvGrpSpPr>
        <p:grpSpPr>
          <a:xfrm>
            <a:off x="9364351" y="858252"/>
            <a:ext cx="2114590" cy="1969545"/>
            <a:chOff x="9364351" y="849348"/>
            <a:chExt cx="2656198" cy="2474003"/>
          </a:xfrm>
        </p:grpSpPr>
        <p:pic>
          <p:nvPicPr>
            <p:cNvPr id="26" name="Picture 25">
              <a:extLst>
                <a:ext uri="{FF2B5EF4-FFF2-40B4-BE49-F238E27FC236}">
                  <a16:creationId xmlns:a16="http://schemas.microsoft.com/office/drawing/2014/main" id="{B3D6ACEC-F016-43BC-A29F-DBADDA6FF33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364351" y="849348"/>
              <a:ext cx="2656198" cy="2474003"/>
            </a:xfrm>
            <a:prstGeom prst="rect">
              <a:avLst/>
            </a:prstGeom>
          </p:spPr>
        </p:pic>
        <p:sp>
          <p:nvSpPr>
            <p:cNvPr id="9" name="Rectangle 8">
              <a:extLst>
                <a:ext uri="{FF2B5EF4-FFF2-40B4-BE49-F238E27FC236}">
                  <a16:creationId xmlns:a16="http://schemas.microsoft.com/office/drawing/2014/main" id="{A301D9FB-BC80-442A-8681-2963B593D670}"/>
                </a:ext>
              </a:extLst>
            </p:cNvPr>
            <p:cNvSpPr/>
            <p:nvPr/>
          </p:nvSpPr>
          <p:spPr>
            <a:xfrm>
              <a:off x="9467850" y="2124894"/>
              <a:ext cx="1962150" cy="658199"/>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REPORTING &amp; PROCUREMENT INTELLIGENCE</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9" name="Graphic 138">
              <a:extLst>
                <a:ext uri="{FF2B5EF4-FFF2-40B4-BE49-F238E27FC236}">
                  <a16:creationId xmlns:a16="http://schemas.microsoft.com/office/drawing/2014/main" id="{16C152E5-AF7F-4AAD-A9E8-DBF0E3ACE970}"/>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197024" y="1454923"/>
              <a:ext cx="503802" cy="472314"/>
            </a:xfrm>
            <a:prstGeom prst="rect">
              <a:avLst/>
            </a:prstGeom>
          </p:spPr>
        </p:pic>
      </p:grpSp>
      <p:cxnSp>
        <p:nvCxnSpPr>
          <p:cNvPr id="140" name="Straight Connector 139">
            <a:extLst>
              <a:ext uri="{FF2B5EF4-FFF2-40B4-BE49-F238E27FC236}">
                <a16:creationId xmlns:a16="http://schemas.microsoft.com/office/drawing/2014/main" id="{ED126C6C-0200-4A1E-BFC5-765C4595D644}"/>
              </a:ext>
            </a:extLst>
          </p:cNvPr>
          <p:cNvCxnSpPr>
            <a:cxnSpLocks/>
          </p:cNvCxnSpPr>
          <p:nvPr/>
        </p:nvCxnSpPr>
        <p:spPr>
          <a:xfrm>
            <a:off x="0" y="3906399"/>
            <a:ext cx="11791950" cy="0"/>
          </a:xfrm>
          <a:prstGeom prst="line">
            <a:avLst/>
          </a:prstGeom>
          <a:ln>
            <a:solidFill>
              <a:srgbClr val="DADADA"/>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2E3E55B6-CCDD-4AA1-821B-C23C592D58BD}"/>
              </a:ext>
            </a:extLst>
          </p:cNvPr>
          <p:cNvCxnSpPr>
            <a:cxnSpLocks/>
          </p:cNvCxnSpPr>
          <p:nvPr/>
        </p:nvCxnSpPr>
        <p:spPr>
          <a:xfrm>
            <a:off x="3691028" y="5486773"/>
            <a:ext cx="0" cy="476250"/>
          </a:xfrm>
          <a:prstGeom prst="line">
            <a:avLst/>
          </a:prstGeom>
          <a:ln>
            <a:solidFill>
              <a:srgbClr val="DADADA"/>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FF57E35F-592E-4618-875B-3C51F0A21DEA}"/>
              </a:ext>
            </a:extLst>
          </p:cNvPr>
          <p:cNvCxnSpPr>
            <a:cxnSpLocks/>
          </p:cNvCxnSpPr>
          <p:nvPr/>
        </p:nvCxnSpPr>
        <p:spPr>
          <a:xfrm>
            <a:off x="6391366" y="5486773"/>
            <a:ext cx="0" cy="476250"/>
          </a:xfrm>
          <a:prstGeom prst="line">
            <a:avLst/>
          </a:prstGeom>
          <a:ln>
            <a:solidFill>
              <a:srgbClr val="DADADA"/>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F5C48355-7CB2-4229-BE68-624541AD8116}"/>
              </a:ext>
            </a:extLst>
          </p:cNvPr>
          <p:cNvCxnSpPr>
            <a:cxnSpLocks/>
          </p:cNvCxnSpPr>
          <p:nvPr/>
        </p:nvCxnSpPr>
        <p:spPr>
          <a:xfrm>
            <a:off x="9091703" y="5486773"/>
            <a:ext cx="0" cy="476250"/>
          </a:xfrm>
          <a:prstGeom prst="line">
            <a:avLst/>
          </a:prstGeom>
          <a:ln>
            <a:solidFill>
              <a:srgbClr val="DADADA"/>
            </a:solidFill>
          </a:ln>
        </p:spPr>
        <p:style>
          <a:lnRef idx="1">
            <a:schemeClr val="accent1"/>
          </a:lnRef>
          <a:fillRef idx="0">
            <a:schemeClr val="accent1"/>
          </a:fillRef>
          <a:effectRef idx="0">
            <a:schemeClr val="accent1"/>
          </a:effectRef>
          <a:fontRef idx="minor">
            <a:schemeClr val="tx1"/>
          </a:fontRef>
        </p:style>
      </p:cxnSp>
      <p:pic>
        <p:nvPicPr>
          <p:cNvPr id="170" name="Graphic 169">
            <a:extLst>
              <a:ext uri="{FF2B5EF4-FFF2-40B4-BE49-F238E27FC236}">
                <a16:creationId xmlns:a16="http://schemas.microsoft.com/office/drawing/2014/main" id="{E036E24A-F125-46F5-8F5F-232D5893F34B}"/>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311789" y="3304384"/>
            <a:ext cx="390342" cy="416365"/>
          </a:xfrm>
          <a:prstGeom prst="rect">
            <a:avLst/>
          </a:prstGeom>
        </p:spPr>
      </p:pic>
      <p:pic>
        <p:nvPicPr>
          <p:cNvPr id="172" name="Graphic 171">
            <a:extLst>
              <a:ext uri="{FF2B5EF4-FFF2-40B4-BE49-F238E27FC236}">
                <a16:creationId xmlns:a16="http://schemas.microsoft.com/office/drawing/2014/main" id="{611BF54D-38F3-43AC-8D14-B18522695007}"/>
              </a:ext>
            </a:extLst>
          </p:cNvPr>
          <p:cNvPicPr>
            <a:picLocks noChangeAspect="1"/>
          </p:cNvPicPr>
          <p:nvPr/>
        </p:nvPicPr>
        <p:blipFill>
          <a:blip r:embed="rId13"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77959" y="4052722"/>
            <a:ext cx="458002" cy="443689"/>
          </a:xfrm>
          <a:prstGeom prst="rect">
            <a:avLst/>
          </a:prstGeom>
        </p:spPr>
      </p:pic>
      <p:grpSp>
        <p:nvGrpSpPr>
          <p:cNvPr id="181" name="Graphic 4">
            <a:extLst>
              <a:ext uri="{FF2B5EF4-FFF2-40B4-BE49-F238E27FC236}">
                <a16:creationId xmlns:a16="http://schemas.microsoft.com/office/drawing/2014/main" id="{DC59AEB4-2ABA-4E02-8480-391F0C81E967}"/>
              </a:ext>
            </a:extLst>
          </p:cNvPr>
          <p:cNvGrpSpPr/>
          <p:nvPr/>
        </p:nvGrpSpPr>
        <p:grpSpPr>
          <a:xfrm>
            <a:off x="10866425" y="6350000"/>
            <a:ext cx="1067000" cy="288788"/>
            <a:chOff x="4449749" y="2980715"/>
            <a:chExt cx="3286381" cy="889473"/>
          </a:xfrm>
          <a:solidFill>
            <a:schemeClr val="tx1"/>
          </a:solidFill>
        </p:grpSpPr>
        <p:sp>
          <p:nvSpPr>
            <p:cNvPr id="182" name="Freeform: Shape 181">
              <a:extLst>
                <a:ext uri="{FF2B5EF4-FFF2-40B4-BE49-F238E27FC236}">
                  <a16:creationId xmlns:a16="http://schemas.microsoft.com/office/drawing/2014/main" id="{86C296BD-D7B9-4B29-A3CE-FB3919642B2B}"/>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6AB0D91-BC99-401D-AB63-3FADCEF00054}"/>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82E2C790-B909-4499-ADDB-74D329534CE7}"/>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BC967782-B002-4748-AA5B-EE3B33006BB5}"/>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E4B89E2-DE70-43F1-B5C7-2B447894EA1E}"/>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850C2ED-4524-402D-98CC-BFFD9B392F42}"/>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1867385-F0D4-4EB6-93ED-9F2A09B25C31}"/>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76" name="Title 113">
            <a:extLst>
              <a:ext uri="{FF2B5EF4-FFF2-40B4-BE49-F238E27FC236}">
                <a16:creationId xmlns:a16="http://schemas.microsoft.com/office/drawing/2014/main" id="{FF2A3EB9-300F-5C45-89AC-27773651645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77" name="Rectangle 76">
            <a:extLst>
              <a:ext uri="{FF2B5EF4-FFF2-40B4-BE49-F238E27FC236}">
                <a16:creationId xmlns:a16="http://schemas.microsoft.com/office/drawing/2014/main" id="{7E3BBA80-F2C8-8A40-8359-12BD8C812EF0}"/>
              </a:ext>
            </a:extLst>
          </p:cNvPr>
          <p:cNvSpPr/>
          <p:nvPr/>
        </p:nvSpPr>
        <p:spPr>
          <a:xfrm>
            <a:off x="283560" y="415563"/>
            <a:ext cx="11545580" cy="430887"/>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The Digital Strategy for Lisbon Municipality Public Procurement is addressing  areas that have insufficient coverage or outdated processes and support tools. Two Platforms are transforming the internal procurement process - Procurement Planning and e-Expenditure - and providing the learning experience on creating an e-procurement life-cycle enablement.</a:t>
            </a:r>
          </a:p>
        </p:txBody>
      </p:sp>
      <p:sp>
        <p:nvSpPr>
          <p:cNvPr id="79" name="TextBox 78">
            <a:extLst>
              <a:ext uri="{FF2B5EF4-FFF2-40B4-BE49-F238E27FC236}">
                <a16:creationId xmlns:a16="http://schemas.microsoft.com/office/drawing/2014/main" id="{863D145D-D4CA-5249-B660-83C2869C01BF}"/>
              </a:ext>
            </a:extLst>
          </p:cNvPr>
          <p:cNvSpPr txBox="1"/>
          <p:nvPr/>
        </p:nvSpPr>
        <p:spPr>
          <a:xfrm>
            <a:off x="1040043" y="6053368"/>
            <a:ext cx="2541357" cy="677108"/>
          </a:xfrm>
          <a:prstGeom prst="rect">
            <a:avLst/>
          </a:prstGeom>
          <a:noFill/>
        </p:spPr>
        <p:txBody>
          <a:bodyPr wrap="square">
            <a:spAutoFit/>
          </a:bodyPr>
          <a:lstStyle/>
          <a:p>
            <a:pPr algn="ctr"/>
            <a:r>
              <a:rPr kumimoji="0" lang="en-GB"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BUDGETING+ PLATFORM </a:t>
            </a:r>
            <a:r>
              <a:rPr kumimoji="0" lang="en-GB"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(Piloting</a:t>
            </a:r>
            <a:r>
              <a:rPr kumimoji="0" lang="en-GB"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SDG, Sustainability and Climate Impact)</a:t>
            </a:r>
            <a:endParaRPr lang="en-GB" sz="1400" dirty="0"/>
          </a:p>
        </p:txBody>
      </p:sp>
      <p:sp>
        <p:nvSpPr>
          <p:cNvPr id="69" name="Retângulo 236">
            <a:extLst>
              <a:ext uri="{FF2B5EF4-FFF2-40B4-BE49-F238E27FC236}">
                <a16:creationId xmlns:a16="http://schemas.microsoft.com/office/drawing/2014/main" id="{DB02BD11-C5C4-9545-B58D-39FCCD4C8125}"/>
              </a:ext>
            </a:extLst>
          </p:cNvPr>
          <p:cNvSpPr/>
          <p:nvPr/>
        </p:nvSpPr>
        <p:spPr>
          <a:xfrm>
            <a:off x="1029090" y="907220"/>
            <a:ext cx="2546517" cy="5792477"/>
          </a:xfrm>
          <a:prstGeom prst="rect">
            <a:avLst/>
          </a:prstGeom>
          <a:noFill/>
          <a:ln w="25400">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050">
              <a:solidFill>
                <a:srgbClr val="00D5E6"/>
              </a:solidFill>
              <a:highlight>
                <a:srgbClr val="00FFFF"/>
              </a:highlight>
              <a:latin typeface="Arial" panose="020B0604020202020204" pitchFamily="34" charset="0"/>
              <a:cs typeface="Arial" panose="020B0604020202020204" pitchFamily="34" charset="0"/>
            </a:endParaRPr>
          </a:p>
        </p:txBody>
      </p:sp>
      <p:sp>
        <p:nvSpPr>
          <p:cNvPr id="2" name="Retângulo 236">
            <a:extLst>
              <a:ext uri="{FF2B5EF4-FFF2-40B4-BE49-F238E27FC236}">
                <a16:creationId xmlns:a16="http://schemas.microsoft.com/office/drawing/2014/main" id="{4D7A9D43-A2D1-B66F-5EE1-2BEBFF8ACBA9}"/>
              </a:ext>
            </a:extLst>
          </p:cNvPr>
          <p:cNvSpPr/>
          <p:nvPr/>
        </p:nvSpPr>
        <p:spPr>
          <a:xfrm>
            <a:off x="9067262" y="985878"/>
            <a:ext cx="2546517" cy="5792477"/>
          </a:xfrm>
          <a:prstGeom prst="rect">
            <a:avLst/>
          </a:prstGeom>
          <a:noFill/>
          <a:ln w="25400">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050">
              <a:solidFill>
                <a:srgbClr val="00D5E6"/>
              </a:solidFill>
              <a:highlight>
                <a:srgbClr val="00FFFF"/>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9789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1" decel="100000" fill="hold" nodeType="withEffect">
                                  <p:stCondLst>
                                    <p:cond delay="1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par>
                                <p:cTn id="13" presetID="2" presetClass="entr" presetSubtype="1" decel="100000" fill="hold" nodeType="withEffect">
                                  <p:stCondLst>
                                    <p:cond delay="20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par>
                                <p:cTn id="17" presetID="2" presetClass="entr" presetSubtype="1" decel="100000" fill="hold" nodeType="withEffect">
                                  <p:stCondLst>
                                    <p:cond delay="30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0-#ppt_h/2"/>
                                          </p:val>
                                        </p:tav>
                                        <p:tav tm="100000">
                                          <p:val>
                                            <p:strVal val="#ppt_y"/>
                                          </p:val>
                                        </p:tav>
                                      </p:tavLst>
                                    </p:anim>
                                  </p:childTnLst>
                                </p:cTn>
                              </p:par>
                              <p:par>
                                <p:cTn id="21" presetID="22" presetClass="entr" presetSubtype="8" fill="hold" nodeType="withEffect">
                                  <p:stCondLst>
                                    <p:cond delay="300"/>
                                  </p:stCondLst>
                                  <p:childTnLst>
                                    <p:set>
                                      <p:cBhvr>
                                        <p:cTn id="22" dur="1" fill="hold">
                                          <p:stCondLst>
                                            <p:cond delay="0"/>
                                          </p:stCondLst>
                                        </p:cTn>
                                        <p:tgtEl>
                                          <p:spTgt spid="129"/>
                                        </p:tgtEl>
                                        <p:attrNameLst>
                                          <p:attrName>style.visibility</p:attrName>
                                        </p:attrNameLst>
                                      </p:cBhvr>
                                      <p:to>
                                        <p:strVal val="visible"/>
                                      </p:to>
                                    </p:set>
                                    <p:animEffect transition="in" filter="wipe(left)">
                                      <p:cBhvr>
                                        <p:cTn id="23" dur="500"/>
                                        <p:tgtEl>
                                          <p:spTgt spid="129"/>
                                        </p:tgtEl>
                                      </p:cBhvr>
                                    </p:animEffect>
                                  </p:childTnLst>
                                </p:cTn>
                              </p:par>
                              <p:par>
                                <p:cTn id="24" presetID="2" presetClass="entr" presetSubtype="4" decel="100000" fill="hold" grpId="0" nodeType="withEffect">
                                  <p:stCondLst>
                                    <p:cond delay="100"/>
                                  </p:stCondLst>
                                  <p:childTnLst>
                                    <p:set>
                                      <p:cBhvr>
                                        <p:cTn id="25" dur="1" fill="hold">
                                          <p:stCondLst>
                                            <p:cond delay="0"/>
                                          </p:stCondLst>
                                        </p:cTn>
                                        <p:tgtEl>
                                          <p:spTgt spid="176"/>
                                        </p:tgtEl>
                                        <p:attrNameLst>
                                          <p:attrName>style.visibility</p:attrName>
                                        </p:attrNameLst>
                                      </p:cBhvr>
                                      <p:to>
                                        <p:strVal val="visible"/>
                                      </p:to>
                                    </p:set>
                                    <p:anim calcmode="lin" valueType="num">
                                      <p:cBhvr additive="base">
                                        <p:cTn id="26" dur="750" fill="hold"/>
                                        <p:tgtEl>
                                          <p:spTgt spid="176"/>
                                        </p:tgtEl>
                                        <p:attrNameLst>
                                          <p:attrName>ppt_x</p:attrName>
                                        </p:attrNameLst>
                                      </p:cBhvr>
                                      <p:tavLst>
                                        <p:tav tm="0">
                                          <p:val>
                                            <p:strVal val="#ppt_x"/>
                                          </p:val>
                                        </p:tav>
                                        <p:tav tm="100000">
                                          <p:val>
                                            <p:strVal val="#ppt_x"/>
                                          </p:val>
                                        </p:tav>
                                      </p:tavLst>
                                    </p:anim>
                                    <p:anim calcmode="lin" valueType="num">
                                      <p:cBhvr additive="base">
                                        <p:cTn id="27" dur="750" fill="hold"/>
                                        <p:tgtEl>
                                          <p:spTgt spid="176"/>
                                        </p:tgtEl>
                                        <p:attrNameLst>
                                          <p:attrName>ppt_y</p:attrName>
                                        </p:attrNameLst>
                                      </p:cBhvr>
                                      <p:tavLst>
                                        <p:tav tm="0">
                                          <p:val>
                                            <p:strVal val="1+#ppt_h/2"/>
                                          </p:val>
                                        </p:tav>
                                        <p:tav tm="100000">
                                          <p:val>
                                            <p:strVal val="#ppt_y"/>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175"/>
                                        </p:tgtEl>
                                        <p:attrNameLst>
                                          <p:attrName>style.visibility</p:attrName>
                                        </p:attrNameLst>
                                      </p:cBhvr>
                                      <p:to>
                                        <p:strVal val="visible"/>
                                      </p:to>
                                    </p:set>
                                    <p:anim calcmode="lin" valueType="num">
                                      <p:cBhvr additive="base">
                                        <p:cTn id="30" dur="750" fill="hold"/>
                                        <p:tgtEl>
                                          <p:spTgt spid="175"/>
                                        </p:tgtEl>
                                        <p:attrNameLst>
                                          <p:attrName>ppt_x</p:attrName>
                                        </p:attrNameLst>
                                      </p:cBhvr>
                                      <p:tavLst>
                                        <p:tav tm="0">
                                          <p:val>
                                            <p:strVal val="#ppt_x"/>
                                          </p:val>
                                        </p:tav>
                                        <p:tav tm="100000">
                                          <p:val>
                                            <p:strVal val="#ppt_x"/>
                                          </p:val>
                                        </p:tav>
                                      </p:tavLst>
                                    </p:anim>
                                    <p:anim calcmode="lin" valueType="num">
                                      <p:cBhvr additive="base">
                                        <p:cTn id="31" dur="750" fill="hold"/>
                                        <p:tgtEl>
                                          <p:spTgt spid="175"/>
                                        </p:tgtEl>
                                        <p:attrNameLst>
                                          <p:attrName>ppt_y</p:attrName>
                                        </p:attrNameLst>
                                      </p:cBhvr>
                                      <p:tavLst>
                                        <p:tav tm="0">
                                          <p:val>
                                            <p:strVal val="1+#ppt_h/2"/>
                                          </p:val>
                                        </p:tav>
                                        <p:tav tm="100000">
                                          <p:val>
                                            <p:strVal val="#ppt_y"/>
                                          </p:val>
                                        </p:tav>
                                      </p:tavLst>
                                    </p:anim>
                                  </p:childTnLst>
                                </p:cTn>
                              </p:par>
                              <p:par>
                                <p:cTn id="32" presetID="22" presetClass="entr" presetSubtype="1" fill="hold" nodeType="withEffect">
                                  <p:stCondLst>
                                    <p:cond delay="750"/>
                                  </p:stCondLst>
                                  <p:childTnLst>
                                    <p:set>
                                      <p:cBhvr>
                                        <p:cTn id="33" dur="1" fill="hold">
                                          <p:stCondLst>
                                            <p:cond delay="0"/>
                                          </p:stCondLst>
                                        </p:cTn>
                                        <p:tgtEl>
                                          <p:spTgt spid="145"/>
                                        </p:tgtEl>
                                        <p:attrNameLst>
                                          <p:attrName>style.visibility</p:attrName>
                                        </p:attrNameLst>
                                      </p:cBhvr>
                                      <p:to>
                                        <p:strVal val="visible"/>
                                      </p:to>
                                    </p:set>
                                    <p:animEffect transition="in" filter="wipe(up)">
                                      <p:cBhvr>
                                        <p:cTn id="34" dur="500"/>
                                        <p:tgtEl>
                                          <p:spTgt spid="145"/>
                                        </p:tgtEl>
                                      </p:cBhvr>
                                    </p:animEffect>
                                  </p:childTnLst>
                                </p:cTn>
                              </p:par>
                              <p:par>
                                <p:cTn id="35" presetID="10" presetClass="entr" presetSubtype="0" fill="hold" grpId="0" nodeType="withEffect">
                                  <p:stCondLst>
                                    <p:cond delay="750"/>
                                  </p:stCondLst>
                                  <p:childTnLst>
                                    <p:set>
                                      <p:cBhvr>
                                        <p:cTn id="36" dur="1" fill="hold">
                                          <p:stCondLst>
                                            <p:cond delay="0"/>
                                          </p:stCondLst>
                                        </p:cTn>
                                        <p:tgtEl>
                                          <p:spTgt spid="55"/>
                                        </p:tgtEl>
                                        <p:attrNameLst>
                                          <p:attrName>style.visibility</p:attrName>
                                        </p:attrNameLst>
                                      </p:cBhvr>
                                      <p:to>
                                        <p:strVal val="visible"/>
                                      </p:to>
                                    </p:set>
                                    <p:animEffect transition="in" filter="fade">
                                      <p:cBhvr>
                                        <p:cTn id="37" dur="500"/>
                                        <p:tgtEl>
                                          <p:spTgt spid="55"/>
                                        </p:tgtEl>
                                      </p:cBhvr>
                                    </p:animEffect>
                                  </p:childTnLst>
                                </p:cTn>
                              </p:par>
                              <p:par>
                                <p:cTn id="38" presetID="10" presetClass="entr" presetSubtype="0" fill="hold" grpId="0" nodeType="withEffect">
                                  <p:stCondLst>
                                    <p:cond delay="900"/>
                                  </p:stCondLst>
                                  <p:childTnLst>
                                    <p:set>
                                      <p:cBhvr>
                                        <p:cTn id="39" dur="1" fill="hold">
                                          <p:stCondLst>
                                            <p:cond delay="0"/>
                                          </p:stCondLst>
                                        </p:cTn>
                                        <p:tgtEl>
                                          <p:spTgt spid="56"/>
                                        </p:tgtEl>
                                        <p:attrNameLst>
                                          <p:attrName>style.visibility</p:attrName>
                                        </p:attrNameLst>
                                      </p:cBhvr>
                                      <p:to>
                                        <p:strVal val="visible"/>
                                      </p:to>
                                    </p:set>
                                    <p:animEffect transition="in" filter="fade">
                                      <p:cBhvr>
                                        <p:cTn id="40" dur="500"/>
                                        <p:tgtEl>
                                          <p:spTgt spid="56"/>
                                        </p:tgtEl>
                                      </p:cBhvr>
                                    </p:animEffect>
                                  </p:childTnLst>
                                </p:cTn>
                              </p:par>
                              <p:par>
                                <p:cTn id="41" presetID="10" presetClass="entr" presetSubtype="0" fill="hold" grpId="0" nodeType="withEffect">
                                  <p:stCondLst>
                                    <p:cond delay="1000"/>
                                  </p:stCondLst>
                                  <p:childTnLst>
                                    <p:set>
                                      <p:cBhvr>
                                        <p:cTn id="42" dur="1" fill="hold">
                                          <p:stCondLst>
                                            <p:cond delay="0"/>
                                          </p:stCondLst>
                                        </p:cTn>
                                        <p:tgtEl>
                                          <p:spTgt spid="57"/>
                                        </p:tgtEl>
                                        <p:attrNameLst>
                                          <p:attrName>style.visibility</p:attrName>
                                        </p:attrNameLst>
                                      </p:cBhvr>
                                      <p:to>
                                        <p:strVal val="visible"/>
                                      </p:to>
                                    </p:set>
                                    <p:animEffect transition="in" filter="fade">
                                      <p:cBhvr>
                                        <p:cTn id="43" dur="500"/>
                                        <p:tgtEl>
                                          <p:spTgt spid="57"/>
                                        </p:tgtEl>
                                      </p:cBhvr>
                                    </p:animEffect>
                                  </p:childTnLst>
                                </p:cTn>
                              </p:par>
                              <p:par>
                                <p:cTn id="44" presetID="10" presetClass="entr" presetSubtype="0" fill="hold" grpId="0" nodeType="withEffect">
                                  <p:stCondLst>
                                    <p:cond delay="1100"/>
                                  </p:stCondLst>
                                  <p:childTnLst>
                                    <p:set>
                                      <p:cBhvr>
                                        <p:cTn id="45" dur="1" fill="hold">
                                          <p:stCondLst>
                                            <p:cond delay="0"/>
                                          </p:stCondLst>
                                        </p:cTn>
                                        <p:tgtEl>
                                          <p:spTgt spid="58"/>
                                        </p:tgtEl>
                                        <p:attrNameLst>
                                          <p:attrName>style.visibility</p:attrName>
                                        </p:attrNameLst>
                                      </p:cBhvr>
                                      <p:to>
                                        <p:strVal val="visible"/>
                                      </p:to>
                                    </p:set>
                                    <p:animEffect transition="in" filter="fade">
                                      <p:cBhvr>
                                        <p:cTn id="46" dur="500"/>
                                        <p:tgtEl>
                                          <p:spTgt spid="58"/>
                                        </p:tgtEl>
                                      </p:cBhvr>
                                    </p:animEffect>
                                  </p:childTnLst>
                                </p:cTn>
                              </p:par>
                              <p:par>
                                <p:cTn id="47" presetID="49" presetClass="entr" presetSubtype="0" decel="100000" fill="hold" nodeType="withEffect">
                                  <p:stCondLst>
                                    <p:cond delay="900"/>
                                  </p:stCondLst>
                                  <p:childTnLst>
                                    <p:set>
                                      <p:cBhvr>
                                        <p:cTn id="48" dur="1" fill="hold">
                                          <p:stCondLst>
                                            <p:cond delay="0"/>
                                          </p:stCondLst>
                                        </p:cTn>
                                        <p:tgtEl>
                                          <p:spTgt spid="170"/>
                                        </p:tgtEl>
                                        <p:attrNameLst>
                                          <p:attrName>style.visibility</p:attrName>
                                        </p:attrNameLst>
                                      </p:cBhvr>
                                      <p:to>
                                        <p:strVal val="visible"/>
                                      </p:to>
                                    </p:set>
                                    <p:anim calcmode="lin" valueType="num">
                                      <p:cBhvr>
                                        <p:cTn id="49" dur="500" fill="hold"/>
                                        <p:tgtEl>
                                          <p:spTgt spid="170"/>
                                        </p:tgtEl>
                                        <p:attrNameLst>
                                          <p:attrName>ppt_w</p:attrName>
                                        </p:attrNameLst>
                                      </p:cBhvr>
                                      <p:tavLst>
                                        <p:tav tm="0">
                                          <p:val>
                                            <p:fltVal val="0"/>
                                          </p:val>
                                        </p:tav>
                                        <p:tav tm="100000">
                                          <p:val>
                                            <p:strVal val="#ppt_w"/>
                                          </p:val>
                                        </p:tav>
                                      </p:tavLst>
                                    </p:anim>
                                    <p:anim calcmode="lin" valueType="num">
                                      <p:cBhvr>
                                        <p:cTn id="50" dur="500" fill="hold"/>
                                        <p:tgtEl>
                                          <p:spTgt spid="170"/>
                                        </p:tgtEl>
                                        <p:attrNameLst>
                                          <p:attrName>ppt_h</p:attrName>
                                        </p:attrNameLst>
                                      </p:cBhvr>
                                      <p:tavLst>
                                        <p:tav tm="0">
                                          <p:val>
                                            <p:fltVal val="0"/>
                                          </p:val>
                                        </p:tav>
                                        <p:tav tm="100000">
                                          <p:val>
                                            <p:strVal val="#ppt_h"/>
                                          </p:val>
                                        </p:tav>
                                      </p:tavLst>
                                    </p:anim>
                                    <p:anim calcmode="lin" valueType="num">
                                      <p:cBhvr>
                                        <p:cTn id="51" dur="500" fill="hold"/>
                                        <p:tgtEl>
                                          <p:spTgt spid="170"/>
                                        </p:tgtEl>
                                        <p:attrNameLst>
                                          <p:attrName>style.rotation</p:attrName>
                                        </p:attrNameLst>
                                      </p:cBhvr>
                                      <p:tavLst>
                                        <p:tav tm="0">
                                          <p:val>
                                            <p:fltVal val="360"/>
                                          </p:val>
                                        </p:tav>
                                        <p:tav tm="100000">
                                          <p:val>
                                            <p:fltVal val="0"/>
                                          </p:val>
                                        </p:tav>
                                      </p:tavLst>
                                    </p:anim>
                                    <p:animEffect transition="in" filter="fade">
                                      <p:cBhvr>
                                        <p:cTn id="52" dur="500"/>
                                        <p:tgtEl>
                                          <p:spTgt spid="170"/>
                                        </p:tgtEl>
                                      </p:cBhvr>
                                    </p:animEffect>
                                  </p:childTnLst>
                                </p:cTn>
                              </p:par>
                              <p:par>
                                <p:cTn id="53" presetID="10" presetClass="entr" presetSubtype="0" fill="hold" grpId="0" nodeType="withEffect">
                                  <p:stCondLst>
                                    <p:cond delay="1000"/>
                                  </p:stCondLst>
                                  <p:childTnLst>
                                    <p:set>
                                      <p:cBhvr>
                                        <p:cTn id="54" dur="1" fill="hold">
                                          <p:stCondLst>
                                            <p:cond delay="0"/>
                                          </p:stCondLst>
                                        </p:cTn>
                                        <p:tgtEl>
                                          <p:spTgt spid="59"/>
                                        </p:tgtEl>
                                        <p:attrNameLst>
                                          <p:attrName>style.visibility</p:attrName>
                                        </p:attrNameLst>
                                      </p:cBhvr>
                                      <p:to>
                                        <p:strVal val="visible"/>
                                      </p:to>
                                    </p:set>
                                    <p:animEffect transition="in" filter="fade">
                                      <p:cBhvr>
                                        <p:cTn id="55" dur="500"/>
                                        <p:tgtEl>
                                          <p:spTgt spid="59"/>
                                        </p:tgtEl>
                                      </p:cBhvr>
                                    </p:animEffect>
                                  </p:childTnLst>
                                </p:cTn>
                              </p:par>
                              <p:par>
                                <p:cTn id="56" presetID="10" presetClass="entr" presetSubtype="0" fill="hold" grpId="0" nodeType="withEffect">
                                  <p:stCondLst>
                                    <p:cond delay="1100"/>
                                  </p:stCondLst>
                                  <p:childTnLst>
                                    <p:set>
                                      <p:cBhvr>
                                        <p:cTn id="57" dur="1" fill="hold">
                                          <p:stCondLst>
                                            <p:cond delay="0"/>
                                          </p:stCondLst>
                                        </p:cTn>
                                        <p:tgtEl>
                                          <p:spTgt spid="60"/>
                                        </p:tgtEl>
                                        <p:attrNameLst>
                                          <p:attrName>style.visibility</p:attrName>
                                        </p:attrNameLst>
                                      </p:cBhvr>
                                      <p:to>
                                        <p:strVal val="visible"/>
                                      </p:to>
                                    </p:set>
                                    <p:animEffect transition="in" filter="fade">
                                      <p:cBhvr>
                                        <p:cTn id="58" dur="500"/>
                                        <p:tgtEl>
                                          <p:spTgt spid="60"/>
                                        </p:tgtEl>
                                      </p:cBhvr>
                                    </p:animEffect>
                                  </p:childTnLst>
                                </p:cTn>
                              </p:par>
                              <p:par>
                                <p:cTn id="59" presetID="10" presetClass="entr" presetSubtype="0" fill="hold" grpId="0" nodeType="withEffect">
                                  <p:stCondLst>
                                    <p:cond delay="1200"/>
                                  </p:stCondLst>
                                  <p:childTnLst>
                                    <p:set>
                                      <p:cBhvr>
                                        <p:cTn id="60" dur="1" fill="hold">
                                          <p:stCondLst>
                                            <p:cond delay="0"/>
                                          </p:stCondLst>
                                        </p:cTn>
                                        <p:tgtEl>
                                          <p:spTgt spid="61"/>
                                        </p:tgtEl>
                                        <p:attrNameLst>
                                          <p:attrName>style.visibility</p:attrName>
                                        </p:attrNameLst>
                                      </p:cBhvr>
                                      <p:to>
                                        <p:strVal val="visible"/>
                                      </p:to>
                                    </p:set>
                                    <p:animEffect transition="in" filter="fade">
                                      <p:cBhvr>
                                        <p:cTn id="61" dur="500"/>
                                        <p:tgtEl>
                                          <p:spTgt spid="61"/>
                                        </p:tgtEl>
                                      </p:cBhvr>
                                    </p:animEffect>
                                  </p:childTnLst>
                                </p:cTn>
                              </p:par>
                              <p:par>
                                <p:cTn id="62" presetID="10" presetClass="entr" presetSubtype="0" fill="hold" grpId="0" nodeType="withEffect">
                                  <p:stCondLst>
                                    <p:cond delay="1300"/>
                                  </p:stCondLst>
                                  <p:childTnLst>
                                    <p:set>
                                      <p:cBhvr>
                                        <p:cTn id="63" dur="1" fill="hold">
                                          <p:stCondLst>
                                            <p:cond delay="0"/>
                                          </p:stCondLst>
                                        </p:cTn>
                                        <p:tgtEl>
                                          <p:spTgt spid="62"/>
                                        </p:tgtEl>
                                        <p:attrNameLst>
                                          <p:attrName>style.visibility</p:attrName>
                                        </p:attrNameLst>
                                      </p:cBhvr>
                                      <p:to>
                                        <p:strVal val="visible"/>
                                      </p:to>
                                    </p:set>
                                    <p:animEffect transition="in" filter="fade">
                                      <p:cBhvr>
                                        <p:cTn id="64" dur="500"/>
                                        <p:tgtEl>
                                          <p:spTgt spid="62"/>
                                        </p:tgtEl>
                                      </p:cBhvr>
                                    </p:animEffect>
                                  </p:childTnLst>
                                </p:cTn>
                              </p:par>
                              <p:par>
                                <p:cTn id="65" presetID="49" presetClass="entr" presetSubtype="0" decel="100000" fill="hold" nodeType="withEffect">
                                  <p:stCondLst>
                                    <p:cond delay="1200"/>
                                  </p:stCondLst>
                                  <p:childTnLst>
                                    <p:set>
                                      <p:cBhvr>
                                        <p:cTn id="66" dur="1" fill="hold">
                                          <p:stCondLst>
                                            <p:cond delay="0"/>
                                          </p:stCondLst>
                                        </p:cTn>
                                        <p:tgtEl>
                                          <p:spTgt spid="172"/>
                                        </p:tgtEl>
                                        <p:attrNameLst>
                                          <p:attrName>style.visibility</p:attrName>
                                        </p:attrNameLst>
                                      </p:cBhvr>
                                      <p:to>
                                        <p:strVal val="visible"/>
                                      </p:to>
                                    </p:set>
                                    <p:anim calcmode="lin" valueType="num">
                                      <p:cBhvr>
                                        <p:cTn id="67" dur="500" fill="hold"/>
                                        <p:tgtEl>
                                          <p:spTgt spid="172"/>
                                        </p:tgtEl>
                                        <p:attrNameLst>
                                          <p:attrName>ppt_w</p:attrName>
                                        </p:attrNameLst>
                                      </p:cBhvr>
                                      <p:tavLst>
                                        <p:tav tm="0">
                                          <p:val>
                                            <p:fltVal val="0"/>
                                          </p:val>
                                        </p:tav>
                                        <p:tav tm="100000">
                                          <p:val>
                                            <p:strVal val="#ppt_w"/>
                                          </p:val>
                                        </p:tav>
                                      </p:tavLst>
                                    </p:anim>
                                    <p:anim calcmode="lin" valueType="num">
                                      <p:cBhvr>
                                        <p:cTn id="68" dur="500" fill="hold"/>
                                        <p:tgtEl>
                                          <p:spTgt spid="172"/>
                                        </p:tgtEl>
                                        <p:attrNameLst>
                                          <p:attrName>ppt_h</p:attrName>
                                        </p:attrNameLst>
                                      </p:cBhvr>
                                      <p:tavLst>
                                        <p:tav tm="0">
                                          <p:val>
                                            <p:fltVal val="0"/>
                                          </p:val>
                                        </p:tav>
                                        <p:tav tm="100000">
                                          <p:val>
                                            <p:strVal val="#ppt_h"/>
                                          </p:val>
                                        </p:tav>
                                      </p:tavLst>
                                    </p:anim>
                                    <p:anim calcmode="lin" valueType="num">
                                      <p:cBhvr>
                                        <p:cTn id="69" dur="500" fill="hold"/>
                                        <p:tgtEl>
                                          <p:spTgt spid="172"/>
                                        </p:tgtEl>
                                        <p:attrNameLst>
                                          <p:attrName>style.rotation</p:attrName>
                                        </p:attrNameLst>
                                      </p:cBhvr>
                                      <p:tavLst>
                                        <p:tav tm="0">
                                          <p:val>
                                            <p:fltVal val="360"/>
                                          </p:val>
                                        </p:tav>
                                        <p:tav tm="100000">
                                          <p:val>
                                            <p:fltVal val="0"/>
                                          </p:val>
                                        </p:tav>
                                      </p:tavLst>
                                    </p:anim>
                                    <p:animEffect transition="in" filter="fade">
                                      <p:cBhvr>
                                        <p:cTn id="70" dur="500"/>
                                        <p:tgtEl>
                                          <p:spTgt spid="172"/>
                                        </p:tgtEl>
                                      </p:cBhvr>
                                    </p:animEffect>
                                  </p:childTnLst>
                                </p:cTn>
                              </p:par>
                              <p:par>
                                <p:cTn id="71" presetID="10" presetClass="entr" presetSubtype="0" fill="hold" grpId="0" nodeType="withEffect">
                                  <p:stCondLst>
                                    <p:cond delay="1300"/>
                                  </p:stCondLst>
                                  <p:childTnLst>
                                    <p:set>
                                      <p:cBhvr>
                                        <p:cTn id="72" dur="1" fill="hold">
                                          <p:stCondLst>
                                            <p:cond delay="0"/>
                                          </p:stCondLst>
                                        </p:cTn>
                                        <p:tgtEl>
                                          <p:spTgt spid="71"/>
                                        </p:tgtEl>
                                        <p:attrNameLst>
                                          <p:attrName>style.visibility</p:attrName>
                                        </p:attrNameLst>
                                      </p:cBhvr>
                                      <p:to>
                                        <p:strVal val="visible"/>
                                      </p:to>
                                    </p:set>
                                    <p:animEffect transition="in" filter="fade">
                                      <p:cBhvr>
                                        <p:cTn id="73" dur="500"/>
                                        <p:tgtEl>
                                          <p:spTgt spid="71"/>
                                        </p:tgtEl>
                                      </p:cBhvr>
                                    </p:animEffect>
                                  </p:childTnLst>
                                </p:cTn>
                              </p:par>
                              <p:par>
                                <p:cTn id="74" presetID="10" presetClass="entr" presetSubtype="0" fill="hold" grpId="0" nodeType="withEffect">
                                  <p:stCondLst>
                                    <p:cond delay="1400"/>
                                  </p:stCondLst>
                                  <p:childTnLst>
                                    <p:set>
                                      <p:cBhvr>
                                        <p:cTn id="75" dur="1" fill="hold">
                                          <p:stCondLst>
                                            <p:cond delay="0"/>
                                          </p:stCondLst>
                                        </p:cTn>
                                        <p:tgtEl>
                                          <p:spTgt spid="72"/>
                                        </p:tgtEl>
                                        <p:attrNameLst>
                                          <p:attrName>style.visibility</p:attrName>
                                        </p:attrNameLst>
                                      </p:cBhvr>
                                      <p:to>
                                        <p:strVal val="visible"/>
                                      </p:to>
                                    </p:set>
                                    <p:animEffect transition="in" filter="fade">
                                      <p:cBhvr>
                                        <p:cTn id="76" dur="500"/>
                                        <p:tgtEl>
                                          <p:spTgt spid="72"/>
                                        </p:tgtEl>
                                      </p:cBhvr>
                                    </p:animEffect>
                                  </p:childTnLst>
                                </p:cTn>
                              </p:par>
                              <p:par>
                                <p:cTn id="77" presetID="10" presetClass="entr" presetSubtype="0" fill="hold" grpId="0" nodeType="withEffect">
                                  <p:stCondLst>
                                    <p:cond delay="1500"/>
                                  </p:stCondLst>
                                  <p:childTnLst>
                                    <p:set>
                                      <p:cBhvr>
                                        <p:cTn id="78" dur="1" fill="hold">
                                          <p:stCondLst>
                                            <p:cond delay="0"/>
                                          </p:stCondLst>
                                        </p:cTn>
                                        <p:tgtEl>
                                          <p:spTgt spid="73"/>
                                        </p:tgtEl>
                                        <p:attrNameLst>
                                          <p:attrName>style.visibility</p:attrName>
                                        </p:attrNameLst>
                                      </p:cBhvr>
                                      <p:to>
                                        <p:strVal val="visible"/>
                                      </p:to>
                                    </p:set>
                                    <p:animEffect transition="in" filter="fade">
                                      <p:cBhvr>
                                        <p:cTn id="79" dur="500"/>
                                        <p:tgtEl>
                                          <p:spTgt spid="73"/>
                                        </p:tgtEl>
                                      </p:cBhvr>
                                    </p:animEffect>
                                  </p:childTnLst>
                                </p:cTn>
                              </p:par>
                              <p:par>
                                <p:cTn id="80" presetID="10" presetClass="entr" presetSubtype="0" fill="hold" grpId="0" nodeType="withEffect">
                                  <p:stCondLst>
                                    <p:cond delay="1600"/>
                                  </p:stCondLst>
                                  <p:childTnLst>
                                    <p:set>
                                      <p:cBhvr>
                                        <p:cTn id="81" dur="1" fill="hold">
                                          <p:stCondLst>
                                            <p:cond delay="0"/>
                                          </p:stCondLst>
                                        </p:cTn>
                                        <p:tgtEl>
                                          <p:spTgt spid="74"/>
                                        </p:tgtEl>
                                        <p:attrNameLst>
                                          <p:attrName>style.visibility</p:attrName>
                                        </p:attrNameLst>
                                      </p:cBhvr>
                                      <p:to>
                                        <p:strVal val="visible"/>
                                      </p:to>
                                    </p:set>
                                    <p:animEffect transition="in" filter="fade">
                                      <p:cBhvr>
                                        <p:cTn id="82" dur="500"/>
                                        <p:tgtEl>
                                          <p:spTgt spid="74"/>
                                        </p:tgtEl>
                                      </p:cBhvr>
                                    </p:animEffect>
                                  </p:childTnLst>
                                </p:cTn>
                              </p:par>
                              <p:par>
                                <p:cTn id="83" presetID="22" presetClass="entr" presetSubtype="8" fill="hold" nodeType="withEffect">
                                  <p:stCondLst>
                                    <p:cond delay="1250"/>
                                  </p:stCondLst>
                                  <p:childTnLst>
                                    <p:set>
                                      <p:cBhvr>
                                        <p:cTn id="84" dur="1" fill="hold">
                                          <p:stCondLst>
                                            <p:cond delay="0"/>
                                          </p:stCondLst>
                                        </p:cTn>
                                        <p:tgtEl>
                                          <p:spTgt spid="140"/>
                                        </p:tgtEl>
                                        <p:attrNameLst>
                                          <p:attrName>style.visibility</p:attrName>
                                        </p:attrNameLst>
                                      </p:cBhvr>
                                      <p:to>
                                        <p:strVal val="visible"/>
                                      </p:to>
                                    </p:set>
                                    <p:animEffect transition="in" filter="wipe(left)">
                                      <p:cBhvr>
                                        <p:cTn id="85" dur="750"/>
                                        <p:tgtEl>
                                          <p:spTgt spid="140"/>
                                        </p:tgtEl>
                                      </p:cBhvr>
                                    </p:animEffect>
                                  </p:childTnLst>
                                </p:cTn>
                              </p:par>
                              <p:par>
                                <p:cTn id="86" presetID="10" presetClass="entr" presetSubtype="0" fill="hold" nodeType="withEffect">
                                  <p:stCondLst>
                                    <p:cond delay="1600"/>
                                  </p:stCondLst>
                                  <p:childTnLst>
                                    <p:set>
                                      <p:cBhvr>
                                        <p:cTn id="87" dur="1" fill="hold">
                                          <p:stCondLst>
                                            <p:cond delay="0"/>
                                          </p:stCondLst>
                                        </p:cTn>
                                        <p:tgtEl>
                                          <p:spTgt spid="14"/>
                                        </p:tgtEl>
                                        <p:attrNameLst>
                                          <p:attrName>style.visibility</p:attrName>
                                        </p:attrNameLst>
                                      </p:cBhvr>
                                      <p:to>
                                        <p:strVal val="visible"/>
                                      </p:to>
                                    </p:set>
                                    <p:animEffect transition="in" filter="fade">
                                      <p:cBhvr>
                                        <p:cTn id="88" dur="750"/>
                                        <p:tgtEl>
                                          <p:spTgt spid="14"/>
                                        </p:tgtEl>
                                      </p:cBhvr>
                                    </p:animEffect>
                                  </p:childTnLst>
                                </p:cTn>
                              </p:par>
                              <p:par>
                                <p:cTn id="89" presetID="42" presetClass="path" presetSubtype="0" decel="100000" fill="hold" nodeType="withEffect">
                                  <p:stCondLst>
                                    <p:cond delay="1600"/>
                                  </p:stCondLst>
                                  <p:childTnLst>
                                    <p:animMotion origin="layout" path="M 0 0 L 0 0.25 E" pathEditMode="relative" ptsTypes="">
                                      <p:cBhvr>
                                        <p:cTn id="90" dur="750" spd="-100000" fill="hold"/>
                                        <p:tgtEl>
                                          <p:spTgt spid="14"/>
                                        </p:tgtEl>
                                        <p:attrNameLst>
                                          <p:attrName>ppt_x</p:attrName>
                                          <p:attrName>ppt_y</p:attrName>
                                        </p:attrNameLst>
                                      </p:cBhvr>
                                    </p:animMotion>
                                  </p:childTnLst>
                                </p:cTn>
                              </p:par>
                              <p:par>
                                <p:cTn id="91" presetID="22" presetClass="entr" presetSubtype="1" fill="hold" nodeType="withEffect">
                                  <p:stCondLst>
                                    <p:cond delay="2000"/>
                                  </p:stCondLst>
                                  <p:childTnLst>
                                    <p:set>
                                      <p:cBhvr>
                                        <p:cTn id="92" dur="1" fill="hold">
                                          <p:stCondLst>
                                            <p:cond delay="0"/>
                                          </p:stCondLst>
                                        </p:cTn>
                                        <p:tgtEl>
                                          <p:spTgt spid="158"/>
                                        </p:tgtEl>
                                        <p:attrNameLst>
                                          <p:attrName>style.visibility</p:attrName>
                                        </p:attrNameLst>
                                      </p:cBhvr>
                                      <p:to>
                                        <p:strVal val="visible"/>
                                      </p:to>
                                    </p:set>
                                    <p:animEffect transition="in" filter="wipe(up)">
                                      <p:cBhvr>
                                        <p:cTn id="93" dur="500"/>
                                        <p:tgtEl>
                                          <p:spTgt spid="158"/>
                                        </p:tgtEl>
                                      </p:cBhvr>
                                    </p:animEffect>
                                  </p:childTnLst>
                                </p:cTn>
                              </p:par>
                              <p:par>
                                <p:cTn id="94" presetID="22" presetClass="entr" presetSubtype="1" fill="hold" nodeType="withEffect">
                                  <p:stCondLst>
                                    <p:cond delay="2000"/>
                                  </p:stCondLst>
                                  <p:childTnLst>
                                    <p:set>
                                      <p:cBhvr>
                                        <p:cTn id="95" dur="1" fill="hold">
                                          <p:stCondLst>
                                            <p:cond delay="0"/>
                                          </p:stCondLst>
                                        </p:cTn>
                                        <p:tgtEl>
                                          <p:spTgt spid="161"/>
                                        </p:tgtEl>
                                        <p:attrNameLst>
                                          <p:attrName>style.visibility</p:attrName>
                                        </p:attrNameLst>
                                      </p:cBhvr>
                                      <p:to>
                                        <p:strVal val="visible"/>
                                      </p:to>
                                    </p:set>
                                    <p:animEffect transition="in" filter="wipe(up)">
                                      <p:cBhvr>
                                        <p:cTn id="96" dur="500"/>
                                        <p:tgtEl>
                                          <p:spTgt spid="161"/>
                                        </p:tgtEl>
                                      </p:cBhvr>
                                    </p:animEffect>
                                  </p:childTnLst>
                                </p:cTn>
                              </p:par>
                              <p:par>
                                <p:cTn id="97" presetID="22" presetClass="entr" presetSubtype="1" fill="hold" nodeType="withEffect">
                                  <p:stCondLst>
                                    <p:cond delay="2000"/>
                                  </p:stCondLst>
                                  <p:childTnLst>
                                    <p:set>
                                      <p:cBhvr>
                                        <p:cTn id="98" dur="1" fill="hold">
                                          <p:stCondLst>
                                            <p:cond delay="0"/>
                                          </p:stCondLst>
                                        </p:cTn>
                                        <p:tgtEl>
                                          <p:spTgt spid="162"/>
                                        </p:tgtEl>
                                        <p:attrNameLst>
                                          <p:attrName>style.visibility</p:attrName>
                                        </p:attrNameLst>
                                      </p:cBhvr>
                                      <p:to>
                                        <p:strVal val="visible"/>
                                      </p:to>
                                    </p:set>
                                    <p:animEffect transition="in" filter="wipe(up)">
                                      <p:cBhvr>
                                        <p:cTn id="99" dur="500"/>
                                        <p:tgtEl>
                                          <p:spTgt spid="162"/>
                                        </p:tgtEl>
                                      </p:cBhvr>
                                    </p:animEffect>
                                  </p:childTnLst>
                                </p:cTn>
                              </p:par>
                              <p:par>
                                <p:cTn id="100" presetID="10" presetClass="entr" presetSubtype="0" fill="hold" grpId="0" nodeType="withEffect">
                                  <p:stCondLst>
                                    <p:cond delay="2000"/>
                                  </p:stCondLst>
                                  <p:childTnLst>
                                    <p:set>
                                      <p:cBhvr>
                                        <p:cTn id="101" dur="1" fill="hold">
                                          <p:stCondLst>
                                            <p:cond delay="0"/>
                                          </p:stCondLst>
                                        </p:cTn>
                                        <p:tgtEl>
                                          <p:spTgt spid="83"/>
                                        </p:tgtEl>
                                        <p:attrNameLst>
                                          <p:attrName>style.visibility</p:attrName>
                                        </p:attrNameLst>
                                      </p:cBhvr>
                                      <p:to>
                                        <p:strVal val="visible"/>
                                      </p:to>
                                    </p:set>
                                    <p:animEffect transition="in" filter="fade">
                                      <p:cBhvr>
                                        <p:cTn id="102" dur="500"/>
                                        <p:tgtEl>
                                          <p:spTgt spid="83"/>
                                        </p:tgtEl>
                                      </p:cBhvr>
                                    </p:animEffect>
                                  </p:childTnLst>
                                </p:cTn>
                              </p:par>
                              <p:par>
                                <p:cTn id="103" presetID="10" presetClass="entr" presetSubtype="0" fill="hold" grpId="0" nodeType="withEffect">
                                  <p:stCondLst>
                                    <p:cond delay="2000"/>
                                  </p:stCondLst>
                                  <p:childTnLst>
                                    <p:set>
                                      <p:cBhvr>
                                        <p:cTn id="104" dur="1" fill="hold">
                                          <p:stCondLst>
                                            <p:cond delay="0"/>
                                          </p:stCondLst>
                                        </p:cTn>
                                        <p:tgtEl>
                                          <p:spTgt spid="84"/>
                                        </p:tgtEl>
                                        <p:attrNameLst>
                                          <p:attrName>style.visibility</p:attrName>
                                        </p:attrNameLst>
                                      </p:cBhvr>
                                      <p:to>
                                        <p:strVal val="visible"/>
                                      </p:to>
                                    </p:set>
                                    <p:animEffect transition="in" filter="fade">
                                      <p:cBhvr>
                                        <p:cTn id="105" dur="500"/>
                                        <p:tgtEl>
                                          <p:spTgt spid="84"/>
                                        </p:tgtEl>
                                      </p:cBhvr>
                                    </p:animEffect>
                                  </p:childTnLst>
                                </p:cTn>
                              </p:par>
                              <p:par>
                                <p:cTn id="106" presetID="10" presetClass="entr" presetSubtype="0" fill="hold" grpId="0" nodeType="withEffect">
                                  <p:stCondLst>
                                    <p:cond delay="2000"/>
                                  </p:stCondLst>
                                  <p:childTnLst>
                                    <p:set>
                                      <p:cBhvr>
                                        <p:cTn id="107" dur="1" fill="hold">
                                          <p:stCondLst>
                                            <p:cond delay="0"/>
                                          </p:stCondLst>
                                        </p:cTn>
                                        <p:tgtEl>
                                          <p:spTgt spid="86"/>
                                        </p:tgtEl>
                                        <p:attrNameLst>
                                          <p:attrName>style.visibility</p:attrName>
                                        </p:attrNameLst>
                                      </p:cBhvr>
                                      <p:to>
                                        <p:strVal val="visible"/>
                                      </p:to>
                                    </p:set>
                                    <p:animEffect transition="in" filter="fade">
                                      <p:cBhvr>
                                        <p:cTn id="108"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p:bldP spid="175" grpId="0" animBg="1"/>
      <p:bldP spid="55" grpId="0"/>
      <p:bldP spid="56" grpId="0"/>
      <p:bldP spid="57" grpId="0"/>
      <p:bldP spid="58" grpId="0"/>
      <p:bldP spid="59" grpId="0"/>
      <p:bldP spid="60" grpId="0"/>
      <p:bldP spid="61" grpId="0"/>
      <p:bldP spid="62" grpId="0"/>
      <p:bldP spid="71" grpId="0"/>
      <p:bldP spid="72" grpId="0"/>
      <p:bldP spid="73" grpId="0"/>
      <p:bldP spid="74" grpId="0"/>
      <p:bldP spid="83" grpId="0"/>
      <p:bldP spid="84" grpId="0"/>
      <p:bldP spid="8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74000"/>
          </a:schemeClr>
        </a:solidFill>
        <a:effectLst/>
      </p:bgPr>
    </p:bg>
    <p:spTree>
      <p:nvGrpSpPr>
        <p:cNvPr id="1" name=""/>
        <p:cNvGrpSpPr/>
        <p:nvPr/>
      </p:nvGrpSpPr>
      <p:grpSpPr>
        <a:xfrm>
          <a:off x="0" y="0"/>
          <a:ext cx="0" cy="0"/>
          <a:chOff x="0" y="0"/>
          <a:chExt cx="0" cy="0"/>
        </a:xfrm>
      </p:grpSpPr>
      <p:sp>
        <p:nvSpPr>
          <p:cNvPr id="55" name="Title 113">
            <a:extLst>
              <a:ext uri="{FF2B5EF4-FFF2-40B4-BE49-F238E27FC236}">
                <a16:creationId xmlns:a16="http://schemas.microsoft.com/office/drawing/2014/main" id="{AA7A6DC0-DA5F-C44F-A0DD-03A338A74A04}"/>
              </a:ext>
            </a:extLst>
          </p:cNvPr>
          <p:cNvSpPr txBox="1">
            <a:spLocks/>
          </p:cNvSpPr>
          <p:nvPr/>
        </p:nvSpPr>
        <p:spPr>
          <a:xfrm>
            <a:off x="283560" y="-207"/>
            <a:ext cx="11760394" cy="50253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4946" b="0" i="0" kern="1200">
                <a:solidFill>
                  <a:schemeClr val="bg1"/>
                </a:solidFill>
                <a:latin typeface="Century Gothic"/>
                <a:ea typeface="+mj-ea"/>
                <a:cs typeface="Century Gothic"/>
              </a:defRPr>
            </a:lvl1pPr>
          </a:lstStyle>
          <a:p>
            <a:pPr>
              <a:lnSpc>
                <a:spcPts val="2160"/>
              </a:lnSpc>
              <a:spcBef>
                <a:spcPts val="0"/>
              </a:spcBef>
              <a:spcAft>
                <a:spcPts val="850"/>
              </a:spcAft>
            </a:pPr>
            <a:r>
              <a:rPr lang="en-GB" sz="1200" b="1" spc="200" dirty="0">
                <a:solidFill>
                  <a:srgbClr val="00D6E6"/>
                </a:solidFill>
                <a:latin typeface="Helvetica" pitchFamily="2" charset="0"/>
                <a:cs typeface="Trebuchet MS"/>
              </a:rPr>
              <a:t>Lx PPP-IS </a:t>
            </a:r>
            <a:r>
              <a:rPr lang="en-GB" sz="1200" b="1" spc="213" dirty="0">
                <a:solidFill>
                  <a:srgbClr val="C1C3C4"/>
                </a:solidFill>
                <a:latin typeface="Helvetica" pitchFamily="2" charset="0"/>
                <a:cs typeface="Trebuchet MS"/>
              </a:rPr>
              <a:t>e-Procurement and Digital Transition Strategy</a:t>
            </a:r>
            <a:endParaRPr lang="en-GB" sz="800" b="1" spc="213" dirty="0">
              <a:solidFill>
                <a:srgbClr val="404040"/>
              </a:solidFill>
              <a:latin typeface="Helvetica" pitchFamily="2" charset="0"/>
            </a:endParaRPr>
          </a:p>
        </p:txBody>
      </p:sp>
      <p:sp>
        <p:nvSpPr>
          <p:cNvPr id="219" name="Rectangle 218">
            <a:extLst>
              <a:ext uri="{FF2B5EF4-FFF2-40B4-BE49-F238E27FC236}">
                <a16:creationId xmlns:a16="http://schemas.microsoft.com/office/drawing/2014/main" id="{75E58838-525B-BC4F-B4FF-F2047B57D85F}"/>
              </a:ext>
            </a:extLst>
          </p:cNvPr>
          <p:cNvSpPr/>
          <p:nvPr/>
        </p:nvSpPr>
        <p:spPr>
          <a:xfrm>
            <a:off x="283560" y="415563"/>
            <a:ext cx="11545580" cy="261610"/>
          </a:xfrm>
          <a:prstGeom prst="rect">
            <a:avLst/>
          </a:prstGeom>
        </p:spPr>
        <p:txBody>
          <a:bodyPr wrap="square">
            <a:spAutoFit/>
          </a:bodyPr>
          <a:lstStyle/>
          <a:p>
            <a:r>
              <a:rPr lang="en-GB" sz="1100" i="1" dirty="0">
                <a:latin typeface="Arial" panose="020B0604020202020204" pitchFamily="34" charset="0"/>
                <a:cs typeface="Arial" panose="020B0604020202020204" pitchFamily="34" charset="0"/>
              </a:rPr>
              <a:t>Procurement planning emerged as the critical area to address: balancing strategic sourcing with decentralized purchasing</a:t>
            </a:r>
          </a:p>
        </p:txBody>
      </p:sp>
      <p:grpSp>
        <p:nvGrpSpPr>
          <p:cNvPr id="222" name="Graphic 4">
            <a:extLst>
              <a:ext uri="{FF2B5EF4-FFF2-40B4-BE49-F238E27FC236}">
                <a16:creationId xmlns:a16="http://schemas.microsoft.com/office/drawing/2014/main" id="{EF37F3D1-3210-F245-9A80-53A0CF2F7F74}"/>
              </a:ext>
            </a:extLst>
          </p:cNvPr>
          <p:cNvGrpSpPr/>
          <p:nvPr/>
        </p:nvGrpSpPr>
        <p:grpSpPr>
          <a:xfrm>
            <a:off x="10863377" y="6346952"/>
            <a:ext cx="1067000" cy="288788"/>
            <a:chOff x="4449749" y="2980715"/>
            <a:chExt cx="3286381" cy="889473"/>
          </a:xfrm>
          <a:solidFill>
            <a:srgbClr val="212121"/>
          </a:solidFill>
        </p:grpSpPr>
        <p:sp>
          <p:nvSpPr>
            <p:cNvPr id="223" name="Freeform: Shape 104">
              <a:extLst>
                <a:ext uri="{FF2B5EF4-FFF2-40B4-BE49-F238E27FC236}">
                  <a16:creationId xmlns:a16="http://schemas.microsoft.com/office/drawing/2014/main" id="{E33198D4-77A8-8742-83AD-0B2DAB8FE116}"/>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105">
              <a:extLst>
                <a:ext uri="{FF2B5EF4-FFF2-40B4-BE49-F238E27FC236}">
                  <a16:creationId xmlns:a16="http://schemas.microsoft.com/office/drawing/2014/main" id="{3D84FD27-C7F6-5347-A101-89A8EDA17D21}"/>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106">
              <a:extLst>
                <a:ext uri="{FF2B5EF4-FFF2-40B4-BE49-F238E27FC236}">
                  <a16:creationId xmlns:a16="http://schemas.microsoft.com/office/drawing/2014/main" id="{D0B65A59-1AA4-A94E-AE06-9CB84731D3F8}"/>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107">
              <a:extLst>
                <a:ext uri="{FF2B5EF4-FFF2-40B4-BE49-F238E27FC236}">
                  <a16:creationId xmlns:a16="http://schemas.microsoft.com/office/drawing/2014/main" id="{4A78153A-4F27-964E-9727-C59C52E3C8F8}"/>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108">
              <a:extLst>
                <a:ext uri="{FF2B5EF4-FFF2-40B4-BE49-F238E27FC236}">
                  <a16:creationId xmlns:a16="http://schemas.microsoft.com/office/drawing/2014/main" id="{84662247-19BF-C543-9ED3-01C411B99873}"/>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118">
              <a:extLst>
                <a:ext uri="{FF2B5EF4-FFF2-40B4-BE49-F238E27FC236}">
                  <a16:creationId xmlns:a16="http://schemas.microsoft.com/office/drawing/2014/main" id="{AF1C2771-2EE0-C04D-853C-E7EA9E635C93}"/>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124">
              <a:extLst>
                <a:ext uri="{FF2B5EF4-FFF2-40B4-BE49-F238E27FC236}">
                  <a16:creationId xmlns:a16="http://schemas.microsoft.com/office/drawing/2014/main" id="{0CA9D49C-4172-224D-A416-5441C68E1003}"/>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30" name="Freeform: Shape 117">
            <a:extLst>
              <a:ext uri="{FF2B5EF4-FFF2-40B4-BE49-F238E27FC236}">
                <a16:creationId xmlns:a16="http://schemas.microsoft.com/office/drawing/2014/main" id="{8803CE51-A1AA-0545-9C6D-C8510EA3BD64}"/>
              </a:ext>
            </a:extLst>
          </p:cNvPr>
          <p:cNvSpPr/>
          <p:nvPr/>
        </p:nvSpPr>
        <p:spPr>
          <a:xfrm rot="2101515">
            <a:off x="9718138" y="4096159"/>
            <a:ext cx="2777224" cy="3822447"/>
          </a:xfrm>
          <a:custGeom>
            <a:avLst/>
            <a:gdLst>
              <a:gd name="connsiteX0" fmla="*/ 1391804 w 2777224"/>
              <a:gd name="connsiteY0" fmla="*/ 0 h 3822447"/>
              <a:gd name="connsiteX1" fmla="*/ 2777224 w 2777224"/>
              <a:gd name="connsiteY1" fmla="*/ 1976729 h 3822447"/>
              <a:gd name="connsiteX2" fmla="*/ 143736 w 2777224"/>
              <a:gd name="connsiteY2" fmla="*/ 3822447 h 3822447"/>
              <a:gd name="connsiteX3" fmla="*/ 116727 w 2777224"/>
              <a:gd name="connsiteY3" fmla="*/ 3736806 h 3822447"/>
              <a:gd name="connsiteX4" fmla="*/ 56876 w 2777224"/>
              <a:gd name="connsiteY4" fmla="*/ 3499638 h 3822447"/>
              <a:gd name="connsiteX5" fmla="*/ 633102 w 2777224"/>
              <a:gd name="connsiteY5" fmla="*/ 1333600 h 3822447"/>
              <a:gd name="connsiteX6" fmla="*/ 1374552 w 2777224"/>
              <a:gd name="connsiteY6" fmla="*/ 47851 h 3822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7224" h="3822447">
                <a:moveTo>
                  <a:pt x="1391804" y="0"/>
                </a:moveTo>
                <a:lnTo>
                  <a:pt x="2777224" y="1976729"/>
                </a:lnTo>
                <a:lnTo>
                  <a:pt x="143736" y="3822447"/>
                </a:lnTo>
                <a:lnTo>
                  <a:pt x="116727" y="3736806"/>
                </a:lnTo>
                <a:cubicBezTo>
                  <a:pt x="95746" y="3665697"/>
                  <a:pt x="75571" y="3587300"/>
                  <a:pt x="56876" y="3499638"/>
                </a:cubicBezTo>
                <a:cubicBezTo>
                  <a:pt x="-172808" y="2422508"/>
                  <a:pt x="348709" y="1727411"/>
                  <a:pt x="633102" y="1333600"/>
                </a:cubicBezTo>
                <a:cubicBezTo>
                  <a:pt x="1030370" y="802349"/>
                  <a:pt x="1251491" y="368189"/>
                  <a:pt x="1374552" y="47851"/>
                </a:cubicBezTo>
                <a:close/>
              </a:path>
            </a:pathLst>
          </a:custGeom>
          <a:solidFill>
            <a:srgbClr val="99E2EA"/>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109">
            <a:extLst>
              <a:ext uri="{FF2B5EF4-FFF2-40B4-BE49-F238E27FC236}">
                <a16:creationId xmlns:a16="http://schemas.microsoft.com/office/drawing/2014/main" id="{1BFB00DE-AFC3-114C-95F1-12CE3131F25C}"/>
              </a:ext>
            </a:extLst>
          </p:cNvPr>
          <p:cNvSpPr/>
          <p:nvPr/>
        </p:nvSpPr>
        <p:spPr>
          <a:xfrm rot="2101515">
            <a:off x="10221350" y="4481927"/>
            <a:ext cx="2281058" cy="3194834"/>
          </a:xfrm>
          <a:custGeom>
            <a:avLst/>
            <a:gdLst>
              <a:gd name="connsiteX0" fmla="*/ 1228830 w 2680202"/>
              <a:gd name="connsiteY0" fmla="*/ 0 h 3753872"/>
              <a:gd name="connsiteX1" fmla="*/ 2680202 w 2680202"/>
              <a:gd name="connsiteY1" fmla="*/ 2070831 h 3753872"/>
              <a:gd name="connsiteX2" fmla="*/ 278825 w 2680202"/>
              <a:gd name="connsiteY2" fmla="*/ 3753872 h 3753872"/>
              <a:gd name="connsiteX3" fmla="*/ 271311 w 2680202"/>
              <a:gd name="connsiteY3" fmla="*/ 3735653 h 3753872"/>
              <a:gd name="connsiteX4" fmla="*/ 49905 w 2680202"/>
              <a:gd name="connsiteY4" fmla="*/ 3091815 h 3753872"/>
              <a:gd name="connsiteX5" fmla="*/ 555511 w 2680202"/>
              <a:gd name="connsiteY5" fmla="*/ 1191241 h 3753872"/>
              <a:gd name="connsiteX6" fmla="*/ 1206091 w 2680202"/>
              <a:gd name="connsiteY6" fmla="*/ 63070 h 375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0202" h="3753872">
                <a:moveTo>
                  <a:pt x="1228830" y="0"/>
                </a:moveTo>
                <a:lnTo>
                  <a:pt x="2680202" y="2070831"/>
                </a:lnTo>
                <a:lnTo>
                  <a:pt x="278825" y="3753872"/>
                </a:lnTo>
                <a:lnTo>
                  <a:pt x="271311" y="3735653"/>
                </a:lnTo>
                <a:cubicBezTo>
                  <a:pt x="201906" y="3577090"/>
                  <a:pt x="115520" y="3399489"/>
                  <a:pt x="49905" y="3091815"/>
                </a:cubicBezTo>
                <a:cubicBezTo>
                  <a:pt x="-151629" y="2146695"/>
                  <a:pt x="305972" y="1536787"/>
                  <a:pt x="555511" y="1191241"/>
                </a:cubicBezTo>
                <a:cubicBezTo>
                  <a:pt x="904091" y="725098"/>
                  <a:pt x="1098112" y="344148"/>
                  <a:pt x="1206091" y="63070"/>
                </a:cubicBezTo>
                <a:close/>
              </a:path>
            </a:pathLst>
          </a:custGeom>
          <a:solidFill>
            <a:srgbClr val="1DB2B6">
              <a:alpha val="83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113">
            <a:extLst>
              <a:ext uri="{FF2B5EF4-FFF2-40B4-BE49-F238E27FC236}">
                <a16:creationId xmlns:a16="http://schemas.microsoft.com/office/drawing/2014/main" id="{641BAD2F-144E-674E-AD64-CEC2D473A1F1}"/>
              </a:ext>
            </a:extLst>
          </p:cNvPr>
          <p:cNvSpPr/>
          <p:nvPr/>
        </p:nvSpPr>
        <p:spPr>
          <a:xfrm>
            <a:off x="11346102" y="583349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114">
            <a:extLst>
              <a:ext uri="{FF2B5EF4-FFF2-40B4-BE49-F238E27FC236}">
                <a16:creationId xmlns:a16="http://schemas.microsoft.com/office/drawing/2014/main" id="{4825D665-6AC2-1340-96F4-78E003F02428}"/>
              </a:ext>
            </a:extLst>
          </p:cNvPr>
          <p:cNvSpPr/>
          <p:nvPr/>
        </p:nvSpPr>
        <p:spPr>
          <a:xfrm>
            <a:off x="10795562" y="5562355"/>
            <a:ext cx="571501" cy="83635"/>
          </a:xfrm>
          <a:custGeom>
            <a:avLst/>
            <a:gdLst>
              <a:gd name="connsiteX0" fmla="*/ 615390 w 620688"/>
              <a:gd name="connsiteY0" fmla="*/ 47990 h 90832"/>
              <a:gd name="connsiteX1" fmla="*/ 622732 w 620688"/>
              <a:gd name="connsiteY1" fmla="*/ 28764 h 90832"/>
              <a:gd name="connsiteX2" fmla="*/ 593893 w 620688"/>
              <a:gd name="connsiteY2" fmla="*/ 0 h 90832"/>
              <a:gd name="connsiteX3" fmla="*/ 574742 w 620688"/>
              <a:gd name="connsiteY3" fmla="*/ 7645 h 90832"/>
              <a:gd name="connsiteX4" fmla="*/ 499730 w 620688"/>
              <a:gd name="connsiteY4" fmla="*/ 38831 h 90832"/>
              <a:gd name="connsiteX5" fmla="*/ 424717 w 620688"/>
              <a:gd name="connsiteY5" fmla="*/ 8553 h 90832"/>
              <a:gd name="connsiteX6" fmla="*/ 404280 w 620688"/>
              <a:gd name="connsiteY6" fmla="*/ 76 h 90832"/>
              <a:gd name="connsiteX7" fmla="*/ 383313 w 620688"/>
              <a:gd name="connsiteY7" fmla="*/ 9765 h 90832"/>
              <a:gd name="connsiteX8" fmla="*/ 312842 w 620688"/>
              <a:gd name="connsiteY8" fmla="*/ 40042 h 90832"/>
              <a:gd name="connsiteX9" fmla="*/ 242750 w 620688"/>
              <a:gd name="connsiteY9" fmla="*/ 10673 h 90832"/>
              <a:gd name="connsiteX10" fmla="*/ 220496 w 620688"/>
              <a:gd name="connsiteY10" fmla="*/ 151 h 90832"/>
              <a:gd name="connsiteX11" fmla="*/ 199529 w 620688"/>
              <a:gd name="connsiteY11" fmla="*/ 9235 h 90832"/>
              <a:gd name="connsiteX12" fmla="*/ 124592 w 620688"/>
              <a:gd name="connsiteY12" fmla="*/ 40042 h 90832"/>
              <a:gd name="connsiteX13" fmla="*/ 49201 w 620688"/>
              <a:gd name="connsiteY13" fmla="*/ 8629 h 90832"/>
              <a:gd name="connsiteX14" fmla="*/ 28839 w 620688"/>
              <a:gd name="connsiteY14" fmla="*/ 151 h 90832"/>
              <a:gd name="connsiteX15" fmla="*/ 0 w 620688"/>
              <a:gd name="connsiteY15" fmla="*/ 28915 h 90832"/>
              <a:gd name="connsiteX16" fmla="*/ 7418 w 620688"/>
              <a:gd name="connsiteY16" fmla="*/ 48898 h 90832"/>
              <a:gd name="connsiteX17" fmla="*/ 116341 w 620688"/>
              <a:gd name="connsiteY17" fmla="*/ 98175 h 90832"/>
              <a:gd name="connsiteX18" fmla="*/ 200588 w 620688"/>
              <a:gd name="connsiteY18" fmla="*/ 72742 h 90832"/>
              <a:gd name="connsiteX19" fmla="*/ 218528 w 620688"/>
              <a:gd name="connsiteY19" fmla="*/ 66459 h 90832"/>
              <a:gd name="connsiteX20" fmla="*/ 237603 w 620688"/>
              <a:gd name="connsiteY20" fmla="*/ 73650 h 90832"/>
              <a:gd name="connsiteX21" fmla="*/ 311404 w 620688"/>
              <a:gd name="connsiteY21" fmla="*/ 98099 h 90832"/>
              <a:gd name="connsiteX22" fmla="*/ 387400 w 620688"/>
              <a:gd name="connsiteY22" fmla="*/ 72288 h 90832"/>
              <a:gd name="connsiteX23" fmla="*/ 405037 w 620688"/>
              <a:gd name="connsiteY23" fmla="*/ 65854 h 90832"/>
              <a:gd name="connsiteX24" fmla="*/ 422674 w 620688"/>
              <a:gd name="connsiteY24" fmla="*/ 72060 h 90832"/>
              <a:gd name="connsiteX25" fmla="*/ 505558 w 620688"/>
              <a:gd name="connsiteY25" fmla="*/ 98099 h 90832"/>
              <a:gd name="connsiteX26" fmla="*/ 615390 w 620688"/>
              <a:gd name="connsiteY26" fmla="*/ 47990 h 90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0688" h="90832">
                <a:moveTo>
                  <a:pt x="615390" y="47990"/>
                </a:moveTo>
                <a:cubicBezTo>
                  <a:pt x="619931" y="42918"/>
                  <a:pt x="622732" y="36182"/>
                  <a:pt x="622732" y="28764"/>
                </a:cubicBezTo>
                <a:cubicBezTo>
                  <a:pt x="622732" y="12868"/>
                  <a:pt x="609864" y="0"/>
                  <a:pt x="593893" y="0"/>
                </a:cubicBezTo>
                <a:cubicBezTo>
                  <a:pt x="586323" y="0"/>
                  <a:pt x="579662" y="2876"/>
                  <a:pt x="574742" y="7645"/>
                </a:cubicBezTo>
                <a:cubicBezTo>
                  <a:pt x="554154" y="27098"/>
                  <a:pt x="530916" y="38301"/>
                  <a:pt x="499730" y="38831"/>
                </a:cubicBezTo>
                <a:cubicBezTo>
                  <a:pt x="470436" y="39285"/>
                  <a:pt x="443792" y="27855"/>
                  <a:pt x="424717" y="8553"/>
                </a:cubicBezTo>
                <a:cubicBezTo>
                  <a:pt x="419192" y="3330"/>
                  <a:pt x="412304" y="76"/>
                  <a:pt x="404280" y="76"/>
                </a:cubicBezTo>
                <a:cubicBezTo>
                  <a:pt x="395424" y="76"/>
                  <a:pt x="388536" y="3482"/>
                  <a:pt x="383313" y="9765"/>
                </a:cubicBezTo>
                <a:cubicBezTo>
                  <a:pt x="365374" y="28385"/>
                  <a:pt x="340622" y="40042"/>
                  <a:pt x="312842" y="40042"/>
                </a:cubicBezTo>
                <a:cubicBezTo>
                  <a:pt x="284987" y="40042"/>
                  <a:pt x="260462" y="29445"/>
                  <a:pt x="242750" y="10673"/>
                </a:cubicBezTo>
                <a:cubicBezTo>
                  <a:pt x="237451" y="4239"/>
                  <a:pt x="229428" y="151"/>
                  <a:pt x="220496" y="151"/>
                </a:cubicBezTo>
                <a:cubicBezTo>
                  <a:pt x="212245" y="151"/>
                  <a:pt x="204524" y="3633"/>
                  <a:pt x="199529" y="9235"/>
                </a:cubicBezTo>
                <a:cubicBezTo>
                  <a:pt x="180227" y="28612"/>
                  <a:pt x="153961" y="40042"/>
                  <a:pt x="124592" y="40042"/>
                </a:cubicBezTo>
                <a:cubicBezTo>
                  <a:pt x="95374" y="40042"/>
                  <a:pt x="68276" y="27855"/>
                  <a:pt x="49201" y="8629"/>
                </a:cubicBezTo>
                <a:cubicBezTo>
                  <a:pt x="43675" y="3406"/>
                  <a:pt x="36787" y="151"/>
                  <a:pt x="28839" y="151"/>
                </a:cubicBezTo>
                <a:cubicBezTo>
                  <a:pt x="12944" y="151"/>
                  <a:pt x="0" y="13095"/>
                  <a:pt x="0" y="28915"/>
                </a:cubicBezTo>
                <a:cubicBezTo>
                  <a:pt x="0" y="35954"/>
                  <a:pt x="3179" y="43902"/>
                  <a:pt x="7418" y="48898"/>
                </a:cubicBezTo>
                <a:cubicBezTo>
                  <a:pt x="33684" y="79100"/>
                  <a:pt x="72969" y="98175"/>
                  <a:pt x="116341" y="98175"/>
                </a:cubicBezTo>
                <a:cubicBezTo>
                  <a:pt x="147300" y="98175"/>
                  <a:pt x="177048" y="89319"/>
                  <a:pt x="200588" y="72742"/>
                </a:cubicBezTo>
                <a:cubicBezTo>
                  <a:pt x="205281" y="68806"/>
                  <a:pt x="211715" y="66459"/>
                  <a:pt x="218528" y="66459"/>
                </a:cubicBezTo>
                <a:cubicBezTo>
                  <a:pt x="225870" y="66459"/>
                  <a:pt x="232531" y="69184"/>
                  <a:pt x="237603" y="73650"/>
                </a:cubicBezTo>
                <a:cubicBezTo>
                  <a:pt x="258191" y="88713"/>
                  <a:pt x="283927" y="98099"/>
                  <a:pt x="311404" y="98099"/>
                </a:cubicBezTo>
                <a:cubicBezTo>
                  <a:pt x="340016" y="98099"/>
                  <a:pt x="366130" y="88486"/>
                  <a:pt x="387400" y="72288"/>
                </a:cubicBezTo>
                <a:cubicBezTo>
                  <a:pt x="392320" y="68276"/>
                  <a:pt x="398225" y="65854"/>
                  <a:pt x="405037" y="65854"/>
                </a:cubicBezTo>
                <a:cubicBezTo>
                  <a:pt x="411925" y="65854"/>
                  <a:pt x="417451" y="67973"/>
                  <a:pt x="422674" y="72060"/>
                </a:cubicBezTo>
                <a:cubicBezTo>
                  <a:pt x="446139" y="88410"/>
                  <a:pt x="474751" y="98099"/>
                  <a:pt x="505558" y="98099"/>
                </a:cubicBezTo>
                <a:cubicBezTo>
                  <a:pt x="548855" y="98099"/>
                  <a:pt x="588594" y="77965"/>
                  <a:pt x="615390" y="47990"/>
                </a:cubicBezTo>
              </a:path>
            </a:pathLst>
          </a:custGeom>
          <a:gradFill flip="none" rotWithShape="1">
            <a:gsLst>
              <a:gs pos="0">
                <a:srgbClr val="99E2EA"/>
              </a:gs>
              <a:gs pos="100000">
                <a:srgbClr val="8DF7A6"/>
              </a:gs>
            </a:gsLst>
            <a:lin ang="3000000" scaled="0"/>
            <a:tileRect/>
          </a:gradFill>
          <a:ln w="756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34" name="Graphic 4">
            <a:extLst>
              <a:ext uri="{FF2B5EF4-FFF2-40B4-BE49-F238E27FC236}">
                <a16:creationId xmlns:a16="http://schemas.microsoft.com/office/drawing/2014/main" id="{84C8A6D5-FA9B-F041-B10A-6F367A9358EB}"/>
              </a:ext>
            </a:extLst>
          </p:cNvPr>
          <p:cNvGrpSpPr/>
          <p:nvPr/>
        </p:nvGrpSpPr>
        <p:grpSpPr>
          <a:xfrm>
            <a:off x="10866425" y="6350000"/>
            <a:ext cx="1067000" cy="288788"/>
            <a:chOff x="4449749" y="2980715"/>
            <a:chExt cx="3286381" cy="889473"/>
          </a:xfrm>
          <a:solidFill>
            <a:schemeClr val="bg1"/>
          </a:solidFill>
        </p:grpSpPr>
        <p:sp>
          <p:nvSpPr>
            <p:cNvPr id="235" name="Freeform: Shape 330">
              <a:extLst>
                <a:ext uri="{FF2B5EF4-FFF2-40B4-BE49-F238E27FC236}">
                  <a16:creationId xmlns:a16="http://schemas.microsoft.com/office/drawing/2014/main" id="{4D09F1BF-64A0-B047-83C2-CED05AABDAC2}"/>
                </a:ext>
              </a:extLst>
            </p:cNvPr>
            <p:cNvSpPr/>
            <p:nvPr/>
          </p:nvSpPr>
          <p:spPr>
            <a:xfrm>
              <a:off x="4449749" y="3232757"/>
              <a:ext cx="416706" cy="332063"/>
            </a:xfrm>
            <a:custGeom>
              <a:avLst/>
              <a:gdLst>
                <a:gd name="connsiteX0" fmla="*/ 316241 w 416706"/>
                <a:gd name="connsiteY0" fmla="*/ 93238 h 332063"/>
                <a:gd name="connsiteX1" fmla="*/ 325487 w 416706"/>
                <a:gd name="connsiteY1" fmla="*/ 150210 h 332063"/>
                <a:gd name="connsiteX2" fmla="*/ 325291 w 416706"/>
                <a:gd name="connsiteY2" fmla="*/ 155158 h 332063"/>
                <a:gd name="connsiteX3" fmla="*/ 292215 w 416706"/>
                <a:gd name="connsiteY3" fmla="*/ 206726 h 332063"/>
                <a:gd name="connsiteX4" fmla="*/ 198847 w 416706"/>
                <a:gd name="connsiteY4" fmla="*/ 232509 h 332063"/>
                <a:gd name="connsiteX5" fmla="*/ 124035 w 416706"/>
                <a:gd name="connsiteY5" fmla="*/ 237979 h 332063"/>
                <a:gd name="connsiteX6" fmla="*/ 84383 w 416706"/>
                <a:gd name="connsiteY6" fmla="*/ 331217 h 332063"/>
                <a:gd name="connsiteX7" fmla="*/ 76049 w 416706"/>
                <a:gd name="connsiteY7" fmla="*/ 336686 h 332063"/>
                <a:gd name="connsiteX8" fmla="*/ 69994 w 416706"/>
                <a:gd name="connsiteY8" fmla="*/ 334342 h 332063"/>
                <a:gd name="connsiteX9" fmla="*/ 2995 w 416706"/>
                <a:gd name="connsiteY9" fmla="*/ 279194 h 332063"/>
                <a:gd name="connsiteX10" fmla="*/ 0 w 416706"/>
                <a:gd name="connsiteY10" fmla="*/ 272422 h 332063"/>
                <a:gd name="connsiteX11" fmla="*/ 3711 w 416706"/>
                <a:gd name="connsiteY11" fmla="*/ 265065 h 332063"/>
                <a:gd name="connsiteX12" fmla="*/ 271380 w 416706"/>
                <a:gd name="connsiteY12" fmla="*/ 16733 h 332063"/>
                <a:gd name="connsiteX13" fmla="*/ 314288 w 416706"/>
                <a:gd name="connsiteY13" fmla="*/ 0 h 332063"/>
                <a:gd name="connsiteX14" fmla="*/ 359019 w 416706"/>
                <a:gd name="connsiteY14" fmla="*/ 17970 h 332063"/>
                <a:gd name="connsiteX15" fmla="*/ 418660 w 416706"/>
                <a:gd name="connsiteY15" fmla="*/ 78653 h 332063"/>
                <a:gd name="connsiteX16" fmla="*/ 421004 w 416706"/>
                <a:gd name="connsiteY16" fmla="*/ 84839 h 332063"/>
                <a:gd name="connsiteX17" fmla="*/ 411888 w 416706"/>
                <a:gd name="connsiteY17" fmla="*/ 93954 h 332063"/>
                <a:gd name="connsiteX18" fmla="*/ 316241 w 416706"/>
                <a:gd name="connsiteY18" fmla="*/ 93238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316241" y="93238"/>
                  </a:moveTo>
                  <a:cubicBezTo>
                    <a:pt x="322231" y="110167"/>
                    <a:pt x="325487" y="129570"/>
                    <a:pt x="325487" y="150210"/>
                  </a:cubicBezTo>
                  <a:cubicBezTo>
                    <a:pt x="325487" y="151903"/>
                    <a:pt x="325357" y="153530"/>
                    <a:pt x="325291" y="155158"/>
                  </a:cubicBezTo>
                  <a:cubicBezTo>
                    <a:pt x="325291" y="177817"/>
                    <a:pt x="311683" y="197936"/>
                    <a:pt x="292215" y="206726"/>
                  </a:cubicBezTo>
                  <a:cubicBezTo>
                    <a:pt x="267213" y="217664"/>
                    <a:pt x="234723" y="226845"/>
                    <a:pt x="198847" y="232509"/>
                  </a:cubicBezTo>
                  <a:cubicBezTo>
                    <a:pt x="172087" y="236742"/>
                    <a:pt x="146563" y="238500"/>
                    <a:pt x="124035" y="237979"/>
                  </a:cubicBezTo>
                  <a:lnTo>
                    <a:pt x="84383" y="331217"/>
                  </a:lnTo>
                  <a:cubicBezTo>
                    <a:pt x="82755" y="334407"/>
                    <a:pt x="79760" y="336686"/>
                    <a:pt x="76049" y="336686"/>
                  </a:cubicBezTo>
                  <a:cubicBezTo>
                    <a:pt x="73705" y="336686"/>
                    <a:pt x="71556" y="335775"/>
                    <a:pt x="69994" y="334342"/>
                  </a:cubicBezTo>
                  <a:lnTo>
                    <a:pt x="2995" y="279194"/>
                  </a:lnTo>
                  <a:cubicBezTo>
                    <a:pt x="1107" y="277501"/>
                    <a:pt x="0" y="275092"/>
                    <a:pt x="0" y="272422"/>
                  </a:cubicBezTo>
                  <a:cubicBezTo>
                    <a:pt x="0" y="269427"/>
                    <a:pt x="1172" y="266757"/>
                    <a:pt x="3711" y="265065"/>
                  </a:cubicBezTo>
                  <a:lnTo>
                    <a:pt x="271380" y="16733"/>
                  </a:lnTo>
                  <a:cubicBezTo>
                    <a:pt x="282644" y="6381"/>
                    <a:pt x="297750" y="0"/>
                    <a:pt x="314288" y="0"/>
                  </a:cubicBezTo>
                  <a:cubicBezTo>
                    <a:pt x="331542" y="0"/>
                    <a:pt x="347299" y="6771"/>
                    <a:pt x="359019" y="17970"/>
                  </a:cubicBezTo>
                  <a:lnTo>
                    <a:pt x="418660" y="78653"/>
                  </a:lnTo>
                  <a:cubicBezTo>
                    <a:pt x="420157" y="80281"/>
                    <a:pt x="421004" y="82430"/>
                    <a:pt x="421004" y="84839"/>
                  </a:cubicBezTo>
                  <a:cubicBezTo>
                    <a:pt x="421004" y="89852"/>
                    <a:pt x="416902" y="93954"/>
                    <a:pt x="411888" y="93954"/>
                  </a:cubicBezTo>
                  <a:lnTo>
                    <a:pt x="316241" y="93238"/>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331">
              <a:extLst>
                <a:ext uri="{FF2B5EF4-FFF2-40B4-BE49-F238E27FC236}">
                  <a16:creationId xmlns:a16="http://schemas.microsoft.com/office/drawing/2014/main" id="{C398A88A-0F58-3D45-88A6-B66D33E71D85}"/>
                </a:ext>
              </a:extLst>
            </p:cNvPr>
            <p:cNvSpPr/>
            <p:nvPr/>
          </p:nvSpPr>
          <p:spPr>
            <a:xfrm>
              <a:off x="4685839" y="3790428"/>
              <a:ext cx="533905" cy="78133"/>
            </a:xfrm>
            <a:custGeom>
              <a:avLst/>
              <a:gdLst>
                <a:gd name="connsiteX0" fmla="*/ 529347 w 533905"/>
                <a:gd name="connsiteY0" fmla="*/ 41280 h 78132"/>
                <a:gd name="connsiteX1" fmla="*/ 535663 w 533905"/>
                <a:gd name="connsiteY1" fmla="*/ 24742 h 78132"/>
                <a:gd name="connsiteX2" fmla="*/ 510856 w 533905"/>
                <a:gd name="connsiteY2" fmla="*/ 0 h 78132"/>
                <a:gd name="connsiteX3" fmla="*/ 494383 w 533905"/>
                <a:gd name="connsiteY3" fmla="*/ 6576 h 78132"/>
                <a:gd name="connsiteX4" fmla="*/ 429859 w 533905"/>
                <a:gd name="connsiteY4" fmla="*/ 33402 h 78132"/>
                <a:gd name="connsiteX5" fmla="*/ 365334 w 533905"/>
                <a:gd name="connsiteY5" fmla="*/ 7357 h 78132"/>
                <a:gd name="connsiteX6" fmla="*/ 347755 w 533905"/>
                <a:gd name="connsiteY6" fmla="*/ 65 h 78132"/>
                <a:gd name="connsiteX7" fmla="*/ 329719 w 533905"/>
                <a:gd name="connsiteY7" fmla="*/ 8399 h 78132"/>
                <a:gd name="connsiteX8" fmla="*/ 269101 w 533905"/>
                <a:gd name="connsiteY8" fmla="*/ 34443 h 78132"/>
                <a:gd name="connsiteX9" fmla="*/ 208809 w 533905"/>
                <a:gd name="connsiteY9" fmla="*/ 9181 h 78132"/>
                <a:gd name="connsiteX10" fmla="*/ 189667 w 533905"/>
                <a:gd name="connsiteY10" fmla="*/ 130 h 78132"/>
                <a:gd name="connsiteX11" fmla="*/ 171631 w 533905"/>
                <a:gd name="connsiteY11" fmla="*/ 7943 h 78132"/>
                <a:gd name="connsiteX12" fmla="*/ 107172 w 533905"/>
                <a:gd name="connsiteY12" fmla="*/ 34443 h 78132"/>
                <a:gd name="connsiteX13" fmla="*/ 42322 w 533905"/>
                <a:gd name="connsiteY13" fmla="*/ 7423 h 78132"/>
                <a:gd name="connsiteX14" fmla="*/ 24807 w 533905"/>
                <a:gd name="connsiteY14" fmla="*/ 130 h 78132"/>
                <a:gd name="connsiteX15" fmla="*/ 0 w 533905"/>
                <a:gd name="connsiteY15" fmla="*/ 24872 h 78132"/>
                <a:gd name="connsiteX16" fmla="*/ 6381 w 533905"/>
                <a:gd name="connsiteY16" fmla="*/ 42061 h 78132"/>
                <a:gd name="connsiteX17" fmla="*/ 100075 w 533905"/>
                <a:gd name="connsiteY17" fmla="*/ 84448 h 78132"/>
                <a:gd name="connsiteX18" fmla="*/ 172543 w 533905"/>
                <a:gd name="connsiteY18" fmla="*/ 62571 h 78132"/>
                <a:gd name="connsiteX19" fmla="*/ 187974 w 533905"/>
                <a:gd name="connsiteY19" fmla="*/ 57167 h 78132"/>
                <a:gd name="connsiteX20" fmla="*/ 204381 w 533905"/>
                <a:gd name="connsiteY20" fmla="*/ 63352 h 78132"/>
                <a:gd name="connsiteX21" fmla="*/ 267864 w 533905"/>
                <a:gd name="connsiteY21" fmla="*/ 84383 h 78132"/>
                <a:gd name="connsiteX22" fmla="*/ 333235 w 533905"/>
                <a:gd name="connsiteY22" fmla="*/ 62180 h 78132"/>
                <a:gd name="connsiteX23" fmla="*/ 348406 w 533905"/>
                <a:gd name="connsiteY23" fmla="*/ 56646 h 78132"/>
                <a:gd name="connsiteX24" fmla="*/ 363576 w 533905"/>
                <a:gd name="connsiteY24" fmla="*/ 61985 h 78132"/>
                <a:gd name="connsiteX25" fmla="*/ 434872 w 533905"/>
                <a:gd name="connsiteY25" fmla="*/ 84383 h 78132"/>
                <a:gd name="connsiteX26" fmla="*/ 529347 w 533905"/>
                <a:gd name="connsiteY26" fmla="*/ 41280 h 78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3905" h="78132">
                  <a:moveTo>
                    <a:pt x="529347" y="41280"/>
                  </a:moveTo>
                  <a:cubicBezTo>
                    <a:pt x="533254" y="36918"/>
                    <a:pt x="535663" y="31123"/>
                    <a:pt x="535663" y="24742"/>
                  </a:cubicBezTo>
                  <a:cubicBezTo>
                    <a:pt x="535663" y="11069"/>
                    <a:pt x="524594" y="0"/>
                    <a:pt x="510856" y="0"/>
                  </a:cubicBezTo>
                  <a:cubicBezTo>
                    <a:pt x="504345" y="0"/>
                    <a:pt x="498615" y="2474"/>
                    <a:pt x="494383" y="6576"/>
                  </a:cubicBezTo>
                  <a:cubicBezTo>
                    <a:pt x="476673" y="23309"/>
                    <a:pt x="456684" y="32946"/>
                    <a:pt x="429859" y="33402"/>
                  </a:cubicBezTo>
                  <a:cubicBezTo>
                    <a:pt x="404661" y="33792"/>
                    <a:pt x="381742" y="23961"/>
                    <a:pt x="365334" y="7357"/>
                  </a:cubicBezTo>
                  <a:cubicBezTo>
                    <a:pt x="360581" y="2865"/>
                    <a:pt x="354656" y="65"/>
                    <a:pt x="347755" y="65"/>
                  </a:cubicBezTo>
                  <a:cubicBezTo>
                    <a:pt x="340137" y="65"/>
                    <a:pt x="334212" y="2995"/>
                    <a:pt x="329719" y="8399"/>
                  </a:cubicBezTo>
                  <a:cubicBezTo>
                    <a:pt x="314288" y="24416"/>
                    <a:pt x="292997" y="34443"/>
                    <a:pt x="269101" y="34443"/>
                  </a:cubicBezTo>
                  <a:cubicBezTo>
                    <a:pt x="245141" y="34443"/>
                    <a:pt x="224045" y="25328"/>
                    <a:pt x="208809" y="9181"/>
                  </a:cubicBezTo>
                  <a:cubicBezTo>
                    <a:pt x="204251" y="3646"/>
                    <a:pt x="197350" y="130"/>
                    <a:pt x="189667" y="130"/>
                  </a:cubicBezTo>
                  <a:cubicBezTo>
                    <a:pt x="182570" y="130"/>
                    <a:pt x="175928" y="3125"/>
                    <a:pt x="171631" y="7943"/>
                  </a:cubicBezTo>
                  <a:cubicBezTo>
                    <a:pt x="155028" y="24612"/>
                    <a:pt x="132435" y="34443"/>
                    <a:pt x="107172" y="34443"/>
                  </a:cubicBezTo>
                  <a:cubicBezTo>
                    <a:pt x="82039" y="34443"/>
                    <a:pt x="58730" y="23961"/>
                    <a:pt x="42322" y="7423"/>
                  </a:cubicBezTo>
                  <a:cubicBezTo>
                    <a:pt x="37569" y="2930"/>
                    <a:pt x="31644" y="130"/>
                    <a:pt x="24807" y="130"/>
                  </a:cubicBezTo>
                  <a:cubicBezTo>
                    <a:pt x="11134" y="130"/>
                    <a:pt x="0" y="11264"/>
                    <a:pt x="0" y="24872"/>
                  </a:cubicBezTo>
                  <a:cubicBezTo>
                    <a:pt x="0" y="30927"/>
                    <a:pt x="2735" y="37764"/>
                    <a:pt x="6381" y="42061"/>
                  </a:cubicBezTo>
                  <a:cubicBezTo>
                    <a:pt x="28974" y="68040"/>
                    <a:pt x="62766" y="84448"/>
                    <a:pt x="100075" y="84448"/>
                  </a:cubicBezTo>
                  <a:cubicBezTo>
                    <a:pt x="126705" y="84448"/>
                    <a:pt x="152293" y="76830"/>
                    <a:pt x="172543" y="62571"/>
                  </a:cubicBezTo>
                  <a:cubicBezTo>
                    <a:pt x="176579" y="59185"/>
                    <a:pt x="182114" y="57167"/>
                    <a:pt x="187974" y="57167"/>
                  </a:cubicBezTo>
                  <a:cubicBezTo>
                    <a:pt x="194289" y="57167"/>
                    <a:pt x="200019" y="59511"/>
                    <a:pt x="204381" y="63352"/>
                  </a:cubicBezTo>
                  <a:cubicBezTo>
                    <a:pt x="222092" y="76309"/>
                    <a:pt x="244229" y="84383"/>
                    <a:pt x="267864" y="84383"/>
                  </a:cubicBezTo>
                  <a:cubicBezTo>
                    <a:pt x="292476" y="84383"/>
                    <a:pt x="314939" y="76114"/>
                    <a:pt x="333235" y="62180"/>
                  </a:cubicBezTo>
                  <a:cubicBezTo>
                    <a:pt x="337467" y="58730"/>
                    <a:pt x="342546" y="56646"/>
                    <a:pt x="348406" y="56646"/>
                  </a:cubicBezTo>
                  <a:cubicBezTo>
                    <a:pt x="354331" y="56646"/>
                    <a:pt x="359084" y="58469"/>
                    <a:pt x="363576" y="61985"/>
                  </a:cubicBezTo>
                  <a:cubicBezTo>
                    <a:pt x="383761" y="76049"/>
                    <a:pt x="408372" y="84383"/>
                    <a:pt x="434872" y="84383"/>
                  </a:cubicBezTo>
                  <a:cubicBezTo>
                    <a:pt x="472115" y="84383"/>
                    <a:pt x="506298" y="67064"/>
                    <a:pt x="529347" y="41280"/>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332">
              <a:extLst>
                <a:ext uri="{FF2B5EF4-FFF2-40B4-BE49-F238E27FC236}">
                  <a16:creationId xmlns:a16="http://schemas.microsoft.com/office/drawing/2014/main" id="{DCE7113A-F07B-6F49-A5F9-F314BC74EBD5}"/>
                </a:ext>
              </a:extLst>
            </p:cNvPr>
            <p:cNvSpPr/>
            <p:nvPr/>
          </p:nvSpPr>
          <p:spPr>
            <a:xfrm>
              <a:off x="4621705" y="3123762"/>
              <a:ext cx="657615" cy="644593"/>
            </a:xfrm>
            <a:custGeom>
              <a:avLst/>
              <a:gdLst>
                <a:gd name="connsiteX0" fmla="*/ 528566 w 657614"/>
                <a:gd name="connsiteY0" fmla="*/ 14324 h 644593"/>
                <a:gd name="connsiteX1" fmla="*/ 514242 w 657614"/>
                <a:gd name="connsiteY1" fmla="*/ 0 h 644593"/>
                <a:gd name="connsiteX2" fmla="*/ 514177 w 657614"/>
                <a:gd name="connsiteY2" fmla="*/ 0 h 644593"/>
                <a:gd name="connsiteX3" fmla="*/ 149819 w 657614"/>
                <a:gd name="connsiteY3" fmla="*/ 65 h 644593"/>
                <a:gd name="connsiteX4" fmla="*/ 135364 w 657614"/>
                <a:gd name="connsiteY4" fmla="*/ 14064 h 644593"/>
                <a:gd name="connsiteX5" fmla="*/ 135364 w 657614"/>
                <a:gd name="connsiteY5" fmla="*/ 45187 h 644593"/>
                <a:gd name="connsiteX6" fmla="*/ 149949 w 657614"/>
                <a:gd name="connsiteY6" fmla="*/ 60097 h 644593"/>
                <a:gd name="connsiteX7" fmla="*/ 309535 w 657614"/>
                <a:gd name="connsiteY7" fmla="*/ 59967 h 644593"/>
                <a:gd name="connsiteX8" fmla="*/ 280170 w 657614"/>
                <a:gd name="connsiteY8" fmla="*/ 468925 h 644593"/>
                <a:gd name="connsiteX9" fmla="*/ 159065 w 657614"/>
                <a:gd name="connsiteY9" fmla="*/ 368916 h 644593"/>
                <a:gd name="connsiteX10" fmla="*/ 14259 w 657614"/>
                <a:gd name="connsiteY10" fmla="*/ 368916 h 644593"/>
                <a:gd name="connsiteX11" fmla="*/ 391 w 657614"/>
                <a:gd name="connsiteY11" fmla="*/ 383631 h 644593"/>
                <a:gd name="connsiteX12" fmla="*/ 0 w 657614"/>
                <a:gd name="connsiteY12" fmla="*/ 421265 h 644593"/>
                <a:gd name="connsiteX13" fmla="*/ 14910 w 657614"/>
                <a:gd name="connsiteY13" fmla="*/ 435784 h 644593"/>
                <a:gd name="connsiteX14" fmla="*/ 53195 w 657614"/>
                <a:gd name="connsiteY14" fmla="*/ 435979 h 644593"/>
                <a:gd name="connsiteX15" fmla="*/ 331347 w 657614"/>
                <a:gd name="connsiteY15" fmla="*/ 644919 h 644593"/>
                <a:gd name="connsiteX16" fmla="*/ 610084 w 657614"/>
                <a:gd name="connsiteY16" fmla="*/ 435328 h 644593"/>
                <a:gd name="connsiteX17" fmla="*/ 646546 w 657614"/>
                <a:gd name="connsiteY17" fmla="*/ 435198 h 644593"/>
                <a:gd name="connsiteX18" fmla="*/ 661001 w 657614"/>
                <a:gd name="connsiteY18" fmla="*/ 420874 h 644593"/>
                <a:gd name="connsiteX19" fmla="*/ 660805 w 657614"/>
                <a:gd name="connsiteY19" fmla="*/ 383370 h 644593"/>
                <a:gd name="connsiteX20" fmla="*/ 646872 w 657614"/>
                <a:gd name="connsiteY20" fmla="*/ 368916 h 644593"/>
                <a:gd name="connsiteX21" fmla="*/ 504996 w 657614"/>
                <a:gd name="connsiteY21" fmla="*/ 368851 h 644593"/>
                <a:gd name="connsiteX22" fmla="*/ 382719 w 657614"/>
                <a:gd name="connsiteY22" fmla="*/ 469772 h 644593"/>
                <a:gd name="connsiteX23" fmla="*/ 354461 w 657614"/>
                <a:gd name="connsiteY23" fmla="*/ 59967 h 644593"/>
                <a:gd name="connsiteX24" fmla="*/ 513526 w 657614"/>
                <a:gd name="connsiteY24" fmla="*/ 60032 h 644593"/>
                <a:gd name="connsiteX25" fmla="*/ 528240 w 657614"/>
                <a:gd name="connsiteY25" fmla="*/ 46359 h 644593"/>
                <a:gd name="connsiteX26" fmla="*/ 528566 w 657614"/>
                <a:gd name="connsiteY26" fmla="*/ 14324 h 644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57614" h="644593">
                  <a:moveTo>
                    <a:pt x="528566" y="14324"/>
                  </a:moveTo>
                  <a:cubicBezTo>
                    <a:pt x="528566" y="6381"/>
                    <a:pt x="522120" y="0"/>
                    <a:pt x="514242" y="0"/>
                  </a:cubicBezTo>
                  <a:lnTo>
                    <a:pt x="514177" y="0"/>
                  </a:lnTo>
                  <a:lnTo>
                    <a:pt x="149819" y="65"/>
                  </a:lnTo>
                  <a:cubicBezTo>
                    <a:pt x="141876" y="65"/>
                    <a:pt x="135364" y="6185"/>
                    <a:pt x="135364" y="14064"/>
                  </a:cubicBezTo>
                  <a:lnTo>
                    <a:pt x="135364" y="45187"/>
                  </a:lnTo>
                  <a:cubicBezTo>
                    <a:pt x="135364" y="53130"/>
                    <a:pt x="142071" y="60097"/>
                    <a:pt x="149949" y="60097"/>
                  </a:cubicBezTo>
                  <a:lnTo>
                    <a:pt x="309535" y="59967"/>
                  </a:lnTo>
                  <a:lnTo>
                    <a:pt x="280170" y="468925"/>
                  </a:lnTo>
                  <a:cubicBezTo>
                    <a:pt x="226910" y="454080"/>
                    <a:pt x="182960" y="417683"/>
                    <a:pt x="159065" y="368916"/>
                  </a:cubicBezTo>
                  <a:lnTo>
                    <a:pt x="14259" y="368916"/>
                  </a:lnTo>
                  <a:cubicBezTo>
                    <a:pt x="6316" y="368916"/>
                    <a:pt x="391" y="375687"/>
                    <a:pt x="391" y="383631"/>
                  </a:cubicBezTo>
                  <a:lnTo>
                    <a:pt x="0" y="421265"/>
                  </a:lnTo>
                  <a:cubicBezTo>
                    <a:pt x="0" y="429208"/>
                    <a:pt x="6967" y="435784"/>
                    <a:pt x="14910" y="435784"/>
                  </a:cubicBezTo>
                  <a:lnTo>
                    <a:pt x="53195" y="435979"/>
                  </a:lnTo>
                  <a:cubicBezTo>
                    <a:pt x="88159" y="556629"/>
                    <a:pt x="199433" y="644919"/>
                    <a:pt x="331347" y="644919"/>
                  </a:cubicBezTo>
                  <a:cubicBezTo>
                    <a:pt x="463391" y="644919"/>
                    <a:pt x="575185" y="556108"/>
                    <a:pt x="610084" y="435328"/>
                  </a:cubicBezTo>
                  <a:lnTo>
                    <a:pt x="646546" y="435198"/>
                  </a:lnTo>
                  <a:cubicBezTo>
                    <a:pt x="654490" y="435198"/>
                    <a:pt x="661001" y="428752"/>
                    <a:pt x="661001" y="420874"/>
                  </a:cubicBezTo>
                  <a:lnTo>
                    <a:pt x="660805" y="383370"/>
                  </a:lnTo>
                  <a:cubicBezTo>
                    <a:pt x="660805" y="375427"/>
                    <a:pt x="654815" y="368916"/>
                    <a:pt x="646872" y="368916"/>
                  </a:cubicBezTo>
                  <a:lnTo>
                    <a:pt x="504996" y="368851"/>
                  </a:lnTo>
                  <a:cubicBezTo>
                    <a:pt x="480905" y="419376"/>
                    <a:pt x="437477" y="454471"/>
                    <a:pt x="382719" y="469772"/>
                  </a:cubicBezTo>
                  <a:lnTo>
                    <a:pt x="354461" y="59967"/>
                  </a:lnTo>
                  <a:lnTo>
                    <a:pt x="513526" y="60032"/>
                  </a:lnTo>
                  <a:cubicBezTo>
                    <a:pt x="521469" y="60032"/>
                    <a:pt x="528240" y="54237"/>
                    <a:pt x="528240" y="46359"/>
                  </a:cubicBezTo>
                  <a:lnTo>
                    <a:pt x="528566" y="14324"/>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333">
              <a:extLst>
                <a:ext uri="{FF2B5EF4-FFF2-40B4-BE49-F238E27FC236}">
                  <a16:creationId xmlns:a16="http://schemas.microsoft.com/office/drawing/2014/main" id="{19C109DF-EE69-EE48-8EFE-53DEA915E40E}"/>
                </a:ext>
              </a:extLst>
            </p:cNvPr>
            <p:cNvSpPr/>
            <p:nvPr/>
          </p:nvSpPr>
          <p:spPr>
            <a:xfrm>
              <a:off x="4895039" y="2980715"/>
              <a:ext cx="156265" cy="110688"/>
            </a:xfrm>
            <a:custGeom>
              <a:avLst/>
              <a:gdLst>
                <a:gd name="connsiteX0" fmla="*/ 147149 w 156264"/>
                <a:gd name="connsiteY0" fmla="*/ 116027 h 110687"/>
                <a:gd name="connsiteX1" fmla="*/ 156981 w 156264"/>
                <a:gd name="connsiteY1" fmla="*/ 106195 h 110687"/>
                <a:gd name="connsiteX2" fmla="*/ 153595 w 156264"/>
                <a:gd name="connsiteY2" fmla="*/ 98707 h 110687"/>
                <a:gd name="connsiteX3" fmla="*/ 100661 w 156264"/>
                <a:gd name="connsiteY3" fmla="*/ 58534 h 110687"/>
                <a:gd name="connsiteX4" fmla="*/ 153921 w 156264"/>
                <a:gd name="connsiteY4" fmla="*/ 17059 h 110687"/>
                <a:gd name="connsiteX5" fmla="*/ 156851 w 156264"/>
                <a:gd name="connsiteY5" fmla="*/ 9962 h 110687"/>
                <a:gd name="connsiteX6" fmla="*/ 146889 w 156264"/>
                <a:gd name="connsiteY6" fmla="*/ 260 h 110687"/>
                <a:gd name="connsiteX7" fmla="*/ 14585 w 156264"/>
                <a:gd name="connsiteY7" fmla="*/ 0 h 110687"/>
                <a:gd name="connsiteX8" fmla="*/ 521 w 156264"/>
                <a:gd name="connsiteY8" fmla="*/ 14715 h 110687"/>
                <a:gd name="connsiteX9" fmla="*/ 0 w 156264"/>
                <a:gd name="connsiteY9" fmla="*/ 102223 h 110687"/>
                <a:gd name="connsiteX10" fmla="*/ 14389 w 156264"/>
                <a:gd name="connsiteY10" fmla="*/ 116417 h 110687"/>
                <a:gd name="connsiteX11" fmla="*/ 147149 w 156264"/>
                <a:gd name="connsiteY11" fmla="*/ 116027 h 11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4" h="110687">
                  <a:moveTo>
                    <a:pt x="147149" y="116027"/>
                  </a:moveTo>
                  <a:cubicBezTo>
                    <a:pt x="152619" y="116027"/>
                    <a:pt x="156981" y="111599"/>
                    <a:pt x="156981" y="106195"/>
                  </a:cubicBezTo>
                  <a:cubicBezTo>
                    <a:pt x="156981" y="103200"/>
                    <a:pt x="155744" y="100531"/>
                    <a:pt x="153595" y="98707"/>
                  </a:cubicBezTo>
                  <a:lnTo>
                    <a:pt x="100661" y="58534"/>
                  </a:lnTo>
                  <a:lnTo>
                    <a:pt x="153921" y="17059"/>
                  </a:lnTo>
                  <a:cubicBezTo>
                    <a:pt x="155614" y="15301"/>
                    <a:pt x="156851" y="12566"/>
                    <a:pt x="156851" y="9962"/>
                  </a:cubicBezTo>
                  <a:cubicBezTo>
                    <a:pt x="156851" y="4493"/>
                    <a:pt x="152293" y="260"/>
                    <a:pt x="146889" y="260"/>
                  </a:cubicBezTo>
                  <a:lnTo>
                    <a:pt x="14585" y="0"/>
                  </a:lnTo>
                  <a:cubicBezTo>
                    <a:pt x="6706" y="0"/>
                    <a:pt x="521" y="6771"/>
                    <a:pt x="521" y="14715"/>
                  </a:cubicBezTo>
                  <a:lnTo>
                    <a:pt x="0" y="102223"/>
                  </a:lnTo>
                  <a:cubicBezTo>
                    <a:pt x="0" y="110167"/>
                    <a:pt x="6511" y="116417"/>
                    <a:pt x="14389" y="116417"/>
                  </a:cubicBezTo>
                  <a:lnTo>
                    <a:pt x="147149" y="116027"/>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334">
              <a:extLst>
                <a:ext uri="{FF2B5EF4-FFF2-40B4-BE49-F238E27FC236}">
                  <a16:creationId xmlns:a16="http://schemas.microsoft.com/office/drawing/2014/main" id="{FCAB9006-364C-694D-A052-80D5C29439AE}"/>
                </a:ext>
              </a:extLst>
            </p:cNvPr>
            <p:cNvSpPr/>
            <p:nvPr/>
          </p:nvSpPr>
          <p:spPr>
            <a:xfrm>
              <a:off x="5027148" y="3231911"/>
              <a:ext cx="416706" cy="332063"/>
            </a:xfrm>
            <a:custGeom>
              <a:avLst/>
              <a:gdLst>
                <a:gd name="connsiteX0" fmla="*/ 104697 w 416706"/>
                <a:gd name="connsiteY0" fmla="*/ 93173 h 332063"/>
                <a:gd name="connsiteX1" fmla="*/ 95452 w 416706"/>
                <a:gd name="connsiteY1" fmla="*/ 150145 h 332063"/>
                <a:gd name="connsiteX2" fmla="*/ 95647 w 416706"/>
                <a:gd name="connsiteY2" fmla="*/ 155093 h 332063"/>
                <a:gd name="connsiteX3" fmla="*/ 128723 w 416706"/>
                <a:gd name="connsiteY3" fmla="*/ 206661 h 332063"/>
                <a:gd name="connsiteX4" fmla="*/ 222092 w 416706"/>
                <a:gd name="connsiteY4" fmla="*/ 232444 h 332063"/>
                <a:gd name="connsiteX5" fmla="*/ 296903 w 416706"/>
                <a:gd name="connsiteY5" fmla="*/ 237914 h 332063"/>
                <a:gd name="connsiteX6" fmla="*/ 336556 w 416706"/>
                <a:gd name="connsiteY6" fmla="*/ 331217 h 332063"/>
                <a:gd name="connsiteX7" fmla="*/ 344890 w 416706"/>
                <a:gd name="connsiteY7" fmla="*/ 336686 h 332063"/>
                <a:gd name="connsiteX8" fmla="*/ 350945 w 416706"/>
                <a:gd name="connsiteY8" fmla="*/ 334342 h 332063"/>
                <a:gd name="connsiteX9" fmla="*/ 417878 w 416706"/>
                <a:gd name="connsiteY9" fmla="*/ 279128 h 332063"/>
                <a:gd name="connsiteX10" fmla="*/ 420873 w 416706"/>
                <a:gd name="connsiteY10" fmla="*/ 272357 h 332063"/>
                <a:gd name="connsiteX11" fmla="*/ 417162 w 416706"/>
                <a:gd name="connsiteY11" fmla="*/ 264999 h 332063"/>
                <a:gd name="connsiteX12" fmla="*/ 149493 w 416706"/>
                <a:gd name="connsiteY12" fmla="*/ 16733 h 332063"/>
                <a:gd name="connsiteX13" fmla="*/ 106586 w 416706"/>
                <a:gd name="connsiteY13" fmla="*/ 0 h 332063"/>
                <a:gd name="connsiteX14" fmla="*/ 61855 w 416706"/>
                <a:gd name="connsiteY14" fmla="*/ 17970 h 332063"/>
                <a:gd name="connsiteX15" fmla="*/ 2344 w 416706"/>
                <a:gd name="connsiteY15" fmla="*/ 78588 h 332063"/>
                <a:gd name="connsiteX16" fmla="*/ 0 w 416706"/>
                <a:gd name="connsiteY16" fmla="*/ 84774 h 332063"/>
                <a:gd name="connsiteX17" fmla="*/ 9115 w 416706"/>
                <a:gd name="connsiteY17" fmla="*/ 93889 h 332063"/>
                <a:gd name="connsiteX18" fmla="*/ 104697 w 416706"/>
                <a:gd name="connsiteY18" fmla="*/ 93173 h 33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6706" h="332063">
                  <a:moveTo>
                    <a:pt x="104697" y="93173"/>
                  </a:moveTo>
                  <a:cubicBezTo>
                    <a:pt x="98707" y="110102"/>
                    <a:pt x="95452" y="129505"/>
                    <a:pt x="95452" y="150145"/>
                  </a:cubicBezTo>
                  <a:cubicBezTo>
                    <a:pt x="95452" y="151838"/>
                    <a:pt x="95582" y="153465"/>
                    <a:pt x="95647" y="155093"/>
                  </a:cubicBezTo>
                  <a:cubicBezTo>
                    <a:pt x="95647" y="177751"/>
                    <a:pt x="109255" y="197871"/>
                    <a:pt x="128723" y="206661"/>
                  </a:cubicBezTo>
                  <a:cubicBezTo>
                    <a:pt x="153726" y="217599"/>
                    <a:pt x="186216" y="226780"/>
                    <a:pt x="222092" y="232444"/>
                  </a:cubicBezTo>
                  <a:cubicBezTo>
                    <a:pt x="248852" y="236676"/>
                    <a:pt x="274375" y="238434"/>
                    <a:pt x="296903" y="237914"/>
                  </a:cubicBezTo>
                  <a:lnTo>
                    <a:pt x="336556" y="331217"/>
                  </a:lnTo>
                  <a:cubicBezTo>
                    <a:pt x="338183" y="334407"/>
                    <a:pt x="341178" y="336686"/>
                    <a:pt x="344890" y="336686"/>
                  </a:cubicBezTo>
                  <a:cubicBezTo>
                    <a:pt x="347234" y="336686"/>
                    <a:pt x="349382" y="335775"/>
                    <a:pt x="350945" y="334342"/>
                  </a:cubicBezTo>
                  <a:lnTo>
                    <a:pt x="417878" y="279128"/>
                  </a:lnTo>
                  <a:cubicBezTo>
                    <a:pt x="419767" y="277436"/>
                    <a:pt x="420873" y="275027"/>
                    <a:pt x="420873" y="272357"/>
                  </a:cubicBezTo>
                  <a:cubicBezTo>
                    <a:pt x="420873" y="269362"/>
                    <a:pt x="419702" y="266692"/>
                    <a:pt x="417162" y="264999"/>
                  </a:cubicBezTo>
                  <a:lnTo>
                    <a:pt x="149493" y="16733"/>
                  </a:lnTo>
                  <a:cubicBezTo>
                    <a:pt x="138164" y="6381"/>
                    <a:pt x="123124" y="0"/>
                    <a:pt x="106586" y="0"/>
                  </a:cubicBezTo>
                  <a:cubicBezTo>
                    <a:pt x="89331" y="0"/>
                    <a:pt x="73575" y="6837"/>
                    <a:pt x="61855" y="17970"/>
                  </a:cubicBezTo>
                  <a:lnTo>
                    <a:pt x="2344" y="78588"/>
                  </a:lnTo>
                  <a:cubicBezTo>
                    <a:pt x="846" y="80216"/>
                    <a:pt x="0" y="82365"/>
                    <a:pt x="0" y="84774"/>
                  </a:cubicBezTo>
                  <a:cubicBezTo>
                    <a:pt x="0" y="89787"/>
                    <a:pt x="4102" y="93889"/>
                    <a:pt x="9115" y="93889"/>
                  </a:cubicBezTo>
                  <a:lnTo>
                    <a:pt x="104697" y="93173"/>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335">
              <a:extLst>
                <a:ext uri="{FF2B5EF4-FFF2-40B4-BE49-F238E27FC236}">
                  <a16:creationId xmlns:a16="http://schemas.microsoft.com/office/drawing/2014/main" id="{9688B78E-2367-B946-9939-11708A991CB5}"/>
                </a:ext>
              </a:extLst>
            </p:cNvPr>
            <p:cNvSpPr/>
            <p:nvPr/>
          </p:nvSpPr>
          <p:spPr>
            <a:xfrm>
              <a:off x="5633000" y="3746478"/>
              <a:ext cx="2077021" cy="123710"/>
            </a:xfrm>
            <a:custGeom>
              <a:avLst/>
              <a:gdLst>
                <a:gd name="connsiteX0" fmla="*/ 2081839 w 2077020"/>
                <a:gd name="connsiteY0" fmla="*/ 119673 h 123709"/>
                <a:gd name="connsiteX1" fmla="*/ 2081318 w 2077020"/>
                <a:gd name="connsiteY1" fmla="*/ 117980 h 123709"/>
                <a:gd name="connsiteX2" fmla="*/ 2080472 w 2077020"/>
                <a:gd name="connsiteY2" fmla="*/ 117003 h 123709"/>
                <a:gd name="connsiteX3" fmla="*/ 2079300 w 2077020"/>
                <a:gd name="connsiteY3" fmla="*/ 116678 h 123709"/>
                <a:gd name="connsiteX4" fmla="*/ 2044205 w 2077020"/>
                <a:gd name="connsiteY4" fmla="*/ 116678 h 123709"/>
                <a:gd name="connsiteX5" fmla="*/ 2044205 w 2077020"/>
                <a:gd name="connsiteY5" fmla="*/ 31969 h 123709"/>
                <a:gd name="connsiteX6" fmla="*/ 2043880 w 2077020"/>
                <a:gd name="connsiteY6" fmla="*/ 30927 h 123709"/>
                <a:gd name="connsiteX7" fmla="*/ 2042838 w 2077020"/>
                <a:gd name="connsiteY7" fmla="*/ 30211 h 123709"/>
                <a:gd name="connsiteX8" fmla="*/ 2040820 w 2077020"/>
                <a:gd name="connsiteY8" fmla="*/ 29755 h 123709"/>
                <a:gd name="connsiteX9" fmla="*/ 2037694 w 2077020"/>
                <a:gd name="connsiteY9" fmla="*/ 29560 h 123709"/>
                <a:gd name="connsiteX10" fmla="*/ 2034569 w 2077020"/>
                <a:gd name="connsiteY10" fmla="*/ 29755 h 123709"/>
                <a:gd name="connsiteX11" fmla="*/ 2032551 w 2077020"/>
                <a:gd name="connsiteY11" fmla="*/ 30211 h 123709"/>
                <a:gd name="connsiteX12" fmla="*/ 2031509 w 2077020"/>
                <a:gd name="connsiteY12" fmla="*/ 30927 h 123709"/>
                <a:gd name="connsiteX13" fmla="*/ 2031248 w 2077020"/>
                <a:gd name="connsiteY13" fmla="*/ 31969 h 123709"/>
                <a:gd name="connsiteX14" fmla="*/ 2031248 w 2077020"/>
                <a:gd name="connsiteY14" fmla="*/ 122668 h 123709"/>
                <a:gd name="connsiteX15" fmla="*/ 2032811 w 2077020"/>
                <a:gd name="connsiteY15" fmla="*/ 126770 h 123709"/>
                <a:gd name="connsiteX16" fmla="*/ 2036132 w 2077020"/>
                <a:gd name="connsiteY16" fmla="*/ 127942 h 123709"/>
                <a:gd name="connsiteX17" fmla="*/ 2079430 w 2077020"/>
                <a:gd name="connsiteY17" fmla="*/ 127942 h 123709"/>
                <a:gd name="connsiteX18" fmla="*/ 2080602 w 2077020"/>
                <a:gd name="connsiteY18" fmla="*/ 127616 h 123709"/>
                <a:gd name="connsiteX19" fmla="*/ 2081449 w 2077020"/>
                <a:gd name="connsiteY19" fmla="*/ 126575 h 123709"/>
                <a:gd name="connsiteX20" fmla="*/ 2081969 w 2077020"/>
                <a:gd name="connsiteY20" fmla="*/ 124817 h 123709"/>
                <a:gd name="connsiteX21" fmla="*/ 2082100 w 2077020"/>
                <a:gd name="connsiteY21" fmla="*/ 122277 h 123709"/>
                <a:gd name="connsiteX22" fmla="*/ 2081839 w 2077020"/>
                <a:gd name="connsiteY22" fmla="*/ 119673 h 123709"/>
                <a:gd name="connsiteX23" fmla="*/ 1938662 w 2077020"/>
                <a:gd name="connsiteY23" fmla="*/ 91806 h 123709"/>
                <a:gd name="connsiteX24" fmla="*/ 1904609 w 2077020"/>
                <a:gd name="connsiteY24" fmla="*/ 91806 h 123709"/>
                <a:gd name="connsiteX25" fmla="*/ 1921472 w 2077020"/>
                <a:gd name="connsiteY25" fmla="*/ 42973 h 123709"/>
                <a:gd name="connsiteX26" fmla="*/ 1921538 w 2077020"/>
                <a:gd name="connsiteY26" fmla="*/ 42973 h 123709"/>
                <a:gd name="connsiteX27" fmla="*/ 1938662 w 2077020"/>
                <a:gd name="connsiteY27" fmla="*/ 91806 h 123709"/>
                <a:gd name="connsiteX28" fmla="*/ 1930848 w 2077020"/>
                <a:gd name="connsiteY28" fmla="*/ 32295 h 123709"/>
                <a:gd name="connsiteX29" fmla="*/ 1930002 w 2077020"/>
                <a:gd name="connsiteY29" fmla="*/ 30927 h 123709"/>
                <a:gd name="connsiteX30" fmla="*/ 1928504 w 2077020"/>
                <a:gd name="connsiteY30" fmla="*/ 30081 h 123709"/>
                <a:gd name="connsiteX31" fmla="*/ 1925900 w 2077020"/>
                <a:gd name="connsiteY31" fmla="*/ 29690 h 123709"/>
                <a:gd name="connsiteX32" fmla="*/ 1921863 w 2077020"/>
                <a:gd name="connsiteY32" fmla="*/ 29560 h 123709"/>
                <a:gd name="connsiteX33" fmla="*/ 1918087 w 2077020"/>
                <a:gd name="connsiteY33" fmla="*/ 29690 h 123709"/>
                <a:gd name="connsiteX34" fmla="*/ 1915677 w 2077020"/>
                <a:gd name="connsiteY34" fmla="*/ 30081 h 123709"/>
                <a:gd name="connsiteX35" fmla="*/ 1914245 w 2077020"/>
                <a:gd name="connsiteY35" fmla="*/ 30927 h 123709"/>
                <a:gd name="connsiteX36" fmla="*/ 1913464 w 2077020"/>
                <a:gd name="connsiteY36" fmla="*/ 32295 h 123709"/>
                <a:gd name="connsiteX37" fmla="*/ 1880583 w 2077020"/>
                <a:gd name="connsiteY37" fmla="*/ 123254 h 123709"/>
                <a:gd name="connsiteX38" fmla="*/ 1879932 w 2077020"/>
                <a:gd name="connsiteY38" fmla="*/ 125924 h 123709"/>
                <a:gd name="connsiteX39" fmla="*/ 1880453 w 2077020"/>
                <a:gd name="connsiteY39" fmla="*/ 127486 h 123709"/>
                <a:gd name="connsiteX40" fmla="*/ 1882406 w 2077020"/>
                <a:gd name="connsiteY40" fmla="*/ 128202 h 123709"/>
                <a:gd name="connsiteX41" fmla="*/ 1885987 w 2077020"/>
                <a:gd name="connsiteY41" fmla="*/ 128398 h 123709"/>
                <a:gd name="connsiteX42" fmla="*/ 1889438 w 2077020"/>
                <a:gd name="connsiteY42" fmla="*/ 128268 h 123709"/>
                <a:gd name="connsiteX43" fmla="*/ 1891457 w 2077020"/>
                <a:gd name="connsiteY43" fmla="*/ 127747 h 123709"/>
                <a:gd name="connsiteX44" fmla="*/ 1892563 w 2077020"/>
                <a:gd name="connsiteY44" fmla="*/ 126900 h 123709"/>
                <a:gd name="connsiteX45" fmla="*/ 1893149 w 2077020"/>
                <a:gd name="connsiteY45" fmla="*/ 125728 h 123709"/>
                <a:gd name="connsiteX46" fmla="*/ 1901158 w 2077020"/>
                <a:gd name="connsiteY46" fmla="*/ 102223 h 123709"/>
                <a:gd name="connsiteX47" fmla="*/ 1941917 w 2077020"/>
                <a:gd name="connsiteY47" fmla="*/ 102223 h 123709"/>
                <a:gd name="connsiteX48" fmla="*/ 1950316 w 2077020"/>
                <a:gd name="connsiteY48" fmla="*/ 126054 h 123709"/>
                <a:gd name="connsiteX49" fmla="*/ 1950967 w 2077020"/>
                <a:gd name="connsiteY49" fmla="*/ 127161 h 123709"/>
                <a:gd name="connsiteX50" fmla="*/ 1952009 w 2077020"/>
                <a:gd name="connsiteY50" fmla="*/ 127877 h 123709"/>
                <a:gd name="connsiteX51" fmla="*/ 1954158 w 2077020"/>
                <a:gd name="connsiteY51" fmla="*/ 128268 h 123709"/>
                <a:gd name="connsiteX52" fmla="*/ 1957934 w 2077020"/>
                <a:gd name="connsiteY52" fmla="*/ 128398 h 123709"/>
                <a:gd name="connsiteX53" fmla="*/ 1961711 w 2077020"/>
                <a:gd name="connsiteY53" fmla="*/ 128268 h 123709"/>
                <a:gd name="connsiteX54" fmla="*/ 1963729 w 2077020"/>
                <a:gd name="connsiteY54" fmla="*/ 127551 h 123709"/>
                <a:gd name="connsiteX55" fmla="*/ 1964315 w 2077020"/>
                <a:gd name="connsiteY55" fmla="*/ 125989 h 123709"/>
                <a:gd name="connsiteX56" fmla="*/ 1963664 w 2077020"/>
                <a:gd name="connsiteY56" fmla="*/ 123319 h 123709"/>
                <a:gd name="connsiteX57" fmla="*/ 1930848 w 2077020"/>
                <a:gd name="connsiteY57" fmla="*/ 32295 h 123709"/>
                <a:gd name="connsiteX58" fmla="*/ 1815668 w 2077020"/>
                <a:gd name="connsiteY58" fmla="*/ 67845 h 123709"/>
                <a:gd name="connsiteX59" fmla="*/ 1811631 w 2077020"/>
                <a:gd name="connsiteY59" fmla="*/ 74291 h 123709"/>
                <a:gd name="connsiteX60" fmla="*/ 1805055 w 2077020"/>
                <a:gd name="connsiteY60" fmla="*/ 78523 h 123709"/>
                <a:gd name="connsiteX61" fmla="*/ 1795223 w 2077020"/>
                <a:gd name="connsiteY61" fmla="*/ 80021 h 123709"/>
                <a:gd name="connsiteX62" fmla="*/ 1783503 w 2077020"/>
                <a:gd name="connsiteY62" fmla="*/ 80021 h 123709"/>
                <a:gd name="connsiteX63" fmla="*/ 1783503 w 2077020"/>
                <a:gd name="connsiteY63" fmla="*/ 40694 h 123709"/>
                <a:gd name="connsiteX64" fmla="*/ 1795549 w 2077020"/>
                <a:gd name="connsiteY64" fmla="*/ 40694 h 123709"/>
                <a:gd name="connsiteX65" fmla="*/ 1802385 w 2077020"/>
                <a:gd name="connsiteY65" fmla="*/ 41215 h 123709"/>
                <a:gd name="connsiteX66" fmla="*/ 1809222 w 2077020"/>
                <a:gd name="connsiteY66" fmla="*/ 43689 h 123709"/>
                <a:gd name="connsiteX67" fmla="*/ 1814756 w 2077020"/>
                <a:gd name="connsiteY67" fmla="*/ 49679 h 123709"/>
                <a:gd name="connsiteX68" fmla="*/ 1816970 w 2077020"/>
                <a:gd name="connsiteY68" fmla="*/ 59706 h 123709"/>
                <a:gd name="connsiteX69" fmla="*/ 1815668 w 2077020"/>
                <a:gd name="connsiteY69" fmla="*/ 67845 h 123709"/>
                <a:gd name="connsiteX70" fmla="*/ 1829211 w 2077020"/>
                <a:gd name="connsiteY70" fmla="*/ 48572 h 123709"/>
                <a:gd name="connsiteX71" fmla="*/ 1824783 w 2077020"/>
                <a:gd name="connsiteY71" fmla="*/ 40499 h 123709"/>
                <a:gd name="connsiteX72" fmla="*/ 1817752 w 2077020"/>
                <a:gd name="connsiteY72" fmla="*/ 34639 h 123709"/>
                <a:gd name="connsiteX73" fmla="*/ 1809678 w 2077020"/>
                <a:gd name="connsiteY73" fmla="*/ 31383 h 123709"/>
                <a:gd name="connsiteX74" fmla="*/ 1802776 w 2077020"/>
                <a:gd name="connsiteY74" fmla="*/ 30276 h 123709"/>
                <a:gd name="connsiteX75" fmla="*/ 1796656 w 2077020"/>
                <a:gd name="connsiteY75" fmla="*/ 30016 h 123709"/>
                <a:gd name="connsiteX76" fmla="*/ 1775690 w 2077020"/>
                <a:gd name="connsiteY76" fmla="*/ 30016 h 123709"/>
                <a:gd name="connsiteX77" fmla="*/ 1772109 w 2077020"/>
                <a:gd name="connsiteY77" fmla="*/ 31318 h 123709"/>
                <a:gd name="connsiteX78" fmla="*/ 1770547 w 2077020"/>
                <a:gd name="connsiteY78" fmla="*/ 35615 h 123709"/>
                <a:gd name="connsiteX79" fmla="*/ 1770547 w 2077020"/>
                <a:gd name="connsiteY79" fmla="*/ 125989 h 123709"/>
                <a:gd name="connsiteX80" fmla="*/ 1770872 w 2077020"/>
                <a:gd name="connsiteY80" fmla="*/ 127030 h 123709"/>
                <a:gd name="connsiteX81" fmla="*/ 1771914 w 2077020"/>
                <a:gd name="connsiteY81" fmla="*/ 127747 h 123709"/>
                <a:gd name="connsiteX82" fmla="*/ 1773932 w 2077020"/>
                <a:gd name="connsiteY82" fmla="*/ 128202 h 123709"/>
                <a:gd name="connsiteX83" fmla="*/ 1777058 w 2077020"/>
                <a:gd name="connsiteY83" fmla="*/ 128398 h 123709"/>
                <a:gd name="connsiteX84" fmla="*/ 1780183 w 2077020"/>
                <a:gd name="connsiteY84" fmla="*/ 128202 h 123709"/>
                <a:gd name="connsiteX85" fmla="*/ 1782136 w 2077020"/>
                <a:gd name="connsiteY85" fmla="*/ 127747 h 123709"/>
                <a:gd name="connsiteX86" fmla="*/ 1783178 w 2077020"/>
                <a:gd name="connsiteY86" fmla="*/ 127030 h 123709"/>
                <a:gd name="connsiteX87" fmla="*/ 1783503 w 2077020"/>
                <a:gd name="connsiteY87" fmla="*/ 125989 h 123709"/>
                <a:gd name="connsiteX88" fmla="*/ 1783503 w 2077020"/>
                <a:gd name="connsiteY88" fmla="*/ 90699 h 123709"/>
                <a:gd name="connsiteX89" fmla="*/ 1794637 w 2077020"/>
                <a:gd name="connsiteY89" fmla="*/ 90699 h 123709"/>
                <a:gd name="connsiteX90" fmla="*/ 1810264 w 2077020"/>
                <a:gd name="connsiteY90" fmla="*/ 88420 h 123709"/>
                <a:gd name="connsiteX91" fmla="*/ 1821333 w 2077020"/>
                <a:gd name="connsiteY91" fmla="*/ 81974 h 123709"/>
                <a:gd name="connsiteX92" fmla="*/ 1828299 w 2077020"/>
                <a:gd name="connsiteY92" fmla="*/ 71882 h 123709"/>
                <a:gd name="connsiteX93" fmla="*/ 1830708 w 2077020"/>
                <a:gd name="connsiteY93" fmla="*/ 58664 h 123709"/>
                <a:gd name="connsiteX94" fmla="*/ 1829211 w 2077020"/>
                <a:gd name="connsiteY94" fmla="*/ 48572 h 123709"/>
                <a:gd name="connsiteX95" fmla="*/ 1693391 w 2077020"/>
                <a:gd name="connsiteY95" fmla="*/ 31904 h 123709"/>
                <a:gd name="connsiteX96" fmla="*/ 1693065 w 2077020"/>
                <a:gd name="connsiteY96" fmla="*/ 30862 h 123709"/>
                <a:gd name="connsiteX97" fmla="*/ 1692023 w 2077020"/>
                <a:gd name="connsiteY97" fmla="*/ 30146 h 123709"/>
                <a:gd name="connsiteX98" fmla="*/ 1690005 w 2077020"/>
                <a:gd name="connsiteY98" fmla="*/ 29690 h 123709"/>
                <a:gd name="connsiteX99" fmla="*/ 1686880 w 2077020"/>
                <a:gd name="connsiteY99" fmla="*/ 29495 h 123709"/>
                <a:gd name="connsiteX100" fmla="*/ 1683885 w 2077020"/>
                <a:gd name="connsiteY100" fmla="*/ 29690 h 123709"/>
                <a:gd name="connsiteX101" fmla="*/ 1681866 w 2077020"/>
                <a:gd name="connsiteY101" fmla="*/ 30146 h 123709"/>
                <a:gd name="connsiteX102" fmla="*/ 1680759 w 2077020"/>
                <a:gd name="connsiteY102" fmla="*/ 30862 h 123709"/>
                <a:gd name="connsiteX103" fmla="*/ 1680434 w 2077020"/>
                <a:gd name="connsiteY103" fmla="*/ 31904 h 123709"/>
                <a:gd name="connsiteX104" fmla="*/ 1680434 w 2077020"/>
                <a:gd name="connsiteY104" fmla="*/ 125924 h 123709"/>
                <a:gd name="connsiteX105" fmla="*/ 1680759 w 2077020"/>
                <a:gd name="connsiteY105" fmla="*/ 126965 h 123709"/>
                <a:gd name="connsiteX106" fmla="*/ 1681801 w 2077020"/>
                <a:gd name="connsiteY106" fmla="*/ 127682 h 123709"/>
                <a:gd name="connsiteX107" fmla="*/ 1683819 w 2077020"/>
                <a:gd name="connsiteY107" fmla="*/ 128137 h 123709"/>
                <a:gd name="connsiteX108" fmla="*/ 1686945 w 2077020"/>
                <a:gd name="connsiteY108" fmla="*/ 128333 h 123709"/>
                <a:gd name="connsiteX109" fmla="*/ 1690070 w 2077020"/>
                <a:gd name="connsiteY109" fmla="*/ 128137 h 123709"/>
                <a:gd name="connsiteX110" fmla="*/ 1692088 w 2077020"/>
                <a:gd name="connsiteY110" fmla="*/ 127682 h 123709"/>
                <a:gd name="connsiteX111" fmla="*/ 1693130 w 2077020"/>
                <a:gd name="connsiteY111" fmla="*/ 126965 h 123709"/>
                <a:gd name="connsiteX112" fmla="*/ 1693456 w 2077020"/>
                <a:gd name="connsiteY112" fmla="*/ 125924 h 123709"/>
                <a:gd name="connsiteX113" fmla="*/ 1693456 w 2077020"/>
                <a:gd name="connsiteY113" fmla="*/ 31904 h 123709"/>
                <a:gd name="connsiteX114" fmla="*/ 1611807 w 2077020"/>
                <a:gd name="connsiteY114" fmla="*/ 111209 h 123709"/>
                <a:gd name="connsiteX115" fmla="*/ 1611482 w 2077020"/>
                <a:gd name="connsiteY115" fmla="*/ 109451 h 123709"/>
                <a:gd name="connsiteX116" fmla="*/ 1610896 w 2077020"/>
                <a:gd name="connsiteY116" fmla="*/ 108604 h 123709"/>
                <a:gd name="connsiteX117" fmla="*/ 1609984 w 2077020"/>
                <a:gd name="connsiteY117" fmla="*/ 108344 h 123709"/>
                <a:gd name="connsiteX118" fmla="*/ 1606859 w 2077020"/>
                <a:gd name="connsiteY118" fmla="*/ 109776 h 123709"/>
                <a:gd name="connsiteX119" fmla="*/ 1601780 w 2077020"/>
                <a:gd name="connsiteY119" fmla="*/ 112967 h 123709"/>
                <a:gd name="connsiteX120" fmla="*/ 1594293 w 2077020"/>
                <a:gd name="connsiteY120" fmla="*/ 116157 h 123709"/>
                <a:gd name="connsiteX121" fmla="*/ 1584070 w 2077020"/>
                <a:gd name="connsiteY121" fmla="*/ 117589 h 123709"/>
                <a:gd name="connsiteX122" fmla="*/ 1571699 w 2077020"/>
                <a:gd name="connsiteY122" fmla="*/ 115115 h 123709"/>
                <a:gd name="connsiteX123" fmla="*/ 1562454 w 2077020"/>
                <a:gd name="connsiteY123" fmla="*/ 107888 h 123709"/>
                <a:gd name="connsiteX124" fmla="*/ 1556659 w 2077020"/>
                <a:gd name="connsiteY124" fmla="*/ 95908 h 123709"/>
                <a:gd name="connsiteX125" fmla="*/ 1554641 w 2077020"/>
                <a:gd name="connsiteY125" fmla="*/ 79435 h 123709"/>
                <a:gd name="connsiteX126" fmla="*/ 1556724 w 2077020"/>
                <a:gd name="connsiteY126" fmla="*/ 62766 h 123709"/>
                <a:gd name="connsiteX127" fmla="*/ 1562649 w 2077020"/>
                <a:gd name="connsiteY127" fmla="*/ 50395 h 123709"/>
                <a:gd name="connsiteX128" fmla="*/ 1571830 w 2077020"/>
                <a:gd name="connsiteY128" fmla="*/ 42712 h 123709"/>
                <a:gd name="connsiteX129" fmla="*/ 1583745 w 2077020"/>
                <a:gd name="connsiteY129" fmla="*/ 40108 h 123709"/>
                <a:gd name="connsiteX130" fmla="*/ 1594032 w 2077020"/>
                <a:gd name="connsiteY130" fmla="*/ 41540 h 123709"/>
                <a:gd name="connsiteX131" fmla="*/ 1601325 w 2077020"/>
                <a:gd name="connsiteY131" fmla="*/ 44796 h 123709"/>
                <a:gd name="connsiteX132" fmla="*/ 1606208 w 2077020"/>
                <a:gd name="connsiteY132" fmla="*/ 48051 h 123709"/>
                <a:gd name="connsiteX133" fmla="*/ 1609203 w 2077020"/>
                <a:gd name="connsiteY133" fmla="*/ 49549 h 123709"/>
                <a:gd name="connsiteX134" fmla="*/ 1610245 w 2077020"/>
                <a:gd name="connsiteY134" fmla="*/ 49223 h 123709"/>
                <a:gd name="connsiteX135" fmla="*/ 1610961 w 2077020"/>
                <a:gd name="connsiteY135" fmla="*/ 48182 h 123709"/>
                <a:gd name="connsiteX136" fmla="*/ 1611417 w 2077020"/>
                <a:gd name="connsiteY136" fmla="*/ 46424 h 123709"/>
                <a:gd name="connsiteX137" fmla="*/ 1611547 w 2077020"/>
                <a:gd name="connsiteY137" fmla="*/ 43819 h 123709"/>
                <a:gd name="connsiteX138" fmla="*/ 1611417 w 2077020"/>
                <a:gd name="connsiteY138" fmla="*/ 41475 h 123709"/>
                <a:gd name="connsiteX139" fmla="*/ 1611091 w 2077020"/>
                <a:gd name="connsiteY139" fmla="*/ 39782 h 123709"/>
                <a:gd name="connsiteX140" fmla="*/ 1610570 w 2077020"/>
                <a:gd name="connsiteY140" fmla="*/ 38545 h 123709"/>
                <a:gd name="connsiteX141" fmla="*/ 1609268 w 2077020"/>
                <a:gd name="connsiteY141" fmla="*/ 36983 h 123709"/>
                <a:gd name="connsiteX142" fmla="*/ 1605622 w 2077020"/>
                <a:gd name="connsiteY142" fmla="*/ 34378 h 123709"/>
                <a:gd name="connsiteX143" fmla="*/ 1599567 w 2077020"/>
                <a:gd name="connsiteY143" fmla="*/ 31579 h 123709"/>
                <a:gd name="connsiteX144" fmla="*/ 1592144 w 2077020"/>
                <a:gd name="connsiteY144" fmla="*/ 29560 h 123709"/>
                <a:gd name="connsiteX145" fmla="*/ 1583875 w 2077020"/>
                <a:gd name="connsiteY145" fmla="*/ 28779 h 123709"/>
                <a:gd name="connsiteX146" fmla="*/ 1566360 w 2077020"/>
                <a:gd name="connsiteY146" fmla="*/ 32230 h 123709"/>
                <a:gd name="connsiteX147" fmla="*/ 1552752 w 2077020"/>
                <a:gd name="connsiteY147" fmla="*/ 42322 h 123709"/>
                <a:gd name="connsiteX148" fmla="*/ 1543962 w 2077020"/>
                <a:gd name="connsiteY148" fmla="*/ 58469 h 123709"/>
                <a:gd name="connsiteX149" fmla="*/ 1540837 w 2077020"/>
                <a:gd name="connsiteY149" fmla="*/ 80216 h 123709"/>
                <a:gd name="connsiteX150" fmla="*/ 1543767 w 2077020"/>
                <a:gd name="connsiteY150" fmla="*/ 101247 h 123709"/>
                <a:gd name="connsiteX151" fmla="*/ 1552101 w 2077020"/>
                <a:gd name="connsiteY151" fmla="*/ 116548 h 123709"/>
                <a:gd name="connsiteX152" fmla="*/ 1565188 w 2077020"/>
                <a:gd name="connsiteY152" fmla="*/ 125924 h 123709"/>
                <a:gd name="connsiteX153" fmla="*/ 1582378 w 2077020"/>
                <a:gd name="connsiteY153" fmla="*/ 129114 h 123709"/>
                <a:gd name="connsiteX154" fmla="*/ 1592535 w 2077020"/>
                <a:gd name="connsiteY154" fmla="*/ 128072 h 123709"/>
                <a:gd name="connsiteX155" fmla="*/ 1600804 w 2077020"/>
                <a:gd name="connsiteY155" fmla="*/ 125598 h 123709"/>
                <a:gd name="connsiteX156" fmla="*/ 1606794 w 2077020"/>
                <a:gd name="connsiteY156" fmla="*/ 122603 h 123709"/>
                <a:gd name="connsiteX157" fmla="*/ 1609984 w 2077020"/>
                <a:gd name="connsiteY157" fmla="*/ 120259 h 123709"/>
                <a:gd name="connsiteX158" fmla="*/ 1611026 w 2077020"/>
                <a:gd name="connsiteY158" fmla="*/ 118957 h 123709"/>
                <a:gd name="connsiteX159" fmla="*/ 1611547 w 2077020"/>
                <a:gd name="connsiteY159" fmla="*/ 117720 h 123709"/>
                <a:gd name="connsiteX160" fmla="*/ 1611807 w 2077020"/>
                <a:gd name="connsiteY160" fmla="*/ 116157 h 123709"/>
                <a:gd name="connsiteX161" fmla="*/ 1611873 w 2077020"/>
                <a:gd name="connsiteY161" fmla="*/ 114008 h 123709"/>
                <a:gd name="connsiteX162" fmla="*/ 1611807 w 2077020"/>
                <a:gd name="connsiteY162" fmla="*/ 111209 h 123709"/>
                <a:gd name="connsiteX163" fmla="*/ 1469346 w 2077020"/>
                <a:gd name="connsiteY163" fmla="*/ 31904 h 123709"/>
                <a:gd name="connsiteX164" fmla="*/ 1469020 w 2077020"/>
                <a:gd name="connsiteY164" fmla="*/ 30862 h 123709"/>
                <a:gd name="connsiteX165" fmla="*/ 1467979 w 2077020"/>
                <a:gd name="connsiteY165" fmla="*/ 30146 h 123709"/>
                <a:gd name="connsiteX166" fmla="*/ 1465960 w 2077020"/>
                <a:gd name="connsiteY166" fmla="*/ 29690 h 123709"/>
                <a:gd name="connsiteX167" fmla="*/ 1462835 w 2077020"/>
                <a:gd name="connsiteY167" fmla="*/ 29495 h 123709"/>
                <a:gd name="connsiteX168" fmla="*/ 1459840 w 2077020"/>
                <a:gd name="connsiteY168" fmla="*/ 29690 h 123709"/>
                <a:gd name="connsiteX169" fmla="*/ 1457756 w 2077020"/>
                <a:gd name="connsiteY169" fmla="*/ 30146 h 123709"/>
                <a:gd name="connsiteX170" fmla="*/ 1456649 w 2077020"/>
                <a:gd name="connsiteY170" fmla="*/ 30862 h 123709"/>
                <a:gd name="connsiteX171" fmla="*/ 1456324 w 2077020"/>
                <a:gd name="connsiteY171" fmla="*/ 31904 h 123709"/>
                <a:gd name="connsiteX172" fmla="*/ 1456324 w 2077020"/>
                <a:gd name="connsiteY172" fmla="*/ 125924 h 123709"/>
                <a:gd name="connsiteX173" fmla="*/ 1456649 w 2077020"/>
                <a:gd name="connsiteY173" fmla="*/ 126965 h 123709"/>
                <a:gd name="connsiteX174" fmla="*/ 1457691 w 2077020"/>
                <a:gd name="connsiteY174" fmla="*/ 127682 h 123709"/>
                <a:gd name="connsiteX175" fmla="*/ 1459709 w 2077020"/>
                <a:gd name="connsiteY175" fmla="*/ 128137 h 123709"/>
                <a:gd name="connsiteX176" fmla="*/ 1462835 w 2077020"/>
                <a:gd name="connsiteY176" fmla="*/ 128333 h 123709"/>
                <a:gd name="connsiteX177" fmla="*/ 1465960 w 2077020"/>
                <a:gd name="connsiteY177" fmla="*/ 128137 h 123709"/>
                <a:gd name="connsiteX178" fmla="*/ 1467979 w 2077020"/>
                <a:gd name="connsiteY178" fmla="*/ 127682 h 123709"/>
                <a:gd name="connsiteX179" fmla="*/ 1469020 w 2077020"/>
                <a:gd name="connsiteY179" fmla="*/ 126965 h 123709"/>
                <a:gd name="connsiteX180" fmla="*/ 1469346 w 2077020"/>
                <a:gd name="connsiteY180" fmla="*/ 125924 h 123709"/>
                <a:gd name="connsiteX181" fmla="*/ 1469346 w 2077020"/>
                <a:gd name="connsiteY181" fmla="*/ 31904 h 123709"/>
                <a:gd name="connsiteX182" fmla="*/ 1379103 w 2077020"/>
                <a:gd name="connsiteY182" fmla="*/ 32165 h 123709"/>
                <a:gd name="connsiteX183" fmla="*/ 1378777 w 2077020"/>
                <a:gd name="connsiteY183" fmla="*/ 31188 h 123709"/>
                <a:gd name="connsiteX184" fmla="*/ 1377736 w 2077020"/>
                <a:gd name="connsiteY184" fmla="*/ 30407 h 123709"/>
                <a:gd name="connsiteX185" fmla="*/ 1375717 w 2077020"/>
                <a:gd name="connsiteY185" fmla="*/ 29886 h 123709"/>
                <a:gd name="connsiteX186" fmla="*/ 1372657 w 2077020"/>
                <a:gd name="connsiteY186" fmla="*/ 29755 h 123709"/>
                <a:gd name="connsiteX187" fmla="*/ 1369401 w 2077020"/>
                <a:gd name="connsiteY187" fmla="*/ 29886 h 123709"/>
                <a:gd name="connsiteX188" fmla="*/ 1367383 w 2077020"/>
                <a:gd name="connsiteY188" fmla="*/ 30407 h 123709"/>
                <a:gd name="connsiteX189" fmla="*/ 1366276 w 2077020"/>
                <a:gd name="connsiteY189" fmla="*/ 31188 h 123709"/>
                <a:gd name="connsiteX190" fmla="*/ 1365951 w 2077020"/>
                <a:gd name="connsiteY190" fmla="*/ 32165 h 123709"/>
                <a:gd name="connsiteX191" fmla="*/ 1365951 w 2077020"/>
                <a:gd name="connsiteY191" fmla="*/ 85295 h 123709"/>
                <a:gd name="connsiteX192" fmla="*/ 1366016 w 2077020"/>
                <a:gd name="connsiteY192" fmla="*/ 97731 h 123709"/>
                <a:gd name="connsiteX193" fmla="*/ 1366211 w 2077020"/>
                <a:gd name="connsiteY193" fmla="*/ 110167 h 123709"/>
                <a:gd name="connsiteX194" fmla="*/ 1366146 w 2077020"/>
                <a:gd name="connsiteY194" fmla="*/ 110167 h 123709"/>
                <a:gd name="connsiteX195" fmla="*/ 1362630 w 2077020"/>
                <a:gd name="connsiteY195" fmla="*/ 103070 h 123709"/>
                <a:gd name="connsiteX196" fmla="*/ 1358984 w 2077020"/>
                <a:gd name="connsiteY196" fmla="*/ 95908 h 123709"/>
                <a:gd name="connsiteX197" fmla="*/ 1355207 w 2077020"/>
                <a:gd name="connsiteY197" fmla="*/ 88550 h 123709"/>
                <a:gd name="connsiteX198" fmla="*/ 1351105 w 2077020"/>
                <a:gd name="connsiteY198" fmla="*/ 80867 h 123709"/>
                <a:gd name="connsiteX199" fmla="*/ 1328121 w 2077020"/>
                <a:gd name="connsiteY199" fmla="*/ 37894 h 123709"/>
                <a:gd name="connsiteX200" fmla="*/ 1325778 w 2077020"/>
                <a:gd name="connsiteY200" fmla="*/ 33988 h 123709"/>
                <a:gd name="connsiteX201" fmla="*/ 1323434 w 2077020"/>
                <a:gd name="connsiteY201" fmla="*/ 31579 h 123709"/>
                <a:gd name="connsiteX202" fmla="*/ 1320699 w 2077020"/>
                <a:gd name="connsiteY202" fmla="*/ 30341 h 123709"/>
                <a:gd name="connsiteX203" fmla="*/ 1316922 w 2077020"/>
                <a:gd name="connsiteY203" fmla="*/ 29951 h 123709"/>
                <a:gd name="connsiteX204" fmla="*/ 1310477 w 2077020"/>
                <a:gd name="connsiteY204" fmla="*/ 29951 h 123709"/>
                <a:gd name="connsiteX205" fmla="*/ 1306765 w 2077020"/>
                <a:gd name="connsiteY205" fmla="*/ 31253 h 123709"/>
                <a:gd name="connsiteX206" fmla="*/ 1305007 w 2077020"/>
                <a:gd name="connsiteY206" fmla="*/ 35550 h 123709"/>
                <a:gd name="connsiteX207" fmla="*/ 1305007 w 2077020"/>
                <a:gd name="connsiteY207" fmla="*/ 125924 h 123709"/>
                <a:gd name="connsiteX208" fmla="*/ 1305333 w 2077020"/>
                <a:gd name="connsiteY208" fmla="*/ 126965 h 123709"/>
                <a:gd name="connsiteX209" fmla="*/ 1306375 w 2077020"/>
                <a:gd name="connsiteY209" fmla="*/ 127747 h 123709"/>
                <a:gd name="connsiteX210" fmla="*/ 1308328 w 2077020"/>
                <a:gd name="connsiteY210" fmla="*/ 128202 h 123709"/>
                <a:gd name="connsiteX211" fmla="*/ 1311453 w 2077020"/>
                <a:gd name="connsiteY211" fmla="*/ 128398 h 123709"/>
                <a:gd name="connsiteX212" fmla="*/ 1314579 w 2077020"/>
                <a:gd name="connsiteY212" fmla="*/ 128202 h 123709"/>
                <a:gd name="connsiteX213" fmla="*/ 1316597 w 2077020"/>
                <a:gd name="connsiteY213" fmla="*/ 127747 h 123709"/>
                <a:gd name="connsiteX214" fmla="*/ 1317639 w 2077020"/>
                <a:gd name="connsiteY214" fmla="*/ 126965 h 123709"/>
                <a:gd name="connsiteX215" fmla="*/ 1317964 w 2077020"/>
                <a:gd name="connsiteY215" fmla="*/ 125924 h 123709"/>
                <a:gd name="connsiteX216" fmla="*/ 1317964 w 2077020"/>
                <a:gd name="connsiteY216" fmla="*/ 66803 h 123709"/>
                <a:gd name="connsiteX217" fmla="*/ 1317899 w 2077020"/>
                <a:gd name="connsiteY217" fmla="*/ 55539 h 123709"/>
                <a:gd name="connsiteX218" fmla="*/ 1317639 w 2077020"/>
                <a:gd name="connsiteY218" fmla="*/ 44405 h 123709"/>
                <a:gd name="connsiteX219" fmla="*/ 1317769 w 2077020"/>
                <a:gd name="connsiteY219" fmla="*/ 44405 h 123709"/>
                <a:gd name="connsiteX220" fmla="*/ 1322196 w 2077020"/>
                <a:gd name="connsiteY220" fmla="*/ 53586 h 123709"/>
                <a:gd name="connsiteX221" fmla="*/ 1326884 w 2077020"/>
                <a:gd name="connsiteY221" fmla="*/ 62636 h 123709"/>
                <a:gd name="connsiteX222" fmla="*/ 1356770 w 2077020"/>
                <a:gd name="connsiteY222" fmla="*/ 118371 h 123709"/>
                <a:gd name="connsiteX223" fmla="*/ 1359700 w 2077020"/>
                <a:gd name="connsiteY223" fmla="*/ 123189 h 123709"/>
                <a:gd name="connsiteX224" fmla="*/ 1362435 w 2077020"/>
                <a:gd name="connsiteY224" fmla="*/ 126184 h 123709"/>
                <a:gd name="connsiteX225" fmla="*/ 1365365 w 2077020"/>
                <a:gd name="connsiteY225" fmla="*/ 127682 h 123709"/>
                <a:gd name="connsiteX226" fmla="*/ 1368946 w 2077020"/>
                <a:gd name="connsiteY226" fmla="*/ 128072 h 123709"/>
                <a:gd name="connsiteX227" fmla="*/ 1373243 w 2077020"/>
                <a:gd name="connsiteY227" fmla="*/ 128072 h 123709"/>
                <a:gd name="connsiteX228" fmla="*/ 1375261 w 2077020"/>
                <a:gd name="connsiteY228" fmla="*/ 127747 h 123709"/>
                <a:gd name="connsiteX229" fmla="*/ 1377085 w 2077020"/>
                <a:gd name="connsiteY229" fmla="*/ 126770 h 123709"/>
                <a:gd name="connsiteX230" fmla="*/ 1378452 w 2077020"/>
                <a:gd name="connsiteY230" fmla="*/ 125012 h 123709"/>
                <a:gd name="connsiteX231" fmla="*/ 1378973 w 2077020"/>
                <a:gd name="connsiteY231" fmla="*/ 122408 h 123709"/>
                <a:gd name="connsiteX232" fmla="*/ 1378973 w 2077020"/>
                <a:gd name="connsiteY232" fmla="*/ 32165 h 123709"/>
                <a:gd name="connsiteX233" fmla="*/ 1228112 w 2077020"/>
                <a:gd name="connsiteY233" fmla="*/ 31904 h 123709"/>
                <a:gd name="connsiteX234" fmla="*/ 1227786 w 2077020"/>
                <a:gd name="connsiteY234" fmla="*/ 30862 h 123709"/>
                <a:gd name="connsiteX235" fmla="*/ 1226745 w 2077020"/>
                <a:gd name="connsiteY235" fmla="*/ 30146 h 123709"/>
                <a:gd name="connsiteX236" fmla="*/ 1224791 w 2077020"/>
                <a:gd name="connsiteY236" fmla="*/ 29690 h 123709"/>
                <a:gd name="connsiteX237" fmla="*/ 1221731 w 2077020"/>
                <a:gd name="connsiteY237" fmla="*/ 29495 h 123709"/>
                <a:gd name="connsiteX238" fmla="*/ 1218606 w 2077020"/>
                <a:gd name="connsiteY238" fmla="*/ 29690 h 123709"/>
                <a:gd name="connsiteX239" fmla="*/ 1216587 w 2077020"/>
                <a:gd name="connsiteY239" fmla="*/ 30146 h 123709"/>
                <a:gd name="connsiteX240" fmla="*/ 1215546 w 2077020"/>
                <a:gd name="connsiteY240" fmla="*/ 30862 h 123709"/>
                <a:gd name="connsiteX241" fmla="*/ 1215220 w 2077020"/>
                <a:gd name="connsiteY241" fmla="*/ 31904 h 123709"/>
                <a:gd name="connsiteX242" fmla="*/ 1215220 w 2077020"/>
                <a:gd name="connsiteY242" fmla="*/ 91741 h 123709"/>
                <a:gd name="connsiteX243" fmla="*/ 1213592 w 2077020"/>
                <a:gd name="connsiteY243" fmla="*/ 103265 h 123709"/>
                <a:gd name="connsiteX244" fmla="*/ 1208904 w 2077020"/>
                <a:gd name="connsiteY244" fmla="*/ 111534 h 123709"/>
                <a:gd name="connsiteX245" fmla="*/ 1201417 w 2077020"/>
                <a:gd name="connsiteY245" fmla="*/ 116548 h 123709"/>
                <a:gd name="connsiteX246" fmla="*/ 1191325 w 2077020"/>
                <a:gd name="connsiteY246" fmla="*/ 118175 h 123709"/>
                <a:gd name="connsiteX247" fmla="*/ 1181363 w 2077020"/>
                <a:gd name="connsiteY247" fmla="*/ 116483 h 123709"/>
                <a:gd name="connsiteX248" fmla="*/ 1173810 w 2077020"/>
                <a:gd name="connsiteY248" fmla="*/ 111404 h 123709"/>
                <a:gd name="connsiteX249" fmla="*/ 1168992 w 2077020"/>
                <a:gd name="connsiteY249" fmla="*/ 103005 h 123709"/>
                <a:gd name="connsiteX250" fmla="*/ 1167364 w 2077020"/>
                <a:gd name="connsiteY250" fmla="*/ 91155 h 123709"/>
                <a:gd name="connsiteX251" fmla="*/ 1167364 w 2077020"/>
                <a:gd name="connsiteY251" fmla="*/ 31969 h 123709"/>
                <a:gd name="connsiteX252" fmla="*/ 1167038 w 2077020"/>
                <a:gd name="connsiteY252" fmla="*/ 30927 h 123709"/>
                <a:gd name="connsiteX253" fmla="*/ 1165997 w 2077020"/>
                <a:gd name="connsiteY253" fmla="*/ 30211 h 123709"/>
                <a:gd name="connsiteX254" fmla="*/ 1163978 w 2077020"/>
                <a:gd name="connsiteY254" fmla="*/ 29755 h 123709"/>
                <a:gd name="connsiteX255" fmla="*/ 1160853 w 2077020"/>
                <a:gd name="connsiteY255" fmla="*/ 29560 h 123709"/>
                <a:gd name="connsiteX256" fmla="*/ 1157663 w 2077020"/>
                <a:gd name="connsiteY256" fmla="*/ 29755 h 123709"/>
                <a:gd name="connsiteX257" fmla="*/ 1155709 w 2077020"/>
                <a:gd name="connsiteY257" fmla="*/ 30211 h 123709"/>
                <a:gd name="connsiteX258" fmla="*/ 1154668 w 2077020"/>
                <a:gd name="connsiteY258" fmla="*/ 30927 h 123709"/>
                <a:gd name="connsiteX259" fmla="*/ 1154342 w 2077020"/>
                <a:gd name="connsiteY259" fmla="*/ 31969 h 123709"/>
                <a:gd name="connsiteX260" fmla="*/ 1154342 w 2077020"/>
                <a:gd name="connsiteY260" fmla="*/ 92717 h 123709"/>
                <a:gd name="connsiteX261" fmla="*/ 1156946 w 2077020"/>
                <a:gd name="connsiteY261" fmla="*/ 108604 h 123709"/>
                <a:gd name="connsiteX262" fmla="*/ 1164304 w 2077020"/>
                <a:gd name="connsiteY262" fmla="*/ 120064 h 123709"/>
                <a:gd name="connsiteX263" fmla="*/ 1175763 w 2077020"/>
                <a:gd name="connsiteY263" fmla="*/ 126965 h 123709"/>
                <a:gd name="connsiteX264" fmla="*/ 1190543 w 2077020"/>
                <a:gd name="connsiteY264" fmla="*/ 129309 h 123709"/>
                <a:gd name="connsiteX265" fmla="*/ 1206365 w 2077020"/>
                <a:gd name="connsiteY265" fmla="*/ 126835 h 123709"/>
                <a:gd name="connsiteX266" fmla="*/ 1218150 w 2077020"/>
                <a:gd name="connsiteY266" fmla="*/ 119478 h 123709"/>
                <a:gd name="connsiteX267" fmla="*/ 1225638 w 2077020"/>
                <a:gd name="connsiteY267" fmla="*/ 107627 h 123709"/>
                <a:gd name="connsiteX268" fmla="*/ 1228242 w 2077020"/>
                <a:gd name="connsiteY268" fmla="*/ 91675 h 123709"/>
                <a:gd name="connsiteX269" fmla="*/ 1228242 w 2077020"/>
                <a:gd name="connsiteY269" fmla="*/ 31904 h 123709"/>
                <a:gd name="connsiteX270" fmla="*/ 1077316 w 2077020"/>
                <a:gd name="connsiteY270" fmla="*/ 35876 h 123709"/>
                <a:gd name="connsiteX271" fmla="*/ 1076861 w 2077020"/>
                <a:gd name="connsiteY271" fmla="*/ 33206 h 123709"/>
                <a:gd name="connsiteX272" fmla="*/ 1075689 w 2077020"/>
                <a:gd name="connsiteY272" fmla="*/ 31383 h 123709"/>
                <a:gd name="connsiteX273" fmla="*/ 1073931 w 2077020"/>
                <a:gd name="connsiteY273" fmla="*/ 30341 h 123709"/>
                <a:gd name="connsiteX274" fmla="*/ 1071717 w 2077020"/>
                <a:gd name="connsiteY274" fmla="*/ 30016 h 123709"/>
                <a:gd name="connsiteX275" fmla="*/ 1063318 w 2077020"/>
                <a:gd name="connsiteY275" fmla="*/ 30016 h 123709"/>
                <a:gd name="connsiteX276" fmla="*/ 1059932 w 2077020"/>
                <a:gd name="connsiteY276" fmla="*/ 30472 h 123709"/>
                <a:gd name="connsiteX277" fmla="*/ 1057262 w 2077020"/>
                <a:gd name="connsiteY277" fmla="*/ 31839 h 123709"/>
                <a:gd name="connsiteX278" fmla="*/ 1055049 w 2077020"/>
                <a:gd name="connsiteY278" fmla="*/ 34378 h 123709"/>
                <a:gd name="connsiteX279" fmla="*/ 1053160 w 2077020"/>
                <a:gd name="connsiteY279" fmla="*/ 38220 h 123709"/>
                <a:gd name="connsiteX280" fmla="*/ 1023991 w 2077020"/>
                <a:gd name="connsiteY280" fmla="*/ 108930 h 123709"/>
                <a:gd name="connsiteX281" fmla="*/ 1023600 w 2077020"/>
                <a:gd name="connsiteY281" fmla="*/ 108930 h 123709"/>
                <a:gd name="connsiteX282" fmla="*/ 995603 w 2077020"/>
                <a:gd name="connsiteY282" fmla="*/ 38024 h 123709"/>
                <a:gd name="connsiteX283" fmla="*/ 993975 w 2077020"/>
                <a:gd name="connsiteY283" fmla="*/ 34443 h 123709"/>
                <a:gd name="connsiteX284" fmla="*/ 991696 w 2077020"/>
                <a:gd name="connsiteY284" fmla="*/ 31969 h 123709"/>
                <a:gd name="connsiteX285" fmla="*/ 988506 w 2077020"/>
                <a:gd name="connsiteY285" fmla="*/ 30537 h 123709"/>
                <a:gd name="connsiteX286" fmla="*/ 984208 w 2077020"/>
                <a:gd name="connsiteY286" fmla="*/ 30081 h 123709"/>
                <a:gd name="connsiteX287" fmla="*/ 976200 w 2077020"/>
                <a:gd name="connsiteY287" fmla="*/ 30081 h 123709"/>
                <a:gd name="connsiteX288" fmla="*/ 972423 w 2077020"/>
                <a:gd name="connsiteY288" fmla="*/ 31448 h 123709"/>
                <a:gd name="connsiteX289" fmla="*/ 970731 w 2077020"/>
                <a:gd name="connsiteY289" fmla="*/ 36006 h 123709"/>
                <a:gd name="connsiteX290" fmla="*/ 970731 w 2077020"/>
                <a:gd name="connsiteY290" fmla="*/ 126054 h 123709"/>
                <a:gd name="connsiteX291" fmla="*/ 970991 w 2077020"/>
                <a:gd name="connsiteY291" fmla="*/ 127096 h 123709"/>
                <a:gd name="connsiteX292" fmla="*/ 972033 w 2077020"/>
                <a:gd name="connsiteY292" fmla="*/ 127812 h 123709"/>
                <a:gd name="connsiteX293" fmla="*/ 973986 w 2077020"/>
                <a:gd name="connsiteY293" fmla="*/ 128268 h 123709"/>
                <a:gd name="connsiteX294" fmla="*/ 977111 w 2077020"/>
                <a:gd name="connsiteY294" fmla="*/ 128463 h 123709"/>
                <a:gd name="connsiteX295" fmla="*/ 980302 w 2077020"/>
                <a:gd name="connsiteY295" fmla="*/ 128268 h 123709"/>
                <a:gd name="connsiteX296" fmla="*/ 982320 w 2077020"/>
                <a:gd name="connsiteY296" fmla="*/ 127812 h 123709"/>
                <a:gd name="connsiteX297" fmla="*/ 983427 w 2077020"/>
                <a:gd name="connsiteY297" fmla="*/ 127096 h 123709"/>
                <a:gd name="connsiteX298" fmla="*/ 983753 w 2077020"/>
                <a:gd name="connsiteY298" fmla="*/ 126054 h 123709"/>
                <a:gd name="connsiteX299" fmla="*/ 983753 w 2077020"/>
                <a:gd name="connsiteY299" fmla="*/ 40629 h 123709"/>
                <a:gd name="connsiteX300" fmla="*/ 983883 w 2077020"/>
                <a:gd name="connsiteY300" fmla="*/ 40629 h 123709"/>
                <a:gd name="connsiteX301" fmla="*/ 1016894 w 2077020"/>
                <a:gd name="connsiteY301" fmla="*/ 126314 h 123709"/>
                <a:gd name="connsiteX302" fmla="*/ 1017480 w 2077020"/>
                <a:gd name="connsiteY302" fmla="*/ 127161 h 123709"/>
                <a:gd name="connsiteX303" fmla="*/ 1018652 w 2077020"/>
                <a:gd name="connsiteY303" fmla="*/ 127812 h 123709"/>
                <a:gd name="connsiteX304" fmla="*/ 1020540 w 2077020"/>
                <a:gd name="connsiteY304" fmla="*/ 128202 h 123709"/>
                <a:gd name="connsiteX305" fmla="*/ 1023275 w 2077020"/>
                <a:gd name="connsiteY305" fmla="*/ 128333 h 123709"/>
                <a:gd name="connsiteX306" fmla="*/ 1025879 w 2077020"/>
                <a:gd name="connsiteY306" fmla="*/ 128202 h 123709"/>
                <a:gd name="connsiteX307" fmla="*/ 1027767 w 2077020"/>
                <a:gd name="connsiteY307" fmla="*/ 127812 h 123709"/>
                <a:gd name="connsiteX308" fmla="*/ 1029004 w 2077020"/>
                <a:gd name="connsiteY308" fmla="*/ 127161 h 123709"/>
                <a:gd name="connsiteX309" fmla="*/ 1029656 w 2077020"/>
                <a:gd name="connsiteY309" fmla="*/ 126249 h 123709"/>
                <a:gd name="connsiteX310" fmla="*/ 1064164 w 2077020"/>
                <a:gd name="connsiteY310" fmla="*/ 40564 h 123709"/>
                <a:gd name="connsiteX311" fmla="*/ 1064294 w 2077020"/>
                <a:gd name="connsiteY311" fmla="*/ 40564 h 123709"/>
                <a:gd name="connsiteX312" fmla="*/ 1064294 w 2077020"/>
                <a:gd name="connsiteY312" fmla="*/ 125858 h 123709"/>
                <a:gd name="connsiteX313" fmla="*/ 1064620 w 2077020"/>
                <a:gd name="connsiteY313" fmla="*/ 126900 h 123709"/>
                <a:gd name="connsiteX314" fmla="*/ 1065662 w 2077020"/>
                <a:gd name="connsiteY314" fmla="*/ 127616 h 123709"/>
                <a:gd name="connsiteX315" fmla="*/ 1067680 w 2077020"/>
                <a:gd name="connsiteY315" fmla="*/ 128072 h 123709"/>
                <a:gd name="connsiteX316" fmla="*/ 1070740 w 2077020"/>
                <a:gd name="connsiteY316" fmla="*/ 128268 h 123709"/>
                <a:gd name="connsiteX317" fmla="*/ 1073931 w 2077020"/>
                <a:gd name="connsiteY317" fmla="*/ 128072 h 123709"/>
                <a:gd name="connsiteX318" fmla="*/ 1075949 w 2077020"/>
                <a:gd name="connsiteY318" fmla="*/ 127616 h 123709"/>
                <a:gd name="connsiteX319" fmla="*/ 1077056 w 2077020"/>
                <a:gd name="connsiteY319" fmla="*/ 126900 h 123709"/>
                <a:gd name="connsiteX320" fmla="*/ 1077381 w 2077020"/>
                <a:gd name="connsiteY320" fmla="*/ 125858 h 123709"/>
                <a:gd name="connsiteX321" fmla="*/ 1077381 w 2077020"/>
                <a:gd name="connsiteY321" fmla="*/ 35876 h 123709"/>
                <a:gd name="connsiteX322" fmla="*/ 788552 w 2077020"/>
                <a:gd name="connsiteY322" fmla="*/ 91806 h 123709"/>
                <a:gd name="connsiteX323" fmla="*/ 754499 w 2077020"/>
                <a:gd name="connsiteY323" fmla="*/ 91806 h 123709"/>
                <a:gd name="connsiteX324" fmla="*/ 771363 w 2077020"/>
                <a:gd name="connsiteY324" fmla="*/ 42973 h 123709"/>
                <a:gd name="connsiteX325" fmla="*/ 771428 w 2077020"/>
                <a:gd name="connsiteY325" fmla="*/ 42973 h 123709"/>
                <a:gd name="connsiteX326" fmla="*/ 788552 w 2077020"/>
                <a:gd name="connsiteY326" fmla="*/ 91806 h 123709"/>
                <a:gd name="connsiteX327" fmla="*/ 780738 w 2077020"/>
                <a:gd name="connsiteY327" fmla="*/ 32295 h 123709"/>
                <a:gd name="connsiteX328" fmla="*/ 779892 w 2077020"/>
                <a:gd name="connsiteY328" fmla="*/ 30927 h 123709"/>
                <a:gd name="connsiteX329" fmla="*/ 778395 w 2077020"/>
                <a:gd name="connsiteY329" fmla="*/ 30081 h 123709"/>
                <a:gd name="connsiteX330" fmla="*/ 775790 w 2077020"/>
                <a:gd name="connsiteY330" fmla="*/ 29690 h 123709"/>
                <a:gd name="connsiteX331" fmla="*/ 771753 w 2077020"/>
                <a:gd name="connsiteY331" fmla="*/ 29560 h 123709"/>
                <a:gd name="connsiteX332" fmla="*/ 767977 w 2077020"/>
                <a:gd name="connsiteY332" fmla="*/ 29690 h 123709"/>
                <a:gd name="connsiteX333" fmla="*/ 765568 w 2077020"/>
                <a:gd name="connsiteY333" fmla="*/ 30081 h 123709"/>
                <a:gd name="connsiteX334" fmla="*/ 764135 w 2077020"/>
                <a:gd name="connsiteY334" fmla="*/ 30927 h 123709"/>
                <a:gd name="connsiteX335" fmla="*/ 763354 w 2077020"/>
                <a:gd name="connsiteY335" fmla="*/ 32295 h 123709"/>
                <a:gd name="connsiteX336" fmla="*/ 730473 w 2077020"/>
                <a:gd name="connsiteY336" fmla="*/ 123254 h 123709"/>
                <a:gd name="connsiteX337" fmla="*/ 729822 w 2077020"/>
                <a:gd name="connsiteY337" fmla="*/ 125924 h 123709"/>
                <a:gd name="connsiteX338" fmla="*/ 730343 w 2077020"/>
                <a:gd name="connsiteY338" fmla="*/ 127486 h 123709"/>
                <a:gd name="connsiteX339" fmla="*/ 732296 w 2077020"/>
                <a:gd name="connsiteY339" fmla="*/ 128202 h 123709"/>
                <a:gd name="connsiteX340" fmla="*/ 735878 w 2077020"/>
                <a:gd name="connsiteY340" fmla="*/ 128398 h 123709"/>
                <a:gd name="connsiteX341" fmla="*/ 739328 w 2077020"/>
                <a:gd name="connsiteY341" fmla="*/ 128268 h 123709"/>
                <a:gd name="connsiteX342" fmla="*/ 741412 w 2077020"/>
                <a:gd name="connsiteY342" fmla="*/ 127747 h 123709"/>
                <a:gd name="connsiteX343" fmla="*/ 742519 w 2077020"/>
                <a:gd name="connsiteY343" fmla="*/ 126900 h 123709"/>
                <a:gd name="connsiteX344" fmla="*/ 743105 w 2077020"/>
                <a:gd name="connsiteY344" fmla="*/ 125728 h 123709"/>
                <a:gd name="connsiteX345" fmla="*/ 751113 w 2077020"/>
                <a:gd name="connsiteY345" fmla="*/ 102223 h 123709"/>
                <a:gd name="connsiteX346" fmla="*/ 791807 w 2077020"/>
                <a:gd name="connsiteY346" fmla="*/ 102223 h 123709"/>
                <a:gd name="connsiteX347" fmla="*/ 800207 w 2077020"/>
                <a:gd name="connsiteY347" fmla="*/ 126054 h 123709"/>
                <a:gd name="connsiteX348" fmla="*/ 800858 w 2077020"/>
                <a:gd name="connsiteY348" fmla="*/ 127161 h 123709"/>
                <a:gd name="connsiteX349" fmla="*/ 801899 w 2077020"/>
                <a:gd name="connsiteY349" fmla="*/ 127877 h 123709"/>
                <a:gd name="connsiteX350" fmla="*/ 804048 w 2077020"/>
                <a:gd name="connsiteY350" fmla="*/ 128268 h 123709"/>
                <a:gd name="connsiteX351" fmla="*/ 807759 w 2077020"/>
                <a:gd name="connsiteY351" fmla="*/ 128398 h 123709"/>
                <a:gd name="connsiteX352" fmla="*/ 811536 w 2077020"/>
                <a:gd name="connsiteY352" fmla="*/ 128268 h 123709"/>
                <a:gd name="connsiteX353" fmla="*/ 813554 w 2077020"/>
                <a:gd name="connsiteY353" fmla="*/ 127551 h 123709"/>
                <a:gd name="connsiteX354" fmla="*/ 814140 w 2077020"/>
                <a:gd name="connsiteY354" fmla="*/ 125989 h 123709"/>
                <a:gd name="connsiteX355" fmla="*/ 813489 w 2077020"/>
                <a:gd name="connsiteY355" fmla="*/ 123319 h 123709"/>
                <a:gd name="connsiteX356" fmla="*/ 780738 w 2077020"/>
                <a:gd name="connsiteY356" fmla="*/ 32295 h 123709"/>
                <a:gd name="connsiteX357" fmla="*/ 649476 w 2077020"/>
                <a:gd name="connsiteY357" fmla="*/ 63743 h 123709"/>
                <a:gd name="connsiteX358" fmla="*/ 645830 w 2077020"/>
                <a:gd name="connsiteY358" fmla="*/ 69017 h 123709"/>
                <a:gd name="connsiteX359" fmla="*/ 639579 w 2077020"/>
                <a:gd name="connsiteY359" fmla="*/ 72533 h 123709"/>
                <a:gd name="connsiteX360" fmla="*/ 630659 w 2077020"/>
                <a:gd name="connsiteY360" fmla="*/ 73770 h 123709"/>
                <a:gd name="connsiteX361" fmla="*/ 617963 w 2077020"/>
                <a:gd name="connsiteY361" fmla="*/ 73770 h 123709"/>
                <a:gd name="connsiteX362" fmla="*/ 617963 w 2077020"/>
                <a:gd name="connsiteY362" fmla="*/ 40759 h 123709"/>
                <a:gd name="connsiteX363" fmla="*/ 628966 w 2077020"/>
                <a:gd name="connsiteY363" fmla="*/ 40759 h 123709"/>
                <a:gd name="connsiteX364" fmla="*/ 635217 w 2077020"/>
                <a:gd name="connsiteY364" fmla="*/ 41020 h 123709"/>
                <a:gd name="connsiteX365" fmla="*/ 639514 w 2077020"/>
                <a:gd name="connsiteY365" fmla="*/ 41801 h 123709"/>
                <a:gd name="connsiteX366" fmla="*/ 648174 w 2077020"/>
                <a:gd name="connsiteY366" fmla="*/ 47531 h 123709"/>
                <a:gd name="connsiteX367" fmla="*/ 650713 w 2077020"/>
                <a:gd name="connsiteY367" fmla="*/ 57232 h 123709"/>
                <a:gd name="connsiteX368" fmla="*/ 649476 w 2077020"/>
                <a:gd name="connsiteY368" fmla="*/ 63743 h 123709"/>
                <a:gd name="connsiteX369" fmla="*/ 669921 w 2077020"/>
                <a:gd name="connsiteY369" fmla="*/ 124231 h 123709"/>
                <a:gd name="connsiteX370" fmla="*/ 668553 w 2077020"/>
                <a:gd name="connsiteY370" fmla="*/ 120389 h 123709"/>
                <a:gd name="connsiteX371" fmla="*/ 659763 w 2077020"/>
                <a:gd name="connsiteY371" fmla="*/ 98838 h 123709"/>
                <a:gd name="connsiteX372" fmla="*/ 656703 w 2077020"/>
                <a:gd name="connsiteY372" fmla="*/ 92196 h 123709"/>
                <a:gd name="connsiteX373" fmla="*/ 653513 w 2077020"/>
                <a:gd name="connsiteY373" fmla="*/ 86987 h 123709"/>
                <a:gd name="connsiteX374" fmla="*/ 649867 w 2077020"/>
                <a:gd name="connsiteY374" fmla="*/ 83081 h 123709"/>
                <a:gd name="connsiteX375" fmla="*/ 645504 w 2077020"/>
                <a:gd name="connsiteY375" fmla="*/ 80411 h 123709"/>
                <a:gd name="connsiteX376" fmla="*/ 653318 w 2077020"/>
                <a:gd name="connsiteY376" fmla="*/ 76700 h 123709"/>
                <a:gd name="connsiteX377" fmla="*/ 659308 w 2077020"/>
                <a:gd name="connsiteY377" fmla="*/ 71491 h 123709"/>
                <a:gd name="connsiteX378" fmla="*/ 663149 w 2077020"/>
                <a:gd name="connsiteY378" fmla="*/ 64590 h 123709"/>
                <a:gd name="connsiteX379" fmla="*/ 664451 w 2077020"/>
                <a:gd name="connsiteY379" fmla="*/ 55800 h 123709"/>
                <a:gd name="connsiteX380" fmla="*/ 662954 w 2077020"/>
                <a:gd name="connsiteY380" fmla="*/ 46554 h 123709"/>
                <a:gd name="connsiteX381" fmla="*/ 658526 w 2077020"/>
                <a:gd name="connsiteY381" fmla="*/ 39131 h 123709"/>
                <a:gd name="connsiteX382" fmla="*/ 651234 w 2077020"/>
                <a:gd name="connsiteY382" fmla="*/ 33727 h 123709"/>
                <a:gd name="connsiteX383" fmla="*/ 641207 w 2077020"/>
                <a:gd name="connsiteY383" fmla="*/ 30602 h 123709"/>
                <a:gd name="connsiteX384" fmla="*/ 636780 w 2077020"/>
                <a:gd name="connsiteY384" fmla="*/ 30211 h 123709"/>
                <a:gd name="connsiteX385" fmla="*/ 630594 w 2077020"/>
                <a:gd name="connsiteY385" fmla="*/ 30016 h 123709"/>
                <a:gd name="connsiteX386" fmla="*/ 609759 w 2077020"/>
                <a:gd name="connsiteY386" fmla="*/ 30016 h 123709"/>
                <a:gd name="connsiteX387" fmla="*/ 606438 w 2077020"/>
                <a:gd name="connsiteY387" fmla="*/ 31188 h 123709"/>
                <a:gd name="connsiteX388" fmla="*/ 604875 w 2077020"/>
                <a:gd name="connsiteY388" fmla="*/ 35290 h 123709"/>
                <a:gd name="connsiteX389" fmla="*/ 604875 w 2077020"/>
                <a:gd name="connsiteY389" fmla="*/ 125989 h 123709"/>
                <a:gd name="connsiteX390" fmla="*/ 605201 w 2077020"/>
                <a:gd name="connsiteY390" fmla="*/ 127030 h 123709"/>
                <a:gd name="connsiteX391" fmla="*/ 606243 w 2077020"/>
                <a:gd name="connsiteY391" fmla="*/ 127747 h 123709"/>
                <a:gd name="connsiteX392" fmla="*/ 608261 w 2077020"/>
                <a:gd name="connsiteY392" fmla="*/ 128202 h 123709"/>
                <a:gd name="connsiteX393" fmla="*/ 611387 w 2077020"/>
                <a:gd name="connsiteY393" fmla="*/ 128398 h 123709"/>
                <a:gd name="connsiteX394" fmla="*/ 614512 w 2077020"/>
                <a:gd name="connsiteY394" fmla="*/ 128202 h 123709"/>
                <a:gd name="connsiteX395" fmla="*/ 616465 w 2077020"/>
                <a:gd name="connsiteY395" fmla="*/ 127747 h 123709"/>
                <a:gd name="connsiteX396" fmla="*/ 617507 w 2077020"/>
                <a:gd name="connsiteY396" fmla="*/ 127030 h 123709"/>
                <a:gd name="connsiteX397" fmla="*/ 617832 w 2077020"/>
                <a:gd name="connsiteY397" fmla="*/ 125989 h 123709"/>
                <a:gd name="connsiteX398" fmla="*/ 617832 w 2077020"/>
                <a:gd name="connsiteY398" fmla="*/ 84253 h 123709"/>
                <a:gd name="connsiteX399" fmla="*/ 626557 w 2077020"/>
                <a:gd name="connsiteY399" fmla="*/ 84253 h 123709"/>
                <a:gd name="connsiteX400" fmla="*/ 634175 w 2077020"/>
                <a:gd name="connsiteY400" fmla="*/ 85555 h 123709"/>
                <a:gd name="connsiteX401" fmla="*/ 639710 w 2077020"/>
                <a:gd name="connsiteY401" fmla="*/ 89266 h 123709"/>
                <a:gd name="connsiteX402" fmla="*/ 643746 w 2077020"/>
                <a:gd name="connsiteY402" fmla="*/ 94931 h 123709"/>
                <a:gd name="connsiteX403" fmla="*/ 647002 w 2077020"/>
                <a:gd name="connsiteY403" fmla="*/ 102158 h 123709"/>
                <a:gd name="connsiteX404" fmla="*/ 655987 w 2077020"/>
                <a:gd name="connsiteY404" fmla="*/ 125207 h 123709"/>
                <a:gd name="connsiteX405" fmla="*/ 656703 w 2077020"/>
                <a:gd name="connsiteY405" fmla="*/ 126705 h 123709"/>
                <a:gd name="connsiteX406" fmla="*/ 657875 w 2077020"/>
                <a:gd name="connsiteY406" fmla="*/ 127682 h 123709"/>
                <a:gd name="connsiteX407" fmla="*/ 659894 w 2077020"/>
                <a:gd name="connsiteY407" fmla="*/ 128202 h 123709"/>
                <a:gd name="connsiteX408" fmla="*/ 663149 w 2077020"/>
                <a:gd name="connsiteY408" fmla="*/ 128333 h 123709"/>
                <a:gd name="connsiteX409" fmla="*/ 666795 w 2077020"/>
                <a:gd name="connsiteY409" fmla="*/ 128202 h 123709"/>
                <a:gd name="connsiteX410" fmla="*/ 668944 w 2077020"/>
                <a:gd name="connsiteY410" fmla="*/ 127747 h 123709"/>
                <a:gd name="connsiteX411" fmla="*/ 669921 w 2077020"/>
                <a:gd name="connsiteY411" fmla="*/ 126965 h 123709"/>
                <a:gd name="connsiteX412" fmla="*/ 670116 w 2077020"/>
                <a:gd name="connsiteY412" fmla="*/ 125924 h 123709"/>
                <a:gd name="connsiteX413" fmla="*/ 669921 w 2077020"/>
                <a:gd name="connsiteY413" fmla="*/ 124231 h 123709"/>
                <a:gd name="connsiteX414" fmla="*/ 512353 w 2077020"/>
                <a:gd name="connsiteY414" fmla="*/ 91806 h 123709"/>
                <a:gd name="connsiteX415" fmla="*/ 478301 w 2077020"/>
                <a:gd name="connsiteY415" fmla="*/ 91806 h 123709"/>
                <a:gd name="connsiteX416" fmla="*/ 495164 w 2077020"/>
                <a:gd name="connsiteY416" fmla="*/ 42973 h 123709"/>
                <a:gd name="connsiteX417" fmla="*/ 495230 w 2077020"/>
                <a:gd name="connsiteY417" fmla="*/ 42973 h 123709"/>
                <a:gd name="connsiteX418" fmla="*/ 512353 w 2077020"/>
                <a:gd name="connsiteY418" fmla="*/ 91806 h 123709"/>
                <a:gd name="connsiteX419" fmla="*/ 504540 w 2077020"/>
                <a:gd name="connsiteY419" fmla="*/ 32295 h 123709"/>
                <a:gd name="connsiteX420" fmla="*/ 503694 w 2077020"/>
                <a:gd name="connsiteY420" fmla="*/ 30927 h 123709"/>
                <a:gd name="connsiteX421" fmla="*/ 502196 w 2077020"/>
                <a:gd name="connsiteY421" fmla="*/ 30081 h 123709"/>
                <a:gd name="connsiteX422" fmla="*/ 499592 w 2077020"/>
                <a:gd name="connsiteY422" fmla="*/ 29690 h 123709"/>
                <a:gd name="connsiteX423" fmla="*/ 495555 w 2077020"/>
                <a:gd name="connsiteY423" fmla="*/ 29560 h 123709"/>
                <a:gd name="connsiteX424" fmla="*/ 491779 w 2077020"/>
                <a:gd name="connsiteY424" fmla="*/ 29690 h 123709"/>
                <a:gd name="connsiteX425" fmla="*/ 489370 w 2077020"/>
                <a:gd name="connsiteY425" fmla="*/ 30081 h 123709"/>
                <a:gd name="connsiteX426" fmla="*/ 487937 w 2077020"/>
                <a:gd name="connsiteY426" fmla="*/ 30927 h 123709"/>
                <a:gd name="connsiteX427" fmla="*/ 487156 w 2077020"/>
                <a:gd name="connsiteY427" fmla="*/ 32295 h 123709"/>
                <a:gd name="connsiteX428" fmla="*/ 454340 w 2077020"/>
                <a:gd name="connsiteY428" fmla="*/ 123254 h 123709"/>
                <a:gd name="connsiteX429" fmla="*/ 453689 w 2077020"/>
                <a:gd name="connsiteY429" fmla="*/ 125924 h 123709"/>
                <a:gd name="connsiteX430" fmla="*/ 454210 w 2077020"/>
                <a:gd name="connsiteY430" fmla="*/ 127486 h 123709"/>
                <a:gd name="connsiteX431" fmla="*/ 456163 w 2077020"/>
                <a:gd name="connsiteY431" fmla="*/ 128202 h 123709"/>
                <a:gd name="connsiteX432" fmla="*/ 459744 w 2077020"/>
                <a:gd name="connsiteY432" fmla="*/ 128398 h 123709"/>
                <a:gd name="connsiteX433" fmla="*/ 463195 w 2077020"/>
                <a:gd name="connsiteY433" fmla="*/ 128268 h 123709"/>
                <a:gd name="connsiteX434" fmla="*/ 465214 w 2077020"/>
                <a:gd name="connsiteY434" fmla="*/ 127747 h 123709"/>
                <a:gd name="connsiteX435" fmla="*/ 466320 w 2077020"/>
                <a:gd name="connsiteY435" fmla="*/ 126900 h 123709"/>
                <a:gd name="connsiteX436" fmla="*/ 466907 w 2077020"/>
                <a:gd name="connsiteY436" fmla="*/ 125728 h 123709"/>
                <a:gd name="connsiteX437" fmla="*/ 474915 w 2077020"/>
                <a:gd name="connsiteY437" fmla="*/ 102223 h 123709"/>
                <a:gd name="connsiteX438" fmla="*/ 515609 w 2077020"/>
                <a:gd name="connsiteY438" fmla="*/ 102223 h 123709"/>
                <a:gd name="connsiteX439" fmla="*/ 524008 w 2077020"/>
                <a:gd name="connsiteY439" fmla="*/ 126054 h 123709"/>
                <a:gd name="connsiteX440" fmla="*/ 524659 w 2077020"/>
                <a:gd name="connsiteY440" fmla="*/ 127161 h 123709"/>
                <a:gd name="connsiteX441" fmla="*/ 525701 w 2077020"/>
                <a:gd name="connsiteY441" fmla="*/ 127877 h 123709"/>
                <a:gd name="connsiteX442" fmla="*/ 527850 w 2077020"/>
                <a:gd name="connsiteY442" fmla="*/ 128268 h 123709"/>
                <a:gd name="connsiteX443" fmla="*/ 531626 w 2077020"/>
                <a:gd name="connsiteY443" fmla="*/ 128398 h 123709"/>
                <a:gd name="connsiteX444" fmla="*/ 535403 w 2077020"/>
                <a:gd name="connsiteY444" fmla="*/ 128268 h 123709"/>
                <a:gd name="connsiteX445" fmla="*/ 537421 w 2077020"/>
                <a:gd name="connsiteY445" fmla="*/ 127551 h 123709"/>
                <a:gd name="connsiteX446" fmla="*/ 538007 w 2077020"/>
                <a:gd name="connsiteY446" fmla="*/ 125989 h 123709"/>
                <a:gd name="connsiteX447" fmla="*/ 537356 w 2077020"/>
                <a:gd name="connsiteY447" fmla="*/ 123319 h 123709"/>
                <a:gd name="connsiteX448" fmla="*/ 504540 w 2077020"/>
                <a:gd name="connsiteY448" fmla="*/ 32295 h 123709"/>
                <a:gd name="connsiteX449" fmla="*/ 386886 w 2077020"/>
                <a:gd name="connsiteY449" fmla="*/ 35876 h 123709"/>
                <a:gd name="connsiteX450" fmla="*/ 386430 w 2077020"/>
                <a:gd name="connsiteY450" fmla="*/ 33206 h 123709"/>
                <a:gd name="connsiteX451" fmla="*/ 385258 w 2077020"/>
                <a:gd name="connsiteY451" fmla="*/ 31383 h 123709"/>
                <a:gd name="connsiteX452" fmla="*/ 383500 w 2077020"/>
                <a:gd name="connsiteY452" fmla="*/ 30341 h 123709"/>
                <a:gd name="connsiteX453" fmla="*/ 381286 w 2077020"/>
                <a:gd name="connsiteY453" fmla="*/ 30016 h 123709"/>
                <a:gd name="connsiteX454" fmla="*/ 372887 w 2077020"/>
                <a:gd name="connsiteY454" fmla="*/ 30016 h 123709"/>
                <a:gd name="connsiteX455" fmla="*/ 369501 w 2077020"/>
                <a:gd name="connsiteY455" fmla="*/ 30472 h 123709"/>
                <a:gd name="connsiteX456" fmla="*/ 366832 w 2077020"/>
                <a:gd name="connsiteY456" fmla="*/ 31839 h 123709"/>
                <a:gd name="connsiteX457" fmla="*/ 364618 w 2077020"/>
                <a:gd name="connsiteY457" fmla="*/ 34378 h 123709"/>
                <a:gd name="connsiteX458" fmla="*/ 362795 w 2077020"/>
                <a:gd name="connsiteY458" fmla="*/ 38220 h 123709"/>
                <a:gd name="connsiteX459" fmla="*/ 333626 w 2077020"/>
                <a:gd name="connsiteY459" fmla="*/ 108930 h 123709"/>
                <a:gd name="connsiteX460" fmla="*/ 333235 w 2077020"/>
                <a:gd name="connsiteY460" fmla="*/ 108930 h 123709"/>
                <a:gd name="connsiteX461" fmla="*/ 305237 w 2077020"/>
                <a:gd name="connsiteY461" fmla="*/ 38024 h 123709"/>
                <a:gd name="connsiteX462" fmla="*/ 303610 w 2077020"/>
                <a:gd name="connsiteY462" fmla="*/ 34443 h 123709"/>
                <a:gd name="connsiteX463" fmla="*/ 301331 w 2077020"/>
                <a:gd name="connsiteY463" fmla="*/ 31969 h 123709"/>
                <a:gd name="connsiteX464" fmla="*/ 298075 w 2077020"/>
                <a:gd name="connsiteY464" fmla="*/ 30537 h 123709"/>
                <a:gd name="connsiteX465" fmla="*/ 293778 w 2077020"/>
                <a:gd name="connsiteY465" fmla="*/ 30081 h 123709"/>
                <a:gd name="connsiteX466" fmla="*/ 285769 w 2077020"/>
                <a:gd name="connsiteY466" fmla="*/ 30081 h 123709"/>
                <a:gd name="connsiteX467" fmla="*/ 281993 w 2077020"/>
                <a:gd name="connsiteY467" fmla="*/ 31448 h 123709"/>
                <a:gd name="connsiteX468" fmla="*/ 280300 w 2077020"/>
                <a:gd name="connsiteY468" fmla="*/ 36006 h 123709"/>
                <a:gd name="connsiteX469" fmla="*/ 280300 w 2077020"/>
                <a:gd name="connsiteY469" fmla="*/ 126054 h 123709"/>
                <a:gd name="connsiteX470" fmla="*/ 280561 w 2077020"/>
                <a:gd name="connsiteY470" fmla="*/ 127096 h 123709"/>
                <a:gd name="connsiteX471" fmla="*/ 281602 w 2077020"/>
                <a:gd name="connsiteY471" fmla="*/ 127812 h 123709"/>
                <a:gd name="connsiteX472" fmla="*/ 283621 w 2077020"/>
                <a:gd name="connsiteY472" fmla="*/ 128268 h 123709"/>
                <a:gd name="connsiteX473" fmla="*/ 286746 w 2077020"/>
                <a:gd name="connsiteY473" fmla="*/ 128463 h 123709"/>
                <a:gd name="connsiteX474" fmla="*/ 289937 w 2077020"/>
                <a:gd name="connsiteY474" fmla="*/ 128268 h 123709"/>
                <a:gd name="connsiteX475" fmla="*/ 291955 w 2077020"/>
                <a:gd name="connsiteY475" fmla="*/ 127812 h 123709"/>
                <a:gd name="connsiteX476" fmla="*/ 293062 w 2077020"/>
                <a:gd name="connsiteY476" fmla="*/ 127096 h 123709"/>
                <a:gd name="connsiteX477" fmla="*/ 293387 w 2077020"/>
                <a:gd name="connsiteY477" fmla="*/ 126054 h 123709"/>
                <a:gd name="connsiteX478" fmla="*/ 293387 w 2077020"/>
                <a:gd name="connsiteY478" fmla="*/ 40629 h 123709"/>
                <a:gd name="connsiteX479" fmla="*/ 293453 w 2077020"/>
                <a:gd name="connsiteY479" fmla="*/ 40629 h 123709"/>
                <a:gd name="connsiteX480" fmla="*/ 326463 w 2077020"/>
                <a:gd name="connsiteY480" fmla="*/ 126314 h 123709"/>
                <a:gd name="connsiteX481" fmla="*/ 327049 w 2077020"/>
                <a:gd name="connsiteY481" fmla="*/ 127161 h 123709"/>
                <a:gd name="connsiteX482" fmla="*/ 328221 w 2077020"/>
                <a:gd name="connsiteY482" fmla="*/ 127812 h 123709"/>
                <a:gd name="connsiteX483" fmla="*/ 330110 w 2077020"/>
                <a:gd name="connsiteY483" fmla="*/ 128202 h 123709"/>
                <a:gd name="connsiteX484" fmla="*/ 332844 w 2077020"/>
                <a:gd name="connsiteY484" fmla="*/ 128333 h 123709"/>
                <a:gd name="connsiteX485" fmla="*/ 335449 w 2077020"/>
                <a:gd name="connsiteY485" fmla="*/ 128202 h 123709"/>
                <a:gd name="connsiteX486" fmla="*/ 337337 w 2077020"/>
                <a:gd name="connsiteY486" fmla="*/ 127812 h 123709"/>
                <a:gd name="connsiteX487" fmla="*/ 338574 w 2077020"/>
                <a:gd name="connsiteY487" fmla="*/ 127161 h 123709"/>
                <a:gd name="connsiteX488" fmla="*/ 339225 w 2077020"/>
                <a:gd name="connsiteY488" fmla="*/ 126249 h 123709"/>
                <a:gd name="connsiteX489" fmla="*/ 373734 w 2077020"/>
                <a:gd name="connsiteY489" fmla="*/ 40564 h 123709"/>
                <a:gd name="connsiteX490" fmla="*/ 373864 w 2077020"/>
                <a:gd name="connsiteY490" fmla="*/ 40564 h 123709"/>
                <a:gd name="connsiteX491" fmla="*/ 373864 w 2077020"/>
                <a:gd name="connsiteY491" fmla="*/ 125858 h 123709"/>
                <a:gd name="connsiteX492" fmla="*/ 374189 w 2077020"/>
                <a:gd name="connsiteY492" fmla="*/ 126900 h 123709"/>
                <a:gd name="connsiteX493" fmla="*/ 375231 w 2077020"/>
                <a:gd name="connsiteY493" fmla="*/ 127616 h 123709"/>
                <a:gd name="connsiteX494" fmla="*/ 377250 w 2077020"/>
                <a:gd name="connsiteY494" fmla="*/ 128072 h 123709"/>
                <a:gd name="connsiteX495" fmla="*/ 380310 w 2077020"/>
                <a:gd name="connsiteY495" fmla="*/ 128268 h 123709"/>
                <a:gd name="connsiteX496" fmla="*/ 383500 w 2077020"/>
                <a:gd name="connsiteY496" fmla="*/ 128072 h 123709"/>
                <a:gd name="connsiteX497" fmla="*/ 385453 w 2077020"/>
                <a:gd name="connsiteY497" fmla="*/ 127616 h 123709"/>
                <a:gd name="connsiteX498" fmla="*/ 386560 w 2077020"/>
                <a:gd name="connsiteY498" fmla="*/ 126900 h 123709"/>
                <a:gd name="connsiteX499" fmla="*/ 386886 w 2077020"/>
                <a:gd name="connsiteY499" fmla="*/ 125858 h 123709"/>
                <a:gd name="connsiteX500" fmla="*/ 386886 w 2077020"/>
                <a:gd name="connsiteY500" fmla="*/ 35876 h 123709"/>
                <a:gd name="connsiteX501" fmla="*/ 169678 w 2077020"/>
                <a:gd name="connsiteY501" fmla="*/ 130 h 123709"/>
                <a:gd name="connsiteX502" fmla="*/ 167724 w 2077020"/>
                <a:gd name="connsiteY502" fmla="*/ 456 h 123709"/>
                <a:gd name="connsiteX503" fmla="*/ 166227 w 2077020"/>
                <a:gd name="connsiteY503" fmla="*/ 1172 h 123709"/>
                <a:gd name="connsiteX504" fmla="*/ 164990 w 2077020"/>
                <a:gd name="connsiteY504" fmla="*/ 2279 h 123709"/>
                <a:gd name="connsiteX505" fmla="*/ 148061 w 2077020"/>
                <a:gd name="connsiteY505" fmla="*/ 19468 h 123709"/>
                <a:gd name="connsiteX506" fmla="*/ 147215 w 2077020"/>
                <a:gd name="connsiteY506" fmla="*/ 20770 h 123709"/>
                <a:gd name="connsiteX507" fmla="*/ 147475 w 2077020"/>
                <a:gd name="connsiteY507" fmla="*/ 21617 h 123709"/>
                <a:gd name="connsiteX508" fmla="*/ 148907 w 2077020"/>
                <a:gd name="connsiteY508" fmla="*/ 22138 h 123709"/>
                <a:gd name="connsiteX509" fmla="*/ 151837 w 2077020"/>
                <a:gd name="connsiteY509" fmla="*/ 22333 h 123709"/>
                <a:gd name="connsiteX510" fmla="*/ 155223 w 2077020"/>
                <a:gd name="connsiteY510" fmla="*/ 22268 h 123709"/>
                <a:gd name="connsiteX511" fmla="*/ 157502 w 2077020"/>
                <a:gd name="connsiteY511" fmla="*/ 21942 h 123709"/>
                <a:gd name="connsiteX512" fmla="*/ 159000 w 2077020"/>
                <a:gd name="connsiteY512" fmla="*/ 21291 h 123709"/>
                <a:gd name="connsiteX513" fmla="*/ 160237 w 2077020"/>
                <a:gd name="connsiteY513" fmla="*/ 20249 h 123709"/>
                <a:gd name="connsiteX514" fmla="*/ 172282 w 2077020"/>
                <a:gd name="connsiteY514" fmla="*/ 7553 h 123709"/>
                <a:gd name="connsiteX515" fmla="*/ 183937 w 2077020"/>
                <a:gd name="connsiteY515" fmla="*/ 20640 h 123709"/>
                <a:gd name="connsiteX516" fmla="*/ 184783 w 2077020"/>
                <a:gd name="connsiteY516" fmla="*/ 21356 h 123709"/>
                <a:gd name="connsiteX517" fmla="*/ 186085 w 2077020"/>
                <a:gd name="connsiteY517" fmla="*/ 21877 h 123709"/>
                <a:gd name="connsiteX518" fmla="*/ 188299 w 2077020"/>
                <a:gd name="connsiteY518" fmla="*/ 22203 h 123709"/>
                <a:gd name="connsiteX519" fmla="*/ 191945 w 2077020"/>
                <a:gd name="connsiteY519" fmla="*/ 22333 h 123709"/>
                <a:gd name="connsiteX520" fmla="*/ 194680 w 2077020"/>
                <a:gd name="connsiteY520" fmla="*/ 22203 h 123709"/>
                <a:gd name="connsiteX521" fmla="*/ 196178 w 2077020"/>
                <a:gd name="connsiteY521" fmla="*/ 21682 h 123709"/>
                <a:gd name="connsiteX522" fmla="*/ 196503 w 2077020"/>
                <a:gd name="connsiteY522" fmla="*/ 20770 h 123709"/>
                <a:gd name="connsiteX523" fmla="*/ 195657 w 2077020"/>
                <a:gd name="connsiteY523" fmla="*/ 19403 h 123709"/>
                <a:gd name="connsiteX524" fmla="*/ 179444 w 2077020"/>
                <a:gd name="connsiteY524" fmla="*/ 2214 h 123709"/>
                <a:gd name="connsiteX525" fmla="*/ 178207 w 2077020"/>
                <a:gd name="connsiteY525" fmla="*/ 1107 h 123709"/>
                <a:gd name="connsiteX526" fmla="*/ 176840 w 2077020"/>
                <a:gd name="connsiteY526" fmla="*/ 391 h 123709"/>
                <a:gd name="connsiteX527" fmla="*/ 175017 w 2077020"/>
                <a:gd name="connsiteY527" fmla="*/ 65 h 123709"/>
                <a:gd name="connsiteX528" fmla="*/ 172347 w 2077020"/>
                <a:gd name="connsiteY528" fmla="*/ 0 h 123709"/>
                <a:gd name="connsiteX529" fmla="*/ 169678 w 2077020"/>
                <a:gd name="connsiteY529" fmla="*/ 130 h 123709"/>
                <a:gd name="connsiteX530" fmla="*/ 187843 w 2077020"/>
                <a:gd name="connsiteY530" fmla="*/ 91806 h 123709"/>
                <a:gd name="connsiteX531" fmla="*/ 153791 w 2077020"/>
                <a:gd name="connsiteY531" fmla="*/ 91806 h 123709"/>
                <a:gd name="connsiteX532" fmla="*/ 170654 w 2077020"/>
                <a:gd name="connsiteY532" fmla="*/ 42973 h 123709"/>
                <a:gd name="connsiteX533" fmla="*/ 170719 w 2077020"/>
                <a:gd name="connsiteY533" fmla="*/ 42973 h 123709"/>
                <a:gd name="connsiteX534" fmla="*/ 187843 w 2077020"/>
                <a:gd name="connsiteY534" fmla="*/ 91806 h 123709"/>
                <a:gd name="connsiteX535" fmla="*/ 180030 w 2077020"/>
                <a:gd name="connsiteY535" fmla="*/ 32295 h 123709"/>
                <a:gd name="connsiteX536" fmla="*/ 179184 w 2077020"/>
                <a:gd name="connsiteY536" fmla="*/ 30927 h 123709"/>
                <a:gd name="connsiteX537" fmla="*/ 177686 w 2077020"/>
                <a:gd name="connsiteY537" fmla="*/ 30081 h 123709"/>
                <a:gd name="connsiteX538" fmla="*/ 175082 w 2077020"/>
                <a:gd name="connsiteY538" fmla="*/ 29690 h 123709"/>
                <a:gd name="connsiteX539" fmla="*/ 171045 w 2077020"/>
                <a:gd name="connsiteY539" fmla="*/ 29560 h 123709"/>
                <a:gd name="connsiteX540" fmla="*/ 167269 w 2077020"/>
                <a:gd name="connsiteY540" fmla="*/ 29690 h 123709"/>
                <a:gd name="connsiteX541" fmla="*/ 164860 w 2077020"/>
                <a:gd name="connsiteY541" fmla="*/ 30081 h 123709"/>
                <a:gd name="connsiteX542" fmla="*/ 163427 w 2077020"/>
                <a:gd name="connsiteY542" fmla="*/ 30927 h 123709"/>
                <a:gd name="connsiteX543" fmla="*/ 162646 w 2077020"/>
                <a:gd name="connsiteY543" fmla="*/ 32295 h 123709"/>
                <a:gd name="connsiteX544" fmla="*/ 129765 w 2077020"/>
                <a:gd name="connsiteY544" fmla="*/ 123254 h 123709"/>
                <a:gd name="connsiteX545" fmla="*/ 129114 w 2077020"/>
                <a:gd name="connsiteY545" fmla="*/ 125924 h 123709"/>
                <a:gd name="connsiteX546" fmla="*/ 129635 w 2077020"/>
                <a:gd name="connsiteY546" fmla="*/ 127486 h 123709"/>
                <a:gd name="connsiteX547" fmla="*/ 131588 w 2077020"/>
                <a:gd name="connsiteY547" fmla="*/ 128202 h 123709"/>
                <a:gd name="connsiteX548" fmla="*/ 135169 w 2077020"/>
                <a:gd name="connsiteY548" fmla="*/ 128398 h 123709"/>
                <a:gd name="connsiteX549" fmla="*/ 138620 w 2077020"/>
                <a:gd name="connsiteY549" fmla="*/ 128268 h 123709"/>
                <a:gd name="connsiteX550" fmla="*/ 140638 w 2077020"/>
                <a:gd name="connsiteY550" fmla="*/ 127747 h 123709"/>
                <a:gd name="connsiteX551" fmla="*/ 141745 w 2077020"/>
                <a:gd name="connsiteY551" fmla="*/ 126900 h 123709"/>
                <a:gd name="connsiteX552" fmla="*/ 142331 w 2077020"/>
                <a:gd name="connsiteY552" fmla="*/ 125728 h 123709"/>
                <a:gd name="connsiteX553" fmla="*/ 150340 w 2077020"/>
                <a:gd name="connsiteY553" fmla="*/ 102223 h 123709"/>
                <a:gd name="connsiteX554" fmla="*/ 191034 w 2077020"/>
                <a:gd name="connsiteY554" fmla="*/ 102223 h 123709"/>
                <a:gd name="connsiteX555" fmla="*/ 199433 w 2077020"/>
                <a:gd name="connsiteY555" fmla="*/ 126054 h 123709"/>
                <a:gd name="connsiteX556" fmla="*/ 200084 w 2077020"/>
                <a:gd name="connsiteY556" fmla="*/ 127161 h 123709"/>
                <a:gd name="connsiteX557" fmla="*/ 201126 w 2077020"/>
                <a:gd name="connsiteY557" fmla="*/ 127877 h 123709"/>
                <a:gd name="connsiteX558" fmla="*/ 203275 w 2077020"/>
                <a:gd name="connsiteY558" fmla="*/ 128268 h 123709"/>
                <a:gd name="connsiteX559" fmla="*/ 206986 w 2077020"/>
                <a:gd name="connsiteY559" fmla="*/ 128398 h 123709"/>
                <a:gd name="connsiteX560" fmla="*/ 210762 w 2077020"/>
                <a:gd name="connsiteY560" fmla="*/ 128268 h 123709"/>
                <a:gd name="connsiteX561" fmla="*/ 212781 w 2077020"/>
                <a:gd name="connsiteY561" fmla="*/ 127551 h 123709"/>
                <a:gd name="connsiteX562" fmla="*/ 213367 w 2077020"/>
                <a:gd name="connsiteY562" fmla="*/ 125989 h 123709"/>
                <a:gd name="connsiteX563" fmla="*/ 212716 w 2077020"/>
                <a:gd name="connsiteY563" fmla="*/ 123319 h 123709"/>
                <a:gd name="connsiteX564" fmla="*/ 180030 w 2077020"/>
                <a:gd name="connsiteY564" fmla="*/ 32295 h 123709"/>
                <a:gd name="connsiteX565" fmla="*/ 70970 w 2077020"/>
                <a:gd name="connsiteY565" fmla="*/ 111209 h 123709"/>
                <a:gd name="connsiteX566" fmla="*/ 70645 w 2077020"/>
                <a:gd name="connsiteY566" fmla="*/ 109451 h 123709"/>
                <a:gd name="connsiteX567" fmla="*/ 70059 w 2077020"/>
                <a:gd name="connsiteY567" fmla="*/ 108604 h 123709"/>
                <a:gd name="connsiteX568" fmla="*/ 69147 w 2077020"/>
                <a:gd name="connsiteY568" fmla="*/ 108344 h 123709"/>
                <a:gd name="connsiteX569" fmla="*/ 66022 w 2077020"/>
                <a:gd name="connsiteY569" fmla="*/ 109776 h 123709"/>
                <a:gd name="connsiteX570" fmla="*/ 60943 w 2077020"/>
                <a:gd name="connsiteY570" fmla="*/ 112967 h 123709"/>
                <a:gd name="connsiteX571" fmla="*/ 53456 w 2077020"/>
                <a:gd name="connsiteY571" fmla="*/ 116157 h 123709"/>
                <a:gd name="connsiteX572" fmla="*/ 43233 w 2077020"/>
                <a:gd name="connsiteY572" fmla="*/ 117589 h 123709"/>
                <a:gd name="connsiteX573" fmla="*/ 30797 w 2077020"/>
                <a:gd name="connsiteY573" fmla="*/ 115115 h 123709"/>
                <a:gd name="connsiteX574" fmla="*/ 21552 w 2077020"/>
                <a:gd name="connsiteY574" fmla="*/ 107888 h 123709"/>
                <a:gd name="connsiteX575" fmla="*/ 15757 w 2077020"/>
                <a:gd name="connsiteY575" fmla="*/ 95908 h 123709"/>
                <a:gd name="connsiteX576" fmla="*/ 13738 w 2077020"/>
                <a:gd name="connsiteY576" fmla="*/ 79435 h 123709"/>
                <a:gd name="connsiteX577" fmla="*/ 15822 w 2077020"/>
                <a:gd name="connsiteY577" fmla="*/ 62766 h 123709"/>
                <a:gd name="connsiteX578" fmla="*/ 21747 w 2077020"/>
                <a:gd name="connsiteY578" fmla="*/ 50395 h 123709"/>
                <a:gd name="connsiteX579" fmla="*/ 30927 w 2077020"/>
                <a:gd name="connsiteY579" fmla="*/ 42712 h 123709"/>
                <a:gd name="connsiteX580" fmla="*/ 42843 w 2077020"/>
                <a:gd name="connsiteY580" fmla="*/ 40108 h 123709"/>
                <a:gd name="connsiteX581" fmla="*/ 53130 w 2077020"/>
                <a:gd name="connsiteY581" fmla="*/ 41540 h 123709"/>
                <a:gd name="connsiteX582" fmla="*/ 60422 w 2077020"/>
                <a:gd name="connsiteY582" fmla="*/ 44796 h 123709"/>
                <a:gd name="connsiteX583" fmla="*/ 65306 w 2077020"/>
                <a:gd name="connsiteY583" fmla="*/ 48051 h 123709"/>
                <a:gd name="connsiteX584" fmla="*/ 68301 w 2077020"/>
                <a:gd name="connsiteY584" fmla="*/ 49549 h 123709"/>
                <a:gd name="connsiteX585" fmla="*/ 69343 w 2077020"/>
                <a:gd name="connsiteY585" fmla="*/ 49223 h 123709"/>
                <a:gd name="connsiteX586" fmla="*/ 70059 w 2077020"/>
                <a:gd name="connsiteY586" fmla="*/ 48182 h 123709"/>
                <a:gd name="connsiteX587" fmla="*/ 70515 w 2077020"/>
                <a:gd name="connsiteY587" fmla="*/ 46424 h 123709"/>
                <a:gd name="connsiteX588" fmla="*/ 70645 w 2077020"/>
                <a:gd name="connsiteY588" fmla="*/ 43819 h 123709"/>
                <a:gd name="connsiteX589" fmla="*/ 70515 w 2077020"/>
                <a:gd name="connsiteY589" fmla="*/ 41475 h 123709"/>
                <a:gd name="connsiteX590" fmla="*/ 70189 w 2077020"/>
                <a:gd name="connsiteY590" fmla="*/ 39782 h 123709"/>
                <a:gd name="connsiteX591" fmla="*/ 69733 w 2077020"/>
                <a:gd name="connsiteY591" fmla="*/ 38545 h 123709"/>
                <a:gd name="connsiteX592" fmla="*/ 68431 w 2077020"/>
                <a:gd name="connsiteY592" fmla="*/ 36983 h 123709"/>
                <a:gd name="connsiteX593" fmla="*/ 64785 w 2077020"/>
                <a:gd name="connsiteY593" fmla="*/ 34378 h 123709"/>
                <a:gd name="connsiteX594" fmla="*/ 58730 w 2077020"/>
                <a:gd name="connsiteY594" fmla="*/ 31579 h 123709"/>
                <a:gd name="connsiteX595" fmla="*/ 51307 w 2077020"/>
                <a:gd name="connsiteY595" fmla="*/ 29560 h 123709"/>
                <a:gd name="connsiteX596" fmla="*/ 43038 w 2077020"/>
                <a:gd name="connsiteY596" fmla="*/ 28779 h 123709"/>
                <a:gd name="connsiteX597" fmla="*/ 25523 w 2077020"/>
                <a:gd name="connsiteY597" fmla="*/ 32230 h 123709"/>
                <a:gd name="connsiteX598" fmla="*/ 11915 w 2077020"/>
                <a:gd name="connsiteY598" fmla="*/ 42322 h 123709"/>
                <a:gd name="connsiteX599" fmla="*/ 3125 w 2077020"/>
                <a:gd name="connsiteY599" fmla="*/ 58469 h 123709"/>
                <a:gd name="connsiteX600" fmla="*/ 0 w 2077020"/>
                <a:gd name="connsiteY600" fmla="*/ 80216 h 123709"/>
                <a:gd name="connsiteX601" fmla="*/ 2930 w 2077020"/>
                <a:gd name="connsiteY601" fmla="*/ 101247 h 123709"/>
                <a:gd name="connsiteX602" fmla="*/ 11264 w 2077020"/>
                <a:gd name="connsiteY602" fmla="*/ 116548 h 123709"/>
                <a:gd name="connsiteX603" fmla="*/ 24351 w 2077020"/>
                <a:gd name="connsiteY603" fmla="*/ 125924 h 123709"/>
                <a:gd name="connsiteX604" fmla="*/ 41606 w 2077020"/>
                <a:gd name="connsiteY604" fmla="*/ 129114 h 123709"/>
                <a:gd name="connsiteX605" fmla="*/ 51763 w 2077020"/>
                <a:gd name="connsiteY605" fmla="*/ 128072 h 123709"/>
                <a:gd name="connsiteX606" fmla="*/ 60032 w 2077020"/>
                <a:gd name="connsiteY606" fmla="*/ 125598 h 123709"/>
                <a:gd name="connsiteX607" fmla="*/ 66022 w 2077020"/>
                <a:gd name="connsiteY607" fmla="*/ 122603 h 123709"/>
                <a:gd name="connsiteX608" fmla="*/ 69212 w 2077020"/>
                <a:gd name="connsiteY608" fmla="*/ 120259 h 123709"/>
                <a:gd name="connsiteX609" fmla="*/ 70254 w 2077020"/>
                <a:gd name="connsiteY609" fmla="*/ 118957 h 123709"/>
                <a:gd name="connsiteX610" fmla="*/ 70775 w 2077020"/>
                <a:gd name="connsiteY610" fmla="*/ 117720 h 123709"/>
                <a:gd name="connsiteX611" fmla="*/ 71035 w 2077020"/>
                <a:gd name="connsiteY611" fmla="*/ 116157 h 123709"/>
                <a:gd name="connsiteX612" fmla="*/ 71101 w 2077020"/>
                <a:gd name="connsiteY612" fmla="*/ 114008 h 123709"/>
                <a:gd name="connsiteX613" fmla="*/ 70970 w 2077020"/>
                <a:gd name="connsiteY613" fmla="*/ 111209 h 123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Lst>
              <a:rect l="l" t="t" r="r" b="b"/>
              <a:pathLst>
                <a:path w="2077020" h="123709">
                  <a:moveTo>
                    <a:pt x="2081839" y="119673"/>
                  </a:moveTo>
                  <a:cubicBezTo>
                    <a:pt x="2081709" y="118957"/>
                    <a:pt x="2081579" y="118371"/>
                    <a:pt x="2081318" y="117980"/>
                  </a:cubicBezTo>
                  <a:cubicBezTo>
                    <a:pt x="2081058" y="117524"/>
                    <a:pt x="2080797" y="117199"/>
                    <a:pt x="2080472" y="117003"/>
                  </a:cubicBezTo>
                  <a:cubicBezTo>
                    <a:pt x="2080146" y="116743"/>
                    <a:pt x="2079756" y="116678"/>
                    <a:pt x="2079300" y="116678"/>
                  </a:cubicBezTo>
                  <a:lnTo>
                    <a:pt x="2044205" y="116678"/>
                  </a:lnTo>
                  <a:lnTo>
                    <a:pt x="2044205" y="31969"/>
                  </a:lnTo>
                  <a:cubicBezTo>
                    <a:pt x="2044205" y="31579"/>
                    <a:pt x="2044075" y="31188"/>
                    <a:pt x="2043880" y="30927"/>
                  </a:cubicBezTo>
                  <a:cubicBezTo>
                    <a:pt x="2043684" y="30602"/>
                    <a:pt x="2043359" y="30407"/>
                    <a:pt x="2042838" y="30211"/>
                  </a:cubicBezTo>
                  <a:cubicBezTo>
                    <a:pt x="2042317" y="30016"/>
                    <a:pt x="2041666" y="29886"/>
                    <a:pt x="2040820" y="29755"/>
                  </a:cubicBezTo>
                  <a:cubicBezTo>
                    <a:pt x="2039973" y="29625"/>
                    <a:pt x="2038932" y="29560"/>
                    <a:pt x="2037694" y="29560"/>
                  </a:cubicBezTo>
                  <a:cubicBezTo>
                    <a:pt x="2036522" y="29560"/>
                    <a:pt x="2035481" y="29625"/>
                    <a:pt x="2034569" y="29755"/>
                  </a:cubicBezTo>
                  <a:cubicBezTo>
                    <a:pt x="2033723" y="29886"/>
                    <a:pt x="2033072" y="30016"/>
                    <a:pt x="2032551" y="30211"/>
                  </a:cubicBezTo>
                  <a:cubicBezTo>
                    <a:pt x="2032030" y="30407"/>
                    <a:pt x="2031704" y="30602"/>
                    <a:pt x="2031509" y="30927"/>
                  </a:cubicBezTo>
                  <a:cubicBezTo>
                    <a:pt x="2031314" y="31188"/>
                    <a:pt x="2031248" y="31579"/>
                    <a:pt x="2031248" y="31969"/>
                  </a:cubicBezTo>
                  <a:lnTo>
                    <a:pt x="2031248" y="122668"/>
                  </a:lnTo>
                  <a:cubicBezTo>
                    <a:pt x="2031248" y="124621"/>
                    <a:pt x="2031769" y="125989"/>
                    <a:pt x="2032811" y="126770"/>
                  </a:cubicBezTo>
                  <a:cubicBezTo>
                    <a:pt x="2033853" y="127551"/>
                    <a:pt x="2034960" y="127942"/>
                    <a:pt x="2036132" y="127942"/>
                  </a:cubicBezTo>
                  <a:lnTo>
                    <a:pt x="2079430" y="127942"/>
                  </a:lnTo>
                  <a:cubicBezTo>
                    <a:pt x="2079886" y="127942"/>
                    <a:pt x="2080277" y="127812"/>
                    <a:pt x="2080602" y="127616"/>
                  </a:cubicBezTo>
                  <a:cubicBezTo>
                    <a:pt x="2080928" y="127356"/>
                    <a:pt x="2081188" y="127030"/>
                    <a:pt x="2081449" y="126575"/>
                  </a:cubicBezTo>
                  <a:cubicBezTo>
                    <a:pt x="2081709" y="126119"/>
                    <a:pt x="2081839" y="125533"/>
                    <a:pt x="2081969" y="124817"/>
                  </a:cubicBezTo>
                  <a:cubicBezTo>
                    <a:pt x="2082100" y="124166"/>
                    <a:pt x="2082100" y="123319"/>
                    <a:pt x="2082100" y="122277"/>
                  </a:cubicBezTo>
                  <a:cubicBezTo>
                    <a:pt x="2082035" y="121236"/>
                    <a:pt x="2081969" y="120389"/>
                    <a:pt x="2081839" y="119673"/>
                  </a:cubicBezTo>
                  <a:moveTo>
                    <a:pt x="1938662" y="91806"/>
                  </a:moveTo>
                  <a:lnTo>
                    <a:pt x="1904609" y="91806"/>
                  </a:lnTo>
                  <a:lnTo>
                    <a:pt x="1921472" y="42973"/>
                  </a:lnTo>
                  <a:lnTo>
                    <a:pt x="1921538" y="42973"/>
                  </a:lnTo>
                  <a:lnTo>
                    <a:pt x="1938662" y="91806"/>
                  </a:lnTo>
                  <a:close/>
                  <a:moveTo>
                    <a:pt x="1930848" y="32295"/>
                  </a:moveTo>
                  <a:cubicBezTo>
                    <a:pt x="1930653" y="31774"/>
                    <a:pt x="1930392" y="31253"/>
                    <a:pt x="1930002" y="30927"/>
                  </a:cubicBezTo>
                  <a:cubicBezTo>
                    <a:pt x="1929676" y="30537"/>
                    <a:pt x="1929155" y="30276"/>
                    <a:pt x="1928504" y="30081"/>
                  </a:cubicBezTo>
                  <a:cubicBezTo>
                    <a:pt x="1927853" y="29886"/>
                    <a:pt x="1927007" y="29755"/>
                    <a:pt x="1925900" y="29690"/>
                  </a:cubicBezTo>
                  <a:cubicBezTo>
                    <a:pt x="1924858" y="29625"/>
                    <a:pt x="1923491" y="29560"/>
                    <a:pt x="1921863" y="29560"/>
                  </a:cubicBezTo>
                  <a:cubicBezTo>
                    <a:pt x="1920365" y="29560"/>
                    <a:pt x="1919128" y="29625"/>
                    <a:pt x="1918087" y="29690"/>
                  </a:cubicBezTo>
                  <a:cubicBezTo>
                    <a:pt x="1917110" y="29755"/>
                    <a:pt x="1916264" y="29886"/>
                    <a:pt x="1915677" y="30081"/>
                  </a:cubicBezTo>
                  <a:cubicBezTo>
                    <a:pt x="1915026" y="30276"/>
                    <a:pt x="1914571" y="30537"/>
                    <a:pt x="1914245" y="30927"/>
                  </a:cubicBezTo>
                  <a:cubicBezTo>
                    <a:pt x="1913920" y="31253"/>
                    <a:pt x="1913659" y="31709"/>
                    <a:pt x="1913464" y="32295"/>
                  </a:cubicBezTo>
                  <a:lnTo>
                    <a:pt x="1880583" y="123254"/>
                  </a:lnTo>
                  <a:cubicBezTo>
                    <a:pt x="1880192" y="124361"/>
                    <a:pt x="1879932" y="125272"/>
                    <a:pt x="1879932" y="125924"/>
                  </a:cubicBezTo>
                  <a:cubicBezTo>
                    <a:pt x="1879932" y="126575"/>
                    <a:pt x="1880062" y="127096"/>
                    <a:pt x="1880453" y="127486"/>
                  </a:cubicBezTo>
                  <a:cubicBezTo>
                    <a:pt x="1880844" y="127812"/>
                    <a:pt x="1881494" y="128072"/>
                    <a:pt x="1882406" y="128202"/>
                  </a:cubicBezTo>
                  <a:cubicBezTo>
                    <a:pt x="1883318" y="128333"/>
                    <a:pt x="1884490" y="128398"/>
                    <a:pt x="1885987" y="128398"/>
                  </a:cubicBezTo>
                  <a:cubicBezTo>
                    <a:pt x="1887420" y="128398"/>
                    <a:pt x="1888527" y="128333"/>
                    <a:pt x="1889438" y="128268"/>
                  </a:cubicBezTo>
                  <a:cubicBezTo>
                    <a:pt x="1890284" y="128137"/>
                    <a:pt x="1891001" y="128007"/>
                    <a:pt x="1891457" y="127747"/>
                  </a:cubicBezTo>
                  <a:cubicBezTo>
                    <a:pt x="1891912" y="127486"/>
                    <a:pt x="1892303" y="127226"/>
                    <a:pt x="1892563" y="126900"/>
                  </a:cubicBezTo>
                  <a:cubicBezTo>
                    <a:pt x="1892824" y="126575"/>
                    <a:pt x="1893019" y="126184"/>
                    <a:pt x="1893149" y="125728"/>
                  </a:cubicBezTo>
                  <a:lnTo>
                    <a:pt x="1901158" y="102223"/>
                  </a:lnTo>
                  <a:lnTo>
                    <a:pt x="1941917" y="102223"/>
                  </a:lnTo>
                  <a:lnTo>
                    <a:pt x="1950316" y="126054"/>
                  </a:lnTo>
                  <a:cubicBezTo>
                    <a:pt x="1950512" y="126510"/>
                    <a:pt x="1950707" y="126900"/>
                    <a:pt x="1950967" y="127161"/>
                  </a:cubicBezTo>
                  <a:cubicBezTo>
                    <a:pt x="1951163" y="127421"/>
                    <a:pt x="1951553" y="127682"/>
                    <a:pt x="1952009" y="127877"/>
                  </a:cubicBezTo>
                  <a:cubicBezTo>
                    <a:pt x="1952465" y="128072"/>
                    <a:pt x="1953181" y="128202"/>
                    <a:pt x="1954158" y="128268"/>
                  </a:cubicBezTo>
                  <a:cubicBezTo>
                    <a:pt x="1955069" y="128333"/>
                    <a:pt x="1956306" y="128398"/>
                    <a:pt x="1957934" y="128398"/>
                  </a:cubicBezTo>
                  <a:cubicBezTo>
                    <a:pt x="1959497" y="128398"/>
                    <a:pt x="1960734" y="128333"/>
                    <a:pt x="1961711" y="128268"/>
                  </a:cubicBezTo>
                  <a:cubicBezTo>
                    <a:pt x="1962622" y="128137"/>
                    <a:pt x="1963273" y="127942"/>
                    <a:pt x="1963729" y="127551"/>
                  </a:cubicBezTo>
                  <a:cubicBezTo>
                    <a:pt x="1964120" y="127226"/>
                    <a:pt x="1964315" y="126705"/>
                    <a:pt x="1964315" y="125989"/>
                  </a:cubicBezTo>
                  <a:cubicBezTo>
                    <a:pt x="1964315" y="125272"/>
                    <a:pt x="1964055" y="124426"/>
                    <a:pt x="1963664" y="123319"/>
                  </a:cubicBezTo>
                  <a:lnTo>
                    <a:pt x="1930848" y="32295"/>
                  </a:lnTo>
                  <a:close/>
                  <a:moveTo>
                    <a:pt x="1815668" y="67845"/>
                  </a:moveTo>
                  <a:cubicBezTo>
                    <a:pt x="1814756" y="70319"/>
                    <a:pt x="1813389" y="72468"/>
                    <a:pt x="1811631" y="74291"/>
                  </a:cubicBezTo>
                  <a:cubicBezTo>
                    <a:pt x="1809873" y="76114"/>
                    <a:pt x="1807659" y="77481"/>
                    <a:pt x="1805055" y="78523"/>
                  </a:cubicBezTo>
                  <a:cubicBezTo>
                    <a:pt x="1802451" y="79565"/>
                    <a:pt x="1799195" y="80021"/>
                    <a:pt x="1795223" y="80021"/>
                  </a:cubicBezTo>
                  <a:lnTo>
                    <a:pt x="1783503" y="80021"/>
                  </a:lnTo>
                  <a:lnTo>
                    <a:pt x="1783503" y="40694"/>
                  </a:lnTo>
                  <a:lnTo>
                    <a:pt x="1795549" y="40694"/>
                  </a:lnTo>
                  <a:cubicBezTo>
                    <a:pt x="1797763" y="40694"/>
                    <a:pt x="1800042" y="40889"/>
                    <a:pt x="1802385" y="41215"/>
                  </a:cubicBezTo>
                  <a:cubicBezTo>
                    <a:pt x="1804730" y="41540"/>
                    <a:pt x="1807008" y="42387"/>
                    <a:pt x="1809222" y="43689"/>
                  </a:cubicBezTo>
                  <a:cubicBezTo>
                    <a:pt x="1811436" y="44991"/>
                    <a:pt x="1813259" y="47010"/>
                    <a:pt x="1814756" y="49679"/>
                  </a:cubicBezTo>
                  <a:cubicBezTo>
                    <a:pt x="1816254" y="52349"/>
                    <a:pt x="1816970" y="55669"/>
                    <a:pt x="1816970" y="59706"/>
                  </a:cubicBezTo>
                  <a:cubicBezTo>
                    <a:pt x="1817035" y="62636"/>
                    <a:pt x="1816580" y="65371"/>
                    <a:pt x="1815668" y="67845"/>
                  </a:cubicBezTo>
                  <a:moveTo>
                    <a:pt x="1829211" y="48572"/>
                  </a:moveTo>
                  <a:cubicBezTo>
                    <a:pt x="1828169" y="45512"/>
                    <a:pt x="1826672" y="42843"/>
                    <a:pt x="1824783" y="40499"/>
                  </a:cubicBezTo>
                  <a:cubicBezTo>
                    <a:pt x="1822895" y="38155"/>
                    <a:pt x="1820551" y="36201"/>
                    <a:pt x="1817752" y="34639"/>
                  </a:cubicBezTo>
                  <a:cubicBezTo>
                    <a:pt x="1815017" y="33011"/>
                    <a:pt x="1812282" y="31969"/>
                    <a:pt x="1809678" y="31383"/>
                  </a:cubicBezTo>
                  <a:cubicBezTo>
                    <a:pt x="1807008" y="30797"/>
                    <a:pt x="1804730" y="30407"/>
                    <a:pt x="1802776" y="30276"/>
                  </a:cubicBezTo>
                  <a:cubicBezTo>
                    <a:pt x="1800823" y="30081"/>
                    <a:pt x="1798804" y="30016"/>
                    <a:pt x="1796656" y="30016"/>
                  </a:cubicBezTo>
                  <a:lnTo>
                    <a:pt x="1775690" y="30016"/>
                  </a:lnTo>
                  <a:cubicBezTo>
                    <a:pt x="1774388" y="30016"/>
                    <a:pt x="1773216" y="30472"/>
                    <a:pt x="1772109" y="31318"/>
                  </a:cubicBezTo>
                  <a:cubicBezTo>
                    <a:pt x="1771067" y="32165"/>
                    <a:pt x="1770547" y="33597"/>
                    <a:pt x="1770547" y="35615"/>
                  </a:cubicBezTo>
                  <a:lnTo>
                    <a:pt x="1770547" y="125989"/>
                  </a:lnTo>
                  <a:cubicBezTo>
                    <a:pt x="1770547" y="126379"/>
                    <a:pt x="1770677" y="126770"/>
                    <a:pt x="1770872" y="127030"/>
                  </a:cubicBezTo>
                  <a:cubicBezTo>
                    <a:pt x="1771067" y="127356"/>
                    <a:pt x="1771393" y="127616"/>
                    <a:pt x="1771914" y="127747"/>
                  </a:cubicBezTo>
                  <a:cubicBezTo>
                    <a:pt x="1772435" y="127942"/>
                    <a:pt x="1773086" y="128072"/>
                    <a:pt x="1773932" y="128202"/>
                  </a:cubicBezTo>
                  <a:cubicBezTo>
                    <a:pt x="1774779" y="128333"/>
                    <a:pt x="1775820" y="128398"/>
                    <a:pt x="1777058" y="128398"/>
                  </a:cubicBezTo>
                  <a:cubicBezTo>
                    <a:pt x="1778360" y="128398"/>
                    <a:pt x="1779401" y="128333"/>
                    <a:pt x="1780183" y="128202"/>
                  </a:cubicBezTo>
                  <a:cubicBezTo>
                    <a:pt x="1781029" y="128072"/>
                    <a:pt x="1781680" y="127942"/>
                    <a:pt x="1782136" y="127747"/>
                  </a:cubicBezTo>
                  <a:cubicBezTo>
                    <a:pt x="1782592" y="127551"/>
                    <a:pt x="1782983" y="127356"/>
                    <a:pt x="1783178" y="127030"/>
                  </a:cubicBezTo>
                  <a:cubicBezTo>
                    <a:pt x="1783438" y="126705"/>
                    <a:pt x="1783503" y="126379"/>
                    <a:pt x="1783503" y="125989"/>
                  </a:cubicBezTo>
                  <a:lnTo>
                    <a:pt x="1783503" y="90699"/>
                  </a:lnTo>
                  <a:lnTo>
                    <a:pt x="1794637" y="90699"/>
                  </a:lnTo>
                  <a:cubicBezTo>
                    <a:pt x="1800693" y="90699"/>
                    <a:pt x="1805901" y="89918"/>
                    <a:pt x="1810264" y="88420"/>
                  </a:cubicBezTo>
                  <a:cubicBezTo>
                    <a:pt x="1814626" y="86922"/>
                    <a:pt x="1818338" y="84774"/>
                    <a:pt x="1821333" y="81974"/>
                  </a:cubicBezTo>
                  <a:cubicBezTo>
                    <a:pt x="1824328" y="79174"/>
                    <a:pt x="1826672" y="75854"/>
                    <a:pt x="1828299" y="71882"/>
                  </a:cubicBezTo>
                  <a:cubicBezTo>
                    <a:pt x="1829927" y="67975"/>
                    <a:pt x="1830708" y="63548"/>
                    <a:pt x="1830708" y="58664"/>
                  </a:cubicBezTo>
                  <a:cubicBezTo>
                    <a:pt x="1830774" y="54953"/>
                    <a:pt x="1830188" y="51633"/>
                    <a:pt x="1829211" y="48572"/>
                  </a:cubicBezTo>
                  <a:moveTo>
                    <a:pt x="1693391" y="31904"/>
                  </a:moveTo>
                  <a:cubicBezTo>
                    <a:pt x="1693391" y="31513"/>
                    <a:pt x="1693261" y="31123"/>
                    <a:pt x="1693065" y="30862"/>
                  </a:cubicBezTo>
                  <a:cubicBezTo>
                    <a:pt x="1692870" y="30537"/>
                    <a:pt x="1692544" y="30341"/>
                    <a:pt x="1692023" y="30146"/>
                  </a:cubicBezTo>
                  <a:cubicBezTo>
                    <a:pt x="1691502" y="29951"/>
                    <a:pt x="1690851" y="29821"/>
                    <a:pt x="1690005" y="29690"/>
                  </a:cubicBezTo>
                  <a:cubicBezTo>
                    <a:pt x="1689159" y="29560"/>
                    <a:pt x="1688117" y="29495"/>
                    <a:pt x="1686880" y="29495"/>
                  </a:cubicBezTo>
                  <a:cubicBezTo>
                    <a:pt x="1685708" y="29495"/>
                    <a:pt x="1684731" y="29560"/>
                    <a:pt x="1683885" y="29690"/>
                  </a:cubicBezTo>
                  <a:cubicBezTo>
                    <a:pt x="1683038" y="29821"/>
                    <a:pt x="1682387" y="29951"/>
                    <a:pt x="1681866" y="30146"/>
                  </a:cubicBezTo>
                  <a:cubicBezTo>
                    <a:pt x="1681345" y="30341"/>
                    <a:pt x="1680955" y="30537"/>
                    <a:pt x="1680759" y="30862"/>
                  </a:cubicBezTo>
                  <a:cubicBezTo>
                    <a:pt x="1680499" y="31123"/>
                    <a:pt x="1680434" y="31513"/>
                    <a:pt x="1680434" y="31904"/>
                  </a:cubicBezTo>
                  <a:lnTo>
                    <a:pt x="1680434" y="125924"/>
                  </a:lnTo>
                  <a:cubicBezTo>
                    <a:pt x="1680434" y="126314"/>
                    <a:pt x="1680499" y="126705"/>
                    <a:pt x="1680759" y="126965"/>
                  </a:cubicBezTo>
                  <a:cubicBezTo>
                    <a:pt x="1680955" y="127291"/>
                    <a:pt x="1681280" y="127551"/>
                    <a:pt x="1681801" y="127682"/>
                  </a:cubicBezTo>
                  <a:cubicBezTo>
                    <a:pt x="1682322" y="127877"/>
                    <a:pt x="1682973" y="128007"/>
                    <a:pt x="1683819" y="128137"/>
                  </a:cubicBezTo>
                  <a:cubicBezTo>
                    <a:pt x="1684666" y="128268"/>
                    <a:pt x="1685708" y="128333"/>
                    <a:pt x="1686945" y="128333"/>
                  </a:cubicBezTo>
                  <a:cubicBezTo>
                    <a:pt x="1688247" y="128333"/>
                    <a:pt x="1689289" y="128268"/>
                    <a:pt x="1690070" y="128137"/>
                  </a:cubicBezTo>
                  <a:cubicBezTo>
                    <a:pt x="1690916" y="128007"/>
                    <a:pt x="1691568" y="127877"/>
                    <a:pt x="1692088" y="127682"/>
                  </a:cubicBezTo>
                  <a:cubicBezTo>
                    <a:pt x="1692609" y="127486"/>
                    <a:pt x="1692935" y="127291"/>
                    <a:pt x="1693130" y="126965"/>
                  </a:cubicBezTo>
                  <a:cubicBezTo>
                    <a:pt x="1693326" y="126640"/>
                    <a:pt x="1693456" y="126314"/>
                    <a:pt x="1693456" y="125924"/>
                  </a:cubicBezTo>
                  <a:lnTo>
                    <a:pt x="1693456" y="31904"/>
                  </a:lnTo>
                  <a:close/>
                  <a:moveTo>
                    <a:pt x="1611807" y="111209"/>
                  </a:moveTo>
                  <a:cubicBezTo>
                    <a:pt x="1611742" y="110427"/>
                    <a:pt x="1611612" y="109841"/>
                    <a:pt x="1611482" y="109451"/>
                  </a:cubicBezTo>
                  <a:cubicBezTo>
                    <a:pt x="1611352" y="108995"/>
                    <a:pt x="1611156" y="108734"/>
                    <a:pt x="1610896" y="108604"/>
                  </a:cubicBezTo>
                  <a:cubicBezTo>
                    <a:pt x="1610635" y="108409"/>
                    <a:pt x="1610375" y="108344"/>
                    <a:pt x="1609984" y="108344"/>
                  </a:cubicBezTo>
                  <a:cubicBezTo>
                    <a:pt x="1609203" y="108344"/>
                    <a:pt x="1608226" y="108800"/>
                    <a:pt x="1606859" y="109776"/>
                  </a:cubicBezTo>
                  <a:cubicBezTo>
                    <a:pt x="1605557" y="110753"/>
                    <a:pt x="1603864" y="111795"/>
                    <a:pt x="1601780" y="112967"/>
                  </a:cubicBezTo>
                  <a:cubicBezTo>
                    <a:pt x="1599697" y="114139"/>
                    <a:pt x="1597223" y="115246"/>
                    <a:pt x="1594293" y="116157"/>
                  </a:cubicBezTo>
                  <a:cubicBezTo>
                    <a:pt x="1591363" y="117134"/>
                    <a:pt x="1587977" y="117589"/>
                    <a:pt x="1584070" y="117589"/>
                  </a:cubicBezTo>
                  <a:cubicBezTo>
                    <a:pt x="1579448" y="117589"/>
                    <a:pt x="1575346" y="116743"/>
                    <a:pt x="1571699" y="115115"/>
                  </a:cubicBezTo>
                  <a:cubicBezTo>
                    <a:pt x="1568053" y="113487"/>
                    <a:pt x="1564928" y="111013"/>
                    <a:pt x="1562454" y="107888"/>
                  </a:cubicBezTo>
                  <a:cubicBezTo>
                    <a:pt x="1559980" y="104698"/>
                    <a:pt x="1558026" y="100661"/>
                    <a:pt x="1556659" y="95908"/>
                  </a:cubicBezTo>
                  <a:cubicBezTo>
                    <a:pt x="1555292" y="91155"/>
                    <a:pt x="1554641" y="85620"/>
                    <a:pt x="1554641" y="79435"/>
                  </a:cubicBezTo>
                  <a:cubicBezTo>
                    <a:pt x="1554641" y="73184"/>
                    <a:pt x="1555357" y="67585"/>
                    <a:pt x="1556724" y="62766"/>
                  </a:cubicBezTo>
                  <a:cubicBezTo>
                    <a:pt x="1558091" y="57883"/>
                    <a:pt x="1560110" y="53781"/>
                    <a:pt x="1562649" y="50395"/>
                  </a:cubicBezTo>
                  <a:cubicBezTo>
                    <a:pt x="1565188" y="47010"/>
                    <a:pt x="1568249" y="44470"/>
                    <a:pt x="1571830" y="42712"/>
                  </a:cubicBezTo>
                  <a:cubicBezTo>
                    <a:pt x="1575411" y="40954"/>
                    <a:pt x="1579382" y="40108"/>
                    <a:pt x="1583745" y="40108"/>
                  </a:cubicBezTo>
                  <a:cubicBezTo>
                    <a:pt x="1587782" y="40108"/>
                    <a:pt x="1591167" y="40629"/>
                    <a:pt x="1594032" y="41540"/>
                  </a:cubicBezTo>
                  <a:cubicBezTo>
                    <a:pt x="1596897" y="42517"/>
                    <a:pt x="1599306" y="43624"/>
                    <a:pt x="1601325" y="44796"/>
                  </a:cubicBezTo>
                  <a:cubicBezTo>
                    <a:pt x="1603343" y="45968"/>
                    <a:pt x="1604971" y="47075"/>
                    <a:pt x="1606208" y="48051"/>
                  </a:cubicBezTo>
                  <a:cubicBezTo>
                    <a:pt x="1607510" y="49028"/>
                    <a:pt x="1608487" y="49549"/>
                    <a:pt x="1609203" y="49549"/>
                  </a:cubicBezTo>
                  <a:cubicBezTo>
                    <a:pt x="1609594" y="49549"/>
                    <a:pt x="1609919" y="49419"/>
                    <a:pt x="1610245" y="49223"/>
                  </a:cubicBezTo>
                  <a:cubicBezTo>
                    <a:pt x="1610505" y="48963"/>
                    <a:pt x="1610766" y="48638"/>
                    <a:pt x="1610961" y="48182"/>
                  </a:cubicBezTo>
                  <a:cubicBezTo>
                    <a:pt x="1611156" y="47726"/>
                    <a:pt x="1611286" y="47140"/>
                    <a:pt x="1611417" y="46424"/>
                  </a:cubicBezTo>
                  <a:cubicBezTo>
                    <a:pt x="1611482" y="45708"/>
                    <a:pt x="1611547" y="44861"/>
                    <a:pt x="1611547" y="43819"/>
                  </a:cubicBezTo>
                  <a:cubicBezTo>
                    <a:pt x="1611547" y="42908"/>
                    <a:pt x="1611482" y="42126"/>
                    <a:pt x="1611417" y="41475"/>
                  </a:cubicBezTo>
                  <a:cubicBezTo>
                    <a:pt x="1611352" y="40824"/>
                    <a:pt x="1611221" y="40238"/>
                    <a:pt x="1611091" y="39782"/>
                  </a:cubicBezTo>
                  <a:cubicBezTo>
                    <a:pt x="1610961" y="39327"/>
                    <a:pt x="1610831" y="38871"/>
                    <a:pt x="1610570" y="38545"/>
                  </a:cubicBezTo>
                  <a:cubicBezTo>
                    <a:pt x="1610375" y="38220"/>
                    <a:pt x="1609919" y="37699"/>
                    <a:pt x="1609268" y="36983"/>
                  </a:cubicBezTo>
                  <a:cubicBezTo>
                    <a:pt x="1608617" y="36332"/>
                    <a:pt x="1607380" y="35420"/>
                    <a:pt x="1605622" y="34378"/>
                  </a:cubicBezTo>
                  <a:cubicBezTo>
                    <a:pt x="1603864" y="33337"/>
                    <a:pt x="1601846" y="32425"/>
                    <a:pt x="1599567" y="31579"/>
                  </a:cubicBezTo>
                  <a:cubicBezTo>
                    <a:pt x="1597288" y="30797"/>
                    <a:pt x="1594814" y="30146"/>
                    <a:pt x="1592144" y="29560"/>
                  </a:cubicBezTo>
                  <a:cubicBezTo>
                    <a:pt x="1589475" y="29039"/>
                    <a:pt x="1586740" y="28779"/>
                    <a:pt x="1583875" y="28779"/>
                  </a:cubicBezTo>
                  <a:cubicBezTo>
                    <a:pt x="1577429" y="28779"/>
                    <a:pt x="1571634" y="29951"/>
                    <a:pt x="1566360" y="32230"/>
                  </a:cubicBezTo>
                  <a:cubicBezTo>
                    <a:pt x="1561086" y="34574"/>
                    <a:pt x="1556594" y="37959"/>
                    <a:pt x="1552752" y="42322"/>
                  </a:cubicBezTo>
                  <a:cubicBezTo>
                    <a:pt x="1548976" y="46749"/>
                    <a:pt x="1546046" y="52088"/>
                    <a:pt x="1543962" y="58469"/>
                  </a:cubicBezTo>
                  <a:cubicBezTo>
                    <a:pt x="1541879" y="64850"/>
                    <a:pt x="1540837" y="72077"/>
                    <a:pt x="1540837" y="80216"/>
                  </a:cubicBezTo>
                  <a:cubicBezTo>
                    <a:pt x="1540837" y="88160"/>
                    <a:pt x="1541814" y="95126"/>
                    <a:pt x="1543767" y="101247"/>
                  </a:cubicBezTo>
                  <a:cubicBezTo>
                    <a:pt x="1545720" y="107302"/>
                    <a:pt x="1548455" y="112446"/>
                    <a:pt x="1552101" y="116548"/>
                  </a:cubicBezTo>
                  <a:cubicBezTo>
                    <a:pt x="1555682" y="120650"/>
                    <a:pt x="1560045" y="123775"/>
                    <a:pt x="1565188" y="125924"/>
                  </a:cubicBezTo>
                  <a:cubicBezTo>
                    <a:pt x="1570267" y="128072"/>
                    <a:pt x="1576062" y="129114"/>
                    <a:pt x="1582378" y="129114"/>
                  </a:cubicBezTo>
                  <a:cubicBezTo>
                    <a:pt x="1586024" y="129114"/>
                    <a:pt x="1589475" y="128788"/>
                    <a:pt x="1592535" y="128072"/>
                  </a:cubicBezTo>
                  <a:cubicBezTo>
                    <a:pt x="1595660" y="127421"/>
                    <a:pt x="1598395" y="126575"/>
                    <a:pt x="1600804" y="125598"/>
                  </a:cubicBezTo>
                  <a:cubicBezTo>
                    <a:pt x="1603213" y="124621"/>
                    <a:pt x="1605231" y="123580"/>
                    <a:pt x="1606794" y="122603"/>
                  </a:cubicBezTo>
                  <a:cubicBezTo>
                    <a:pt x="1608422" y="121561"/>
                    <a:pt x="1609463" y="120780"/>
                    <a:pt x="1609984" y="120259"/>
                  </a:cubicBezTo>
                  <a:cubicBezTo>
                    <a:pt x="1610505" y="119738"/>
                    <a:pt x="1610831" y="119347"/>
                    <a:pt x="1611026" y="118957"/>
                  </a:cubicBezTo>
                  <a:cubicBezTo>
                    <a:pt x="1611221" y="118631"/>
                    <a:pt x="1611417" y="118175"/>
                    <a:pt x="1611547" y="117720"/>
                  </a:cubicBezTo>
                  <a:cubicBezTo>
                    <a:pt x="1611677" y="117264"/>
                    <a:pt x="1611742" y="116743"/>
                    <a:pt x="1611807" y="116157"/>
                  </a:cubicBezTo>
                  <a:cubicBezTo>
                    <a:pt x="1611873" y="115571"/>
                    <a:pt x="1611873" y="114855"/>
                    <a:pt x="1611873" y="114008"/>
                  </a:cubicBezTo>
                  <a:cubicBezTo>
                    <a:pt x="1611938" y="112902"/>
                    <a:pt x="1611873" y="111925"/>
                    <a:pt x="1611807" y="111209"/>
                  </a:cubicBezTo>
                  <a:moveTo>
                    <a:pt x="1469346" y="31904"/>
                  </a:moveTo>
                  <a:cubicBezTo>
                    <a:pt x="1469346" y="31513"/>
                    <a:pt x="1469216" y="31123"/>
                    <a:pt x="1469020" y="30862"/>
                  </a:cubicBezTo>
                  <a:cubicBezTo>
                    <a:pt x="1468825" y="30537"/>
                    <a:pt x="1468434" y="30341"/>
                    <a:pt x="1467979" y="30146"/>
                  </a:cubicBezTo>
                  <a:cubicBezTo>
                    <a:pt x="1467458" y="29951"/>
                    <a:pt x="1466807" y="29821"/>
                    <a:pt x="1465960" y="29690"/>
                  </a:cubicBezTo>
                  <a:cubicBezTo>
                    <a:pt x="1465114" y="29560"/>
                    <a:pt x="1464072" y="29495"/>
                    <a:pt x="1462835" y="29495"/>
                  </a:cubicBezTo>
                  <a:cubicBezTo>
                    <a:pt x="1461663" y="29495"/>
                    <a:pt x="1460686" y="29560"/>
                    <a:pt x="1459840" y="29690"/>
                  </a:cubicBezTo>
                  <a:cubicBezTo>
                    <a:pt x="1458993" y="29821"/>
                    <a:pt x="1458342" y="29951"/>
                    <a:pt x="1457756" y="30146"/>
                  </a:cubicBezTo>
                  <a:cubicBezTo>
                    <a:pt x="1457235" y="30341"/>
                    <a:pt x="1456845" y="30537"/>
                    <a:pt x="1456649" y="30862"/>
                  </a:cubicBezTo>
                  <a:cubicBezTo>
                    <a:pt x="1456389" y="31123"/>
                    <a:pt x="1456324" y="31513"/>
                    <a:pt x="1456324" y="31904"/>
                  </a:cubicBezTo>
                  <a:lnTo>
                    <a:pt x="1456324" y="125924"/>
                  </a:lnTo>
                  <a:cubicBezTo>
                    <a:pt x="1456324" y="126314"/>
                    <a:pt x="1456454" y="126705"/>
                    <a:pt x="1456649" y="126965"/>
                  </a:cubicBezTo>
                  <a:cubicBezTo>
                    <a:pt x="1456845" y="127291"/>
                    <a:pt x="1457170" y="127551"/>
                    <a:pt x="1457691" y="127682"/>
                  </a:cubicBezTo>
                  <a:cubicBezTo>
                    <a:pt x="1458212" y="127877"/>
                    <a:pt x="1458863" y="128007"/>
                    <a:pt x="1459709" y="128137"/>
                  </a:cubicBezTo>
                  <a:cubicBezTo>
                    <a:pt x="1460556" y="128268"/>
                    <a:pt x="1461598" y="128333"/>
                    <a:pt x="1462835" y="128333"/>
                  </a:cubicBezTo>
                  <a:cubicBezTo>
                    <a:pt x="1464072" y="128333"/>
                    <a:pt x="1465179" y="128268"/>
                    <a:pt x="1465960" y="128137"/>
                  </a:cubicBezTo>
                  <a:cubicBezTo>
                    <a:pt x="1466807" y="128007"/>
                    <a:pt x="1467458" y="127877"/>
                    <a:pt x="1467979" y="127682"/>
                  </a:cubicBezTo>
                  <a:cubicBezTo>
                    <a:pt x="1468499" y="127486"/>
                    <a:pt x="1468825" y="127291"/>
                    <a:pt x="1469020" y="126965"/>
                  </a:cubicBezTo>
                  <a:cubicBezTo>
                    <a:pt x="1469216" y="126640"/>
                    <a:pt x="1469346" y="126314"/>
                    <a:pt x="1469346" y="125924"/>
                  </a:cubicBezTo>
                  <a:lnTo>
                    <a:pt x="1469346" y="31904"/>
                  </a:lnTo>
                  <a:close/>
                  <a:moveTo>
                    <a:pt x="1379103" y="32165"/>
                  </a:moveTo>
                  <a:cubicBezTo>
                    <a:pt x="1379103" y="31839"/>
                    <a:pt x="1378973" y="31448"/>
                    <a:pt x="1378777" y="31188"/>
                  </a:cubicBezTo>
                  <a:cubicBezTo>
                    <a:pt x="1378582" y="30927"/>
                    <a:pt x="1378257" y="30602"/>
                    <a:pt x="1377736" y="30407"/>
                  </a:cubicBezTo>
                  <a:cubicBezTo>
                    <a:pt x="1377215" y="30146"/>
                    <a:pt x="1376564" y="30016"/>
                    <a:pt x="1375717" y="29886"/>
                  </a:cubicBezTo>
                  <a:cubicBezTo>
                    <a:pt x="1374871" y="29755"/>
                    <a:pt x="1373829" y="29755"/>
                    <a:pt x="1372657" y="29755"/>
                  </a:cubicBezTo>
                  <a:cubicBezTo>
                    <a:pt x="1371355" y="29755"/>
                    <a:pt x="1370248" y="29821"/>
                    <a:pt x="1369401" y="29886"/>
                  </a:cubicBezTo>
                  <a:cubicBezTo>
                    <a:pt x="1368555" y="29951"/>
                    <a:pt x="1367904" y="30146"/>
                    <a:pt x="1367383" y="30407"/>
                  </a:cubicBezTo>
                  <a:cubicBezTo>
                    <a:pt x="1366862" y="30602"/>
                    <a:pt x="1366537" y="30927"/>
                    <a:pt x="1366276" y="31188"/>
                  </a:cubicBezTo>
                  <a:cubicBezTo>
                    <a:pt x="1366081" y="31513"/>
                    <a:pt x="1365951" y="31839"/>
                    <a:pt x="1365951" y="32165"/>
                  </a:cubicBezTo>
                  <a:lnTo>
                    <a:pt x="1365951" y="85295"/>
                  </a:lnTo>
                  <a:cubicBezTo>
                    <a:pt x="1365951" y="89266"/>
                    <a:pt x="1365951" y="93433"/>
                    <a:pt x="1366016" y="97731"/>
                  </a:cubicBezTo>
                  <a:cubicBezTo>
                    <a:pt x="1366016" y="102028"/>
                    <a:pt x="1366081" y="106195"/>
                    <a:pt x="1366211" y="110167"/>
                  </a:cubicBezTo>
                  <a:lnTo>
                    <a:pt x="1366146" y="110167"/>
                  </a:lnTo>
                  <a:cubicBezTo>
                    <a:pt x="1364974" y="107823"/>
                    <a:pt x="1363802" y="105414"/>
                    <a:pt x="1362630" y="103070"/>
                  </a:cubicBezTo>
                  <a:cubicBezTo>
                    <a:pt x="1361458" y="100726"/>
                    <a:pt x="1360221" y="98317"/>
                    <a:pt x="1358984" y="95908"/>
                  </a:cubicBezTo>
                  <a:cubicBezTo>
                    <a:pt x="1357747" y="93499"/>
                    <a:pt x="1356510" y="91024"/>
                    <a:pt x="1355207" y="88550"/>
                  </a:cubicBezTo>
                  <a:cubicBezTo>
                    <a:pt x="1353905" y="86076"/>
                    <a:pt x="1352538" y="83472"/>
                    <a:pt x="1351105" y="80867"/>
                  </a:cubicBezTo>
                  <a:lnTo>
                    <a:pt x="1328121" y="37894"/>
                  </a:lnTo>
                  <a:cubicBezTo>
                    <a:pt x="1327275" y="36332"/>
                    <a:pt x="1326494" y="35029"/>
                    <a:pt x="1325778" y="33988"/>
                  </a:cubicBezTo>
                  <a:cubicBezTo>
                    <a:pt x="1324996" y="32946"/>
                    <a:pt x="1324215" y="32165"/>
                    <a:pt x="1323434" y="31579"/>
                  </a:cubicBezTo>
                  <a:cubicBezTo>
                    <a:pt x="1322587" y="30993"/>
                    <a:pt x="1321676" y="30602"/>
                    <a:pt x="1320699" y="30341"/>
                  </a:cubicBezTo>
                  <a:cubicBezTo>
                    <a:pt x="1319657" y="30081"/>
                    <a:pt x="1318420" y="29951"/>
                    <a:pt x="1316922" y="29951"/>
                  </a:cubicBezTo>
                  <a:lnTo>
                    <a:pt x="1310477" y="29951"/>
                  </a:lnTo>
                  <a:cubicBezTo>
                    <a:pt x="1309109" y="29951"/>
                    <a:pt x="1307872" y="30407"/>
                    <a:pt x="1306765" y="31253"/>
                  </a:cubicBezTo>
                  <a:cubicBezTo>
                    <a:pt x="1305593" y="32099"/>
                    <a:pt x="1305007" y="33532"/>
                    <a:pt x="1305007" y="35550"/>
                  </a:cubicBezTo>
                  <a:lnTo>
                    <a:pt x="1305007" y="125924"/>
                  </a:lnTo>
                  <a:cubicBezTo>
                    <a:pt x="1305007" y="126249"/>
                    <a:pt x="1305138" y="126640"/>
                    <a:pt x="1305333" y="126965"/>
                  </a:cubicBezTo>
                  <a:cubicBezTo>
                    <a:pt x="1305528" y="127291"/>
                    <a:pt x="1305919" y="127551"/>
                    <a:pt x="1306375" y="127747"/>
                  </a:cubicBezTo>
                  <a:cubicBezTo>
                    <a:pt x="1306830" y="127942"/>
                    <a:pt x="1307482" y="128072"/>
                    <a:pt x="1308328" y="128202"/>
                  </a:cubicBezTo>
                  <a:cubicBezTo>
                    <a:pt x="1309174" y="128333"/>
                    <a:pt x="1310216" y="128398"/>
                    <a:pt x="1311453" y="128398"/>
                  </a:cubicBezTo>
                  <a:cubicBezTo>
                    <a:pt x="1312756" y="128398"/>
                    <a:pt x="1313797" y="128333"/>
                    <a:pt x="1314579" y="128202"/>
                  </a:cubicBezTo>
                  <a:cubicBezTo>
                    <a:pt x="1315425" y="128072"/>
                    <a:pt x="1316076" y="127942"/>
                    <a:pt x="1316597" y="127747"/>
                  </a:cubicBezTo>
                  <a:cubicBezTo>
                    <a:pt x="1317118" y="127551"/>
                    <a:pt x="1317443" y="127291"/>
                    <a:pt x="1317639" y="126965"/>
                  </a:cubicBezTo>
                  <a:cubicBezTo>
                    <a:pt x="1317834" y="126640"/>
                    <a:pt x="1317964" y="126314"/>
                    <a:pt x="1317964" y="125924"/>
                  </a:cubicBezTo>
                  <a:lnTo>
                    <a:pt x="1317964" y="66803"/>
                  </a:lnTo>
                  <a:cubicBezTo>
                    <a:pt x="1317964" y="63092"/>
                    <a:pt x="1317899" y="59316"/>
                    <a:pt x="1317899" y="55539"/>
                  </a:cubicBezTo>
                  <a:cubicBezTo>
                    <a:pt x="1317834" y="51763"/>
                    <a:pt x="1317769" y="48051"/>
                    <a:pt x="1317639" y="44405"/>
                  </a:cubicBezTo>
                  <a:lnTo>
                    <a:pt x="1317769" y="44405"/>
                  </a:lnTo>
                  <a:cubicBezTo>
                    <a:pt x="1319136" y="47400"/>
                    <a:pt x="1320634" y="50461"/>
                    <a:pt x="1322196" y="53586"/>
                  </a:cubicBezTo>
                  <a:cubicBezTo>
                    <a:pt x="1323759" y="56711"/>
                    <a:pt x="1325322" y="59706"/>
                    <a:pt x="1326884" y="62636"/>
                  </a:cubicBezTo>
                  <a:lnTo>
                    <a:pt x="1356770" y="118371"/>
                  </a:lnTo>
                  <a:cubicBezTo>
                    <a:pt x="1357812" y="120324"/>
                    <a:pt x="1358788" y="121952"/>
                    <a:pt x="1359700" y="123189"/>
                  </a:cubicBezTo>
                  <a:cubicBezTo>
                    <a:pt x="1360611" y="124426"/>
                    <a:pt x="1361523" y="125468"/>
                    <a:pt x="1362435" y="126184"/>
                  </a:cubicBezTo>
                  <a:cubicBezTo>
                    <a:pt x="1363346" y="126900"/>
                    <a:pt x="1364323" y="127421"/>
                    <a:pt x="1365365" y="127682"/>
                  </a:cubicBezTo>
                  <a:cubicBezTo>
                    <a:pt x="1366406" y="127942"/>
                    <a:pt x="1367578" y="128072"/>
                    <a:pt x="1368946" y="128072"/>
                  </a:cubicBezTo>
                  <a:lnTo>
                    <a:pt x="1373243" y="128072"/>
                  </a:lnTo>
                  <a:cubicBezTo>
                    <a:pt x="1373894" y="128072"/>
                    <a:pt x="1374610" y="127942"/>
                    <a:pt x="1375261" y="127747"/>
                  </a:cubicBezTo>
                  <a:cubicBezTo>
                    <a:pt x="1375978" y="127551"/>
                    <a:pt x="1376564" y="127226"/>
                    <a:pt x="1377085" y="126770"/>
                  </a:cubicBezTo>
                  <a:cubicBezTo>
                    <a:pt x="1377605" y="126314"/>
                    <a:pt x="1378061" y="125728"/>
                    <a:pt x="1378452" y="125012"/>
                  </a:cubicBezTo>
                  <a:cubicBezTo>
                    <a:pt x="1378777" y="124296"/>
                    <a:pt x="1378973" y="123449"/>
                    <a:pt x="1378973" y="122408"/>
                  </a:cubicBezTo>
                  <a:lnTo>
                    <a:pt x="1378973" y="32165"/>
                  </a:lnTo>
                  <a:close/>
                  <a:moveTo>
                    <a:pt x="1228112" y="31904"/>
                  </a:moveTo>
                  <a:cubicBezTo>
                    <a:pt x="1228112" y="31513"/>
                    <a:pt x="1227982" y="31123"/>
                    <a:pt x="1227786" y="30862"/>
                  </a:cubicBezTo>
                  <a:cubicBezTo>
                    <a:pt x="1227526" y="30537"/>
                    <a:pt x="1227200" y="30341"/>
                    <a:pt x="1226745" y="30146"/>
                  </a:cubicBezTo>
                  <a:cubicBezTo>
                    <a:pt x="1226224" y="29951"/>
                    <a:pt x="1225638" y="29821"/>
                    <a:pt x="1224791" y="29690"/>
                  </a:cubicBezTo>
                  <a:cubicBezTo>
                    <a:pt x="1223945" y="29560"/>
                    <a:pt x="1222903" y="29495"/>
                    <a:pt x="1221731" y="29495"/>
                  </a:cubicBezTo>
                  <a:cubicBezTo>
                    <a:pt x="1220494" y="29495"/>
                    <a:pt x="1219452" y="29560"/>
                    <a:pt x="1218606" y="29690"/>
                  </a:cubicBezTo>
                  <a:cubicBezTo>
                    <a:pt x="1217760" y="29821"/>
                    <a:pt x="1217108" y="29951"/>
                    <a:pt x="1216587" y="30146"/>
                  </a:cubicBezTo>
                  <a:cubicBezTo>
                    <a:pt x="1216067" y="30341"/>
                    <a:pt x="1215741" y="30537"/>
                    <a:pt x="1215546" y="30862"/>
                  </a:cubicBezTo>
                  <a:cubicBezTo>
                    <a:pt x="1215350" y="31123"/>
                    <a:pt x="1215220" y="31513"/>
                    <a:pt x="1215220" y="31904"/>
                  </a:cubicBezTo>
                  <a:lnTo>
                    <a:pt x="1215220" y="91741"/>
                  </a:lnTo>
                  <a:cubicBezTo>
                    <a:pt x="1215220" y="96103"/>
                    <a:pt x="1214699" y="99945"/>
                    <a:pt x="1213592" y="103265"/>
                  </a:cubicBezTo>
                  <a:cubicBezTo>
                    <a:pt x="1212485" y="106521"/>
                    <a:pt x="1210923" y="109320"/>
                    <a:pt x="1208904" y="111534"/>
                  </a:cubicBezTo>
                  <a:cubicBezTo>
                    <a:pt x="1206886" y="113748"/>
                    <a:pt x="1204347" y="115441"/>
                    <a:pt x="1201417" y="116548"/>
                  </a:cubicBezTo>
                  <a:cubicBezTo>
                    <a:pt x="1198487" y="117655"/>
                    <a:pt x="1195101" y="118175"/>
                    <a:pt x="1191325" y="118175"/>
                  </a:cubicBezTo>
                  <a:cubicBezTo>
                    <a:pt x="1187613" y="118175"/>
                    <a:pt x="1184293" y="117589"/>
                    <a:pt x="1181363" y="116483"/>
                  </a:cubicBezTo>
                  <a:cubicBezTo>
                    <a:pt x="1178368" y="115376"/>
                    <a:pt x="1175893" y="113683"/>
                    <a:pt x="1173810" y="111404"/>
                  </a:cubicBezTo>
                  <a:cubicBezTo>
                    <a:pt x="1171726" y="109190"/>
                    <a:pt x="1170099" y="106325"/>
                    <a:pt x="1168992" y="103005"/>
                  </a:cubicBezTo>
                  <a:cubicBezTo>
                    <a:pt x="1167885" y="99619"/>
                    <a:pt x="1167364" y="95647"/>
                    <a:pt x="1167364" y="91155"/>
                  </a:cubicBezTo>
                  <a:lnTo>
                    <a:pt x="1167364" y="31969"/>
                  </a:lnTo>
                  <a:cubicBezTo>
                    <a:pt x="1167364" y="31579"/>
                    <a:pt x="1167234" y="31188"/>
                    <a:pt x="1167038" y="30927"/>
                  </a:cubicBezTo>
                  <a:cubicBezTo>
                    <a:pt x="1166843" y="30602"/>
                    <a:pt x="1166452" y="30407"/>
                    <a:pt x="1165997" y="30211"/>
                  </a:cubicBezTo>
                  <a:cubicBezTo>
                    <a:pt x="1165541" y="30016"/>
                    <a:pt x="1164825" y="29886"/>
                    <a:pt x="1163978" y="29755"/>
                  </a:cubicBezTo>
                  <a:cubicBezTo>
                    <a:pt x="1163067" y="29625"/>
                    <a:pt x="1162090" y="29560"/>
                    <a:pt x="1160853" y="29560"/>
                  </a:cubicBezTo>
                  <a:cubicBezTo>
                    <a:pt x="1159551" y="29560"/>
                    <a:pt x="1158444" y="29625"/>
                    <a:pt x="1157663" y="29755"/>
                  </a:cubicBezTo>
                  <a:cubicBezTo>
                    <a:pt x="1156881" y="29886"/>
                    <a:pt x="1156165" y="30016"/>
                    <a:pt x="1155709" y="30211"/>
                  </a:cubicBezTo>
                  <a:cubicBezTo>
                    <a:pt x="1155188" y="30407"/>
                    <a:pt x="1154863" y="30602"/>
                    <a:pt x="1154668" y="30927"/>
                  </a:cubicBezTo>
                  <a:cubicBezTo>
                    <a:pt x="1154472" y="31188"/>
                    <a:pt x="1154342" y="31579"/>
                    <a:pt x="1154342" y="31969"/>
                  </a:cubicBezTo>
                  <a:lnTo>
                    <a:pt x="1154342" y="92717"/>
                  </a:lnTo>
                  <a:cubicBezTo>
                    <a:pt x="1154342" y="98707"/>
                    <a:pt x="1155188" y="104047"/>
                    <a:pt x="1156946" y="108604"/>
                  </a:cubicBezTo>
                  <a:cubicBezTo>
                    <a:pt x="1158639" y="113162"/>
                    <a:pt x="1161113" y="117003"/>
                    <a:pt x="1164304" y="120064"/>
                  </a:cubicBezTo>
                  <a:cubicBezTo>
                    <a:pt x="1167494" y="123124"/>
                    <a:pt x="1171271" y="125403"/>
                    <a:pt x="1175763" y="126965"/>
                  </a:cubicBezTo>
                  <a:cubicBezTo>
                    <a:pt x="1180191" y="128528"/>
                    <a:pt x="1185139" y="129309"/>
                    <a:pt x="1190543" y="129309"/>
                  </a:cubicBezTo>
                  <a:cubicBezTo>
                    <a:pt x="1196468" y="129309"/>
                    <a:pt x="1201742" y="128463"/>
                    <a:pt x="1206365" y="126835"/>
                  </a:cubicBezTo>
                  <a:cubicBezTo>
                    <a:pt x="1210988" y="125142"/>
                    <a:pt x="1214960" y="122733"/>
                    <a:pt x="1218150" y="119478"/>
                  </a:cubicBezTo>
                  <a:cubicBezTo>
                    <a:pt x="1221406" y="116222"/>
                    <a:pt x="1223880" y="112315"/>
                    <a:pt x="1225638" y="107627"/>
                  </a:cubicBezTo>
                  <a:cubicBezTo>
                    <a:pt x="1227396" y="102940"/>
                    <a:pt x="1228242" y="97666"/>
                    <a:pt x="1228242" y="91675"/>
                  </a:cubicBezTo>
                  <a:lnTo>
                    <a:pt x="1228242" y="31904"/>
                  </a:lnTo>
                  <a:close/>
                  <a:moveTo>
                    <a:pt x="1077316" y="35876"/>
                  </a:moveTo>
                  <a:cubicBezTo>
                    <a:pt x="1077316" y="34834"/>
                    <a:pt x="1077186" y="33923"/>
                    <a:pt x="1076861" y="33206"/>
                  </a:cubicBezTo>
                  <a:cubicBezTo>
                    <a:pt x="1076535" y="32490"/>
                    <a:pt x="1076144" y="31839"/>
                    <a:pt x="1075689" y="31383"/>
                  </a:cubicBezTo>
                  <a:cubicBezTo>
                    <a:pt x="1075168" y="30927"/>
                    <a:pt x="1074582" y="30537"/>
                    <a:pt x="1073931" y="30341"/>
                  </a:cubicBezTo>
                  <a:cubicBezTo>
                    <a:pt x="1073214" y="30081"/>
                    <a:pt x="1072498" y="30016"/>
                    <a:pt x="1071717" y="30016"/>
                  </a:cubicBezTo>
                  <a:lnTo>
                    <a:pt x="1063318" y="30016"/>
                  </a:lnTo>
                  <a:cubicBezTo>
                    <a:pt x="1062015" y="30016"/>
                    <a:pt x="1060908" y="30146"/>
                    <a:pt x="1059932" y="30472"/>
                  </a:cubicBezTo>
                  <a:cubicBezTo>
                    <a:pt x="1058955" y="30732"/>
                    <a:pt x="1058044" y="31188"/>
                    <a:pt x="1057262" y="31839"/>
                  </a:cubicBezTo>
                  <a:cubicBezTo>
                    <a:pt x="1056481" y="32490"/>
                    <a:pt x="1055700" y="33337"/>
                    <a:pt x="1055049" y="34378"/>
                  </a:cubicBezTo>
                  <a:cubicBezTo>
                    <a:pt x="1054397" y="35420"/>
                    <a:pt x="1053746" y="36722"/>
                    <a:pt x="1053160" y="38220"/>
                  </a:cubicBezTo>
                  <a:lnTo>
                    <a:pt x="1023991" y="108930"/>
                  </a:lnTo>
                  <a:lnTo>
                    <a:pt x="1023600" y="108930"/>
                  </a:lnTo>
                  <a:lnTo>
                    <a:pt x="995603" y="38024"/>
                  </a:lnTo>
                  <a:cubicBezTo>
                    <a:pt x="995147" y="36657"/>
                    <a:pt x="994626" y="35485"/>
                    <a:pt x="993975" y="34443"/>
                  </a:cubicBezTo>
                  <a:cubicBezTo>
                    <a:pt x="993389" y="33467"/>
                    <a:pt x="992608" y="32620"/>
                    <a:pt x="991696" y="31969"/>
                  </a:cubicBezTo>
                  <a:cubicBezTo>
                    <a:pt x="990785" y="31318"/>
                    <a:pt x="989678" y="30862"/>
                    <a:pt x="988506" y="30537"/>
                  </a:cubicBezTo>
                  <a:cubicBezTo>
                    <a:pt x="987269" y="30211"/>
                    <a:pt x="985836" y="30081"/>
                    <a:pt x="984208" y="30081"/>
                  </a:cubicBezTo>
                  <a:lnTo>
                    <a:pt x="976200" y="30081"/>
                  </a:lnTo>
                  <a:cubicBezTo>
                    <a:pt x="974832" y="30081"/>
                    <a:pt x="973530" y="30537"/>
                    <a:pt x="972423" y="31448"/>
                  </a:cubicBezTo>
                  <a:cubicBezTo>
                    <a:pt x="971317" y="32360"/>
                    <a:pt x="970731" y="33857"/>
                    <a:pt x="970731" y="36006"/>
                  </a:cubicBezTo>
                  <a:lnTo>
                    <a:pt x="970731" y="126054"/>
                  </a:lnTo>
                  <a:cubicBezTo>
                    <a:pt x="970731" y="126444"/>
                    <a:pt x="970796" y="126835"/>
                    <a:pt x="970991" y="127096"/>
                  </a:cubicBezTo>
                  <a:cubicBezTo>
                    <a:pt x="971186" y="127421"/>
                    <a:pt x="971512" y="127682"/>
                    <a:pt x="972033" y="127812"/>
                  </a:cubicBezTo>
                  <a:cubicBezTo>
                    <a:pt x="972554" y="128007"/>
                    <a:pt x="973205" y="128137"/>
                    <a:pt x="973986" y="128268"/>
                  </a:cubicBezTo>
                  <a:cubicBezTo>
                    <a:pt x="974832" y="128398"/>
                    <a:pt x="975874" y="128463"/>
                    <a:pt x="977111" y="128463"/>
                  </a:cubicBezTo>
                  <a:cubicBezTo>
                    <a:pt x="978414" y="128463"/>
                    <a:pt x="979455" y="128398"/>
                    <a:pt x="980302" y="128268"/>
                  </a:cubicBezTo>
                  <a:cubicBezTo>
                    <a:pt x="981148" y="128137"/>
                    <a:pt x="981799" y="128007"/>
                    <a:pt x="982320" y="127812"/>
                  </a:cubicBezTo>
                  <a:cubicBezTo>
                    <a:pt x="982841" y="127616"/>
                    <a:pt x="983232" y="127421"/>
                    <a:pt x="983427" y="127096"/>
                  </a:cubicBezTo>
                  <a:cubicBezTo>
                    <a:pt x="983622" y="126770"/>
                    <a:pt x="983753" y="126444"/>
                    <a:pt x="983753" y="126054"/>
                  </a:cubicBezTo>
                  <a:lnTo>
                    <a:pt x="983753" y="40629"/>
                  </a:lnTo>
                  <a:lnTo>
                    <a:pt x="983883" y="40629"/>
                  </a:lnTo>
                  <a:lnTo>
                    <a:pt x="1016894" y="126314"/>
                  </a:lnTo>
                  <a:cubicBezTo>
                    <a:pt x="1017024" y="126640"/>
                    <a:pt x="1017154" y="126900"/>
                    <a:pt x="1017480" y="127161"/>
                  </a:cubicBezTo>
                  <a:cubicBezTo>
                    <a:pt x="1017740" y="127421"/>
                    <a:pt x="1018131" y="127616"/>
                    <a:pt x="1018652" y="127812"/>
                  </a:cubicBezTo>
                  <a:cubicBezTo>
                    <a:pt x="1019173" y="128007"/>
                    <a:pt x="1019759" y="128137"/>
                    <a:pt x="1020540" y="128202"/>
                  </a:cubicBezTo>
                  <a:cubicBezTo>
                    <a:pt x="1021321" y="128268"/>
                    <a:pt x="1022233" y="128333"/>
                    <a:pt x="1023275" y="128333"/>
                  </a:cubicBezTo>
                  <a:cubicBezTo>
                    <a:pt x="1024316" y="128333"/>
                    <a:pt x="1025163" y="128268"/>
                    <a:pt x="1025879" y="128202"/>
                  </a:cubicBezTo>
                  <a:cubicBezTo>
                    <a:pt x="1026595" y="128137"/>
                    <a:pt x="1027246" y="128007"/>
                    <a:pt x="1027767" y="127812"/>
                  </a:cubicBezTo>
                  <a:cubicBezTo>
                    <a:pt x="1028288" y="127616"/>
                    <a:pt x="1028679" y="127421"/>
                    <a:pt x="1029004" y="127161"/>
                  </a:cubicBezTo>
                  <a:cubicBezTo>
                    <a:pt x="1029265" y="126900"/>
                    <a:pt x="1029525" y="126640"/>
                    <a:pt x="1029656" y="126249"/>
                  </a:cubicBezTo>
                  <a:lnTo>
                    <a:pt x="1064164" y="40564"/>
                  </a:lnTo>
                  <a:lnTo>
                    <a:pt x="1064294" y="40564"/>
                  </a:lnTo>
                  <a:lnTo>
                    <a:pt x="1064294" y="125858"/>
                  </a:lnTo>
                  <a:cubicBezTo>
                    <a:pt x="1064294" y="126249"/>
                    <a:pt x="1064424" y="126640"/>
                    <a:pt x="1064620" y="126900"/>
                  </a:cubicBezTo>
                  <a:cubicBezTo>
                    <a:pt x="1064815" y="127226"/>
                    <a:pt x="1065206" y="127486"/>
                    <a:pt x="1065662" y="127616"/>
                  </a:cubicBezTo>
                  <a:cubicBezTo>
                    <a:pt x="1066183" y="127812"/>
                    <a:pt x="1066834" y="127942"/>
                    <a:pt x="1067680" y="128072"/>
                  </a:cubicBezTo>
                  <a:cubicBezTo>
                    <a:pt x="1068526" y="128202"/>
                    <a:pt x="1069568" y="128268"/>
                    <a:pt x="1070740" y="128268"/>
                  </a:cubicBezTo>
                  <a:cubicBezTo>
                    <a:pt x="1072042" y="128268"/>
                    <a:pt x="1073084" y="128202"/>
                    <a:pt x="1073931" y="128072"/>
                  </a:cubicBezTo>
                  <a:cubicBezTo>
                    <a:pt x="1074777" y="127942"/>
                    <a:pt x="1075428" y="127812"/>
                    <a:pt x="1075949" y="127616"/>
                  </a:cubicBezTo>
                  <a:cubicBezTo>
                    <a:pt x="1076470" y="127421"/>
                    <a:pt x="1076795" y="127226"/>
                    <a:pt x="1077056" y="126900"/>
                  </a:cubicBezTo>
                  <a:cubicBezTo>
                    <a:pt x="1077251" y="126575"/>
                    <a:pt x="1077381" y="126249"/>
                    <a:pt x="1077381" y="125858"/>
                  </a:cubicBezTo>
                  <a:lnTo>
                    <a:pt x="1077381" y="35876"/>
                  </a:lnTo>
                  <a:close/>
                  <a:moveTo>
                    <a:pt x="788552" y="91806"/>
                  </a:moveTo>
                  <a:lnTo>
                    <a:pt x="754499" y="91806"/>
                  </a:lnTo>
                  <a:lnTo>
                    <a:pt x="771363" y="42973"/>
                  </a:lnTo>
                  <a:lnTo>
                    <a:pt x="771428" y="42973"/>
                  </a:lnTo>
                  <a:lnTo>
                    <a:pt x="788552" y="91806"/>
                  </a:lnTo>
                  <a:close/>
                  <a:moveTo>
                    <a:pt x="780738" y="32295"/>
                  </a:moveTo>
                  <a:cubicBezTo>
                    <a:pt x="780543" y="31774"/>
                    <a:pt x="780283" y="31253"/>
                    <a:pt x="779892" y="30927"/>
                  </a:cubicBezTo>
                  <a:cubicBezTo>
                    <a:pt x="779567" y="30537"/>
                    <a:pt x="779046" y="30276"/>
                    <a:pt x="778395" y="30081"/>
                  </a:cubicBezTo>
                  <a:cubicBezTo>
                    <a:pt x="777743" y="29886"/>
                    <a:pt x="776897" y="29755"/>
                    <a:pt x="775790" y="29690"/>
                  </a:cubicBezTo>
                  <a:cubicBezTo>
                    <a:pt x="774748" y="29625"/>
                    <a:pt x="773381" y="29560"/>
                    <a:pt x="771753" y="29560"/>
                  </a:cubicBezTo>
                  <a:cubicBezTo>
                    <a:pt x="770256" y="29560"/>
                    <a:pt x="769019" y="29625"/>
                    <a:pt x="767977" y="29690"/>
                  </a:cubicBezTo>
                  <a:cubicBezTo>
                    <a:pt x="767000" y="29755"/>
                    <a:pt x="766219" y="29886"/>
                    <a:pt x="765568" y="30081"/>
                  </a:cubicBezTo>
                  <a:cubicBezTo>
                    <a:pt x="764917" y="30276"/>
                    <a:pt x="764461" y="30537"/>
                    <a:pt x="764135" y="30927"/>
                  </a:cubicBezTo>
                  <a:cubicBezTo>
                    <a:pt x="763810" y="31253"/>
                    <a:pt x="763549" y="31709"/>
                    <a:pt x="763354" y="32295"/>
                  </a:cubicBezTo>
                  <a:lnTo>
                    <a:pt x="730473" y="123254"/>
                  </a:lnTo>
                  <a:cubicBezTo>
                    <a:pt x="730083" y="124361"/>
                    <a:pt x="729887" y="125272"/>
                    <a:pt x="729822" y="125924"/>
                  </a:cubicBezTo>
                  <a:cubicBezTo>
                    <a:pt x="729822" y="126575"/>
                    <a:pt x="729952" y="127096"/>
                    <a:pt x="730343" y="127486"/>
                  </a:cubicBezTo>
                  <a:cubicBezTo>
                    <a:pt x="730734" y="127812"/>
                    <a:pt x="731385" y="128072"/>
                    <a:pt x="732296" y="128202"/>
                  </a:cubicBezTo>
                  <a:cubicBezTo>
                    <a:pt x="733208" y="128333"/>
                    <a:pt x="734445" y="128398"/>
                    <a:pt x="735878" y="128398"/>
                  </a:cubicBezTo>
                  <a:cubicBezTo>
                    <a:pt x="737310" y="128398"/>
                    <a:pt x="738417" y="128333"/>
                    <a:pt x="739328" y="128268"/>
                  </a:cubicBezTo>
                  <a:cubicBezTo>
                    <a:pt x="740240" y="128137"/>
                    <a:pt x="740891" y="128007"/>
                    <a:pt x="741412" y="127747"/>
                  </a:cubicBezTo>
                  <a:cubicBezTo>
                    <a:pt x="741868" y="127486"/>
                    <a:pt x="742258" y="127226"/>
                    <a:pt x="742519" y="126900"/>
                  </a:cubicBezTo>
                  <a:cubicBezTo>
                    <a:pt x="742779" y="126575"/>
                    <a:pt x="742975" y="126184"/>
                    <a:pt x="743105" y="125728"/>
                  </a:cubicBezTo>
                  <a:lnTo>
                    <a:pt x="751113" y="102223"/>
                  </a:lnTo>
                  <a:lnTo>
                    <a:pt x="791807" y="102223"/>
                  </a:lnTo>
                  <a:lnTo>
                    <a:pt x="800207" y="126054"/>
                  </a:lnTo>
                  <a:cubicBezTo>
                    <a:pt x="800402" y="126510"/>
                    <a:pt x="800597" y="126900"/>
                    <a:pt x="800858" y="127161"/>
                  </a:cubicBezTo>
                  <a:cubicBezTo>
                    <a:pt x="801118" y="127421"/>
                    <a:pt x="801444" y="127682"/>
                    <a:pt x="801899" y="127877"/>
                  </a:cubicBezTo>
                  <a:cubicBezTo>
                    <a:pt x="802420" y="128072"/>
                    <a:pt x="803071" y="128202"/>
                    <a:pt x="804048" y="128268"/>
                  </a:cubicBezTo>
                  <a:cubicBezTo>
                    <a:pt x="804960" y="128333"/>
                    <a:pt x="806197" y="128398"/>
                    <a:pt x="807759" y="128398"/>
                  </a:cubicBezTo>
                  <a:cubicBezTo>
                    <a:pt x="809322" y="128398"/>
                    <a:pt x="810559" y="128333"/>
                    <a:pt x="811536" y="128268"/>
                  </a:cubicBezTo>
                  <a:cubicBezTo>
                    <a:pt x="812447" y="128137"/>
                    <a:pt x="813098" y="127942"/>
                    <a:pt x="813554" y="127551"/>
                  </a:cubicBezTo>
                  <a:cubicBezTo>
                    <a:pt x="813945" y="127226"/>
                    <a:pt x="814140" y="126705"/>
                    <a:pt x="814140" y="125989"/>
                  </a:cubicBezTo>
                  <a:cubicBezTo>
                    <a:pt x="814075" y="125272"/>
                    <a:pt x="813880" y="124426"/>
                    <a:pt x="813489" y="123319"/>
                  </a:cubicBezTo>
                  <a:lnTo>
                    <a:pt x="780738" y="32295"/>
                  </a:lnTo>
                  <a:close/>
                  <a:moveTo>
                    <a:pt x="649476" y="63743"/>
                  </a:moveTo>
                  <a:cubicBezTo>
                    <a:pt x="648695" y="65762"/>
                    <a:pt x="647458" y="67520"/>
                    <a:pt x="645830" y="69017"/>
                  </a:cubicBezTo>
                  <a:cubicBezTo>
                    <a:pt x="644137" y="70515"/>
                    <a:pt x="642053" y="71687"/>
                    <a:pt x="639579" y="72533"/>
                  </a:cubicBezTo>
                  <a:cubicBezTo>
                    <a:pt x="637105" y="73379"/>
                    <a:pt x="634110" y="73770"/>
                    <a:pt x="630659" y="73770"/>
                  </a:cubicBezTo>
                  <a:lnTo>
                    <a:pt x="617963" y="73770"/>
                  </a:lnTo>
                  <a:lnTo>
                    <a:pt x="617963" y="40759"/>
                  </a:lnTo>
                  <a:lnTo>
                    <a:pt x="628966" y="40759"/>
                  </a:lnTo>
                  <a:cubicBezTo>
                    <a:pt x="631506" y="40759"/>
                    <a:pt x="633589" y="40824"/>
                    <a:pt x="635217" y="41020"/>
                  </a:cubicBezTo>
                  <a:cubicBezTo>
                    <a:pt x="636845" y="41150"/>
                    <a:pt x="638212" y="41410"/>
                    <a:pt x="639514" y="41801"/>
                  </a:cubicBezTo>
                  <a:cubicBezTo>
                    <a:pt x="643551" y="42973"/>
                    <a:pt x="646416" y="44861"/>
                    <a:pt x="648174" y="47531"/>
                  </a:cubicBezTo>
                  <a:cubicBezTo>
                    <a:pt x="649867" y="50200"/>
                    <a:pt x="650713" y="53456"/>
                    <a:pt x="650713" y="57232"/>
                  </a:cubicBezTo>
                  <a:cubicBezTo>
                    <a:pt x="650648" y="59511"/>
                    <a:pt x="650257" y="61725"/>
                    <a:pt x="649476" y="63743"/>
                  </a:cubicBezTo>
                  <a:moveTo>
                    <a:pt x="669921" y="124231"/>
                  </a:moveTo>
                  <a:cubicBezTo>
                    <a:pt x="669725" y="123514"/>
                    <a:pt x="669270" y="122212"/>
                    <a:pt x="668553" y="120389"/>
                  </a:cubicBezTo>
                  <a:lnTo>
                    <a:pt x="659763" y="98838"/>
                  </a:lnTo>
                  <a:cubicBezTo>
                    <a:pt x="658722" y="96363"/>
                    <a:pt x="657745" y="94150"/>
                    <a:pt x="656703" y="92196"/>
                  </a:cubicBezTo>
                  <a:cubicBezTo>
                    <a:pt x="655661" y="90243"/>
                    <a:pt x="654620" y="88485"/>
                    <a:pt x="653513" y="86987"/>
                  </a:cubicBezTo>
                  <a:cubicBezTo>
                    <a:pt x="652406" y="85490"/>
                    <a:pt x="651169" y="84188"/>
                    <a:pt x="649867" y="83081"/>
                  </a:cubicBezTo>
                  <a:cubicBezTo>
                    <a:pt x="648564" y="81974"/>
                    <a:pt x="647067" y="81128"/>
                    <a:pt x="645504" y="80411"/>
                  </a:cubicBezTo>
                  <a:cubicBezTo>
                    <a:pt x="648369" y="79435"/>
                    <a:pt x="650974" y="78198"/>
                    <a:pt x="653318" y="76700"/>
                  </a:cubicBezTo>
                  <a:cubicBezTo>
                    <a:pt x="655661" y="75203"/>
                    <a:pt x="657615" y="73510"/>
                    <a:pt x="659308" y="71491"/>
                  </a:cubicBezTo>
                  <a:cubicBezTo>
                    <a:pt x="661001" y="69473"/>
                    <a:pt x="662238" y="67194"/>
                    <a:pt x="663149" y="64590"/>
                  </a:cubicBezTo>
                  <a:cubicBezTo>
                    <a:pt x="664061" y="61985"/>
                    <a:pt x="664451" y="59055"/>
                    <a:pt x="664451" y="55800"/>
                  </a:cubicBezTo>
                  <a:cubicBezTo>
                    <a:pt x="664451" y="52414"/>
                    <a:pt x="663930" y="49354"/>
                    <a:pt x="662954" y="46554"/>
                  </a:cubicBezTo>
                  <a:cubicBezTo>
                    <a:pt x="661977" y="43754"/>
                    <a:pt x="660480" y="41280"/>
                    <a:pt x="658526" y="39131"/>
                  </a:cubicBezTo>
                  <a:cubicBezTo>
                    <a:pt x="656573" y="36983"/>
                    <a:pt x="654099" y="35160"/>
                    <a:pt x="651234" y="33727"/>
                  </a:cubicBezTo>
                  <a:cubicBezTo>
                    <a:pt x="648304" y="32295"/>
                    <a:pt x="644983" y="31253"/>
                    <a:pt x="641207" y="30602"/>
                  </a:cubicBezTo>
                  <a:cubicBezTo>
                    <a:pt x="639905" y="30472"/>
                    <a:pt x="638407" y="30276"/>
                    <a:pt x="636780" y="30211"/>
                  </a:cubicBezTo>
                  <a:cubicBezTo>
                    <a:pt x="635152" y="30081"/>
                    <a:pt x="633068" y="30016"/>
                    <a:pt x="630594" y="30016"/>
                  </a:cubicBezTo>
                  <a:lnTo>
                    <a:pt x="609759" y="30016"/>
                  </a:lnTo>
                  <a:cubicBezTo>
                    <a:pt x="608587" y="30016"/>
                    <a:pt x="607480" y="30407"/>
                    <a:pt x="606438" y="31188"/>
                  </a:cubicBezTo>
                  <a:cubicBezTo>
                    <a:pt x="605396" y="31969"/>
                    <a:pt x="604875" y="33337"/>
                    <a:pt x="604875" y="35290"/>
                  </a:cubicBezTo>
                  <a:lnTo>
                    <a:pt x="604875" y="125989"/>
                  </a:lnTo>
                  <a:cubicBezTo>
                    <a:pt x="604875" y="126379"/>
                    <a:pt x="605006" y="126770"/>
                    <a:pt x="605201" y="127030"/>
                  </a:cubicBezTo>
                  <a:cubicBezTo>
                    <a:pt x="605396" y="127356"/>
                    <a:pt x="605722" y="127616"/>
                    <a:pt x="606243" y="127747"/>
                  </a:cubicBezTo>
                  <a:cubicBezTo>
                    <a:pt x="606764" y="127942"/>
                    <a:pt x="607415" y="128072"/>
                    <a:pt x="608261" y="128202"/>
                  </a:cubicBezTo>
                  <a:cubicBezTo>
                    <a:pt x="609108" y="128333"/>
                    <a:pt x="610149" y="128398"/>
                    <a:pt x="611387" y="128398"/>
                  </a:cubicBezTo>
                  <a:cubicBezTo>
                    <a:pt x="612624" y="128398"/>
                    <a:pt x="613665" y="128333"/>
                    <a:pt x="614512" y="128202"/>
                  </a:cubicBezTo>
                  <a:cubicBezTo>
                    <a:pt x="615358" y="128072"/>
                    <a:pt x="616009" y="127942"/>
                    <a:pt x="616465" y="127747"/>
                  </a:cubicBezTo>
                  <a:cubicBezTo>
                    <a:pt x="616921" y="127551"/>
                    <a:pt x="617312" y="127356"/>
                    <a:pt x="617507" y="127030"/>
                  </a:cubicBezTo>
                  <a:cubicBezTo>
                    <a:pt x="617702" y="126705"/>
                    <a:pt x="617832" y="126379"/>
                    <a:pt x="617832" y="125989"/>
                  </a:cubicBezTo>
                  <a:lnTo>
                    <a:pt x="617832" y="84253"/>
                  </a:lnTo>
                  <a:lnTo>
                    <a:pt x="626557" y="84253"/>
                  </a:lnTo>
                  <a:cubicBezTo>
                    <a:pt x="629552" y="84253"/>
                    <a:pt x="632092" y="84709"/>
                    <a:pt x="634175" y="85555"/>
                  </a:cubicBezTo>
                  <a:cubicBezTo>
                    <a:pt x="636259" y="86402"/>
                    <a:pt x="638147" y="87704"/>
                    <a:pt x="639710" y="89266"/>
                  </a:cubicBezTo>
                  <a:cubicBezTo>
                    <a:pt x="641272" y="90829"/>
                    <a:pt x="642639" y="92782"/>
                    <a:pt x="643746" y="94931"/>
                  </a:cubicBezTo>
                  <a:cubicBezTo>
                    <a:pt x="644853" y="97145"/>
                    <a:pt x="645960" y="99554"/>
                    <a:pt x="647002" y="102158"/>
                  </a:cubicBezTo>
                  <a:lnTo>
                    <a:pt x="655987" y="125207"/>
                  </a:lnTo>
                  <a:cubicBezTo>
                    <a:pt x="656182" y="125793"/>
                    <a:pt x="656443" y="126314"/>
                    <a:pt x="656703" y="126705"/>
                  </a:cubicBezTo>
                  <a:cubicBezTo>
                    <a:pt x="656964" y="127096"/>
                    <a:pt x="657354" y="127421"/>
                    <a:pt x="657875" y="127682"/>
                  </a:cubicBezTo>
                  <a:cubicBezTo>
                    <a:pt x="658396" y="127877"/>
                    <a:pt x="659047" y="128072"/>
                    <a:pt x="659894" y="128202"/>
                  </a:cubicBezTo>
                  <a:cubicBezTo>
                    <a:pt x="660740" y="128268"/>
                    <a:pt x="661782" y="128333"/>
                    <a:pt x="663149" y="128333"/>
                  </a:cubicBezTo>
                  <a:cubicBezTo>
                    <a:pt x="664647" y="128333"/>
                    <a:pt x="665884" y="128268"/>
                    <a:pt x="666795" y="128202"/>
                  </a:cubicBezTo>
                  <a:cubicBezTo>
                    <a:pt x="667707" y="128072"/>
                    <a:pt x="668423" y="127942"/>
                    <a:pt x="668944" y="127747"/>
                  </a:cubicBezTo>
                  <a:cubicBezTo>
                    <a:pt x="669465" y="127551"/>
                    <a:pt x="669791" y="127291"/>
                    <a:pt x="669921" y="126965"/>
                  </a:cubicBezTo>
                  <a:cubicBezTo>
                    <a:pt x="670051" y="126640"/>
                    <a:pt x="670116" y="126314"/>
                    <a:pt x="670116" y="125924"/>
                  </a:cubicBezTo>
                  <a:cubicBezTo>
                    <a:pt x="670246" y="125533"/>
                    <a:pt x="670116" y="124947"/>
                    <a:pt x="669921" y="124231"/>
                  </a:cubicBezTo>
                  <a:moveTo>
                    <a:pt x="512353" y="91806"/>
                  </a:moveTo>
                  <a:lnTo>
                    <a:pt x="478301" y="91806"/>
                  </a:lnTo>
                  <a:lnTo>
                    <a:pt x="495164" y="42973"/>
                  </a:lnTo>
                  <a:lnTo>
                    <a:pt x="495230" y="42973"/>
                  </a:lnTo>
                  <a:lnTo>
                    <a:pt x="512353" y="91806"/>
                  </a:lnTo>
                  <a:close/>
                  <a:moveTo>
                    <a:pt x="504540" y="32295"/>
                  </a:moveTo>
                  <a:cubicBezTo>
                    <a:pt x="504345" y="31774"/>
                    <a:pt x="504085" y="31253"/>
                    <a:pt x="503694" y="30927"/>
                  </a:cubicBezTo>
                  <a:cubicBezTo>
                    <a:pt x="503368" y="30537"/>
                    <a:pt x="502847" y="30276"/>
                    <a:pt x="502196" y="30081"/>
                  </a:cubicBezTo>
                  <a:cubicBezTo>
                    <a:pt x="501545" y="29886"/>
                    <a:pt x="500699" y="29755"/>
                    <a:pt x="499592" y="29690"/>
                  </a:cubicBezTo>
                  <a:cubicBezTo>
                    <a:pt x="498550" y="29625"/>
                    <a:pt x="497183" y="29560"/>
                    <a:pt x="495555" y="29560"/>
                  </a:cubicBezTo>
                  <a:cubicBezTo>
                    <a:pt x="494057" y="29560"/>
                    <a:pt x="492820" y="29625"/>
                    <a:pt x="491779" y="29690"/>
                  </a:cubicBezTo>
                  <a:cubicBezTo>
                    <a:pt x="490802" y="29755"/>
                    <a:pt x="489956" y="29886"/>
                    <a:pt x="489370" y="30081"/>
                  </a:cubicBezTo>
                  <a:cubicBezTo>
                    <a:pt x="488719" y="30276"/>
                    <a:pt x="488263" y="30537"/>
                    <a:pt x="487937" y="30927"/>
                  </a:cubicBezTo>
                  <a:cubicBezTo>
                    <a:pt x="487612" y="31253"/>
                    <a:pt x="487351" y="31709"/>
                    <a:pt x="487156" y="32295"/>
                  </a:cubicBezTo>
                  <a:lnTo>
                    <a:pt x="454340" y="123254"/>
                  </a:lnTo>
                  <a:cubicBezTo>
                    <a:pt x="453950" y="124361"/>
                    <a:pt x="453754" y="125272"/>
                    <a:pt x="453689" y="125924"/>
                  </a:cubicBezTo>
                  <a:cubicBezTo>
                    <a:pt x="453689" y="126575"/>
                    <a:pt x="453819" y="127096"/>
                    <a:pt x="454210" y="127486"/>
                  </a:cubicBezTo>
                  <a:cubicBezTo>
                    <a:pt x="454601" y="127812"/>
                    <a:pt x="455252" y="128072"/>
                    <a:pt x="456163" y="128202"/>
                  </a:cubicBezTo>
                  <a:cubicBezTo>
                    <a:pt x="457075" y="128333"/>
                    <a:pt x="458312" y="128398"/>
                    <a:pt x="459744" y="128398"/>
                  </a:cubicBezTo>
                  <a:cubicBezTo>
                    <a:pt x="461177" y="128398"/>
                    <a:pt x="462284" y="128333"/>
                    <a:pt x="463195" y="128268"/>
                  </a:cubicBezTo>
                  <a:cubicBezTo>
                    <a:pt x="464042" y="128137"/>
                    <a:pt x="464758" y="128007"/>
                    <a:pt x="465214" y="127747"/>
                  </a:cubicBezTo>
                  <a:cubicBezTo>
                    <a:pt x="465669" y="127486"/>
                    <a:pt x="466060" y="127226"/>
                    <a:pt x="466320" y="126900"/>
                  </a:cubicBezTo>
                  <a:cubicBezTo>
                    <a:pt x="466581" y="126575"/>
                    <a:pt x="466776" y="126184"/>
                    <a:pt x="466907" y="125728"/>
                  </a:cubicBezTo>
                  <a:lnTo>
                    <a:pt x="474915" y="102223"/>
                  </a:lnTo>
                  <a:lnTo>
                    <a:pt x="515609" y="102223"/>
                  </a:lnTo>
                  <a:lnTo>
                    <a:pt x="524008" y="126054"/>
                  </a:lnTo>
                  <a:cubicBezTo>
                    <a:pt x="524204" y="126510"/>
                    <a:pt x="524399" y="126900"/>
                    <a:pt x="524659" y="127161"/>
                  </a:cubicBezTo>
                  <a:cubicBezTo>
                    <a:pt x="524920" y="127421"/>
                    <a:pt x="525245" y="127682"/>
                    <a:pt x="525701" y="127877"/>
                  </a:cubicBezTo>
                  <a:cubicBezTo>
                    <a:pt x="526157" y="128072"/>
                    <a:pt x="526873" y="128202"/>
                    <a:pt x="527850" y="128268"/>
                  </a:cubicBezTo>
                  <a:cubicBezTo>
                    <a:pt x="528761" y="128333"/>
                    <a:pt x="530064" y="128398"/>
                    <a:pt x="531626" y="128398"/>
                  </a:cubicBezTo>
                  <a:cubicBezTo>
                    <a:pt x="533189" y="128398"/>
                    <a:pt x="534426" y="128333"/>
                    <a:pt x="535403" y="128268"/>
                  </a:cubicBezTo>
                  <a:cubicBezTo>
                    <a:pt x="536314" y="128137"/>
                    <a:pt x="537030" y="127942"/>
                    <a:pt x="537421" y="127551"/>
                  </a:cubicBezTo>
                  <a:cubicBezTo>
                    <a:pt x="537812" y="127226"/>
                    <a:pt x="538007" y="126705"/>
                    <a:pt x="538007" y="125989"/>
                  </a:cubicBezTo>
                  <a:cubicBezTo>
                    <a:pt x="538007" y="125272"/>
                    <a:pt x="537747" y="124426"/>
                    <a:pt x="537356" y="123319"/>
                  </a:cubicBezTo>
                  <a:lnTo>
                    <a:pt x="504540" y="32295"/>
                  </a:lnTo>
                  <a:close/>
                  <a:moveTo>
                    <a:pt x="386886" y="35876"/>
                  </a:moveTo>
                  <a:cubicBezTo>
                    <a:pt x="386886" y="34834"/>
                    <a:pt x="386756" y="33923"/>
                    <a:pt x="386430" y="33206"/>
                  </a:cubicBezTo>
                  <a:cubicBezTo>
                    <a:pt x="386105" y="32490"/>
                    <a:pt x="385714" y="31839"/>
                    <a:pt x="385258" y="31383"/>
                  </a:cubicBezTo>
                  <a:cubicBezTo>
                    <a:pt x="384737" y="30927"/>
                    <a:pt x="384151" y="30537"/>
                    <a:pt x="383500" y="30341"/>
                  </a:cubicBezTo>
                  <a:cubicBezTo>
                    <a:pt x="382784" y="30081"/>
                    <a:pt x="382068" y="30016"/>
                    <a:pt x="381286" y="30016"/>
                  </a:cubicBezTo>
                  <a:lnTo>
                    <a:pt x="372887" y="30016"/>
                  </a:lnTo>
                  <a:cubicBezTo>
                    <a:pt x="371585" y="30016"/>
                    <a:pt x="370478" y="30146"/>
                    <a:pt x="369501" y="30472"/>
                  </a:cubicBezTo>
                  <a:cubicBezTo>
                    <a:pt x="368525" y="30732"/>
                    <a:pt x="367613" y="31188"/>
                    <a:pt x="366832" y="31839"/>
                  </a:cubicBezTo>
                  <a:cubicBezTo>
                    <a:pt x="366051" y="32490"/>
                    <a:pt x="365334" y="33337"/>
                    <a:pt x="364618" y="34378"/>
                  </a:cubicBezTo>
                  <a:cubicBezTo>
                    <a:pt x="363967" y="35420"/>
                    <a:pt x="363316" y="36722"/>
                    <a:pt x="362795" y="38220"/>
                  </a:cubicBezTo>
                  <a:lnTo>
                    <a:pt x="333626" y="108930"/>
                  </a:lnTo>
                  <a:lnTo>
                    <a:pt x="333235" y="108930"/>
                  </a:lnTo>
                  <a:lnTo>
                    <a:pt x="305237" y="38024"/>
                  </a:lnTo>
                  <a:cubicBezTo>
                    <a:pt x="304782" y="36657"/>
                    <a:pt x="304261" y="35485"/>
                    <a:pt x="303610" y="34443"/>
                  </a:cubicBezTo>
                  <a:cubicBezTo>
                    <a:pt x="303024" y="33467"/>
                    <a:pt x="302242" y="32620"/>
                    <a:pt x="301331" y="31969"/>
                  </a:cubicBezTo>
                  <a:cubicBezTo>
                    <a:pt x="300419" y="31318"/>
                    <a:pt x="299312" y="30862"/>
                    <a:pt x="298075" y="30537"/>
                  </a:cubicBezTo>
                  <a:cubicBezTo>
                    <a:pt x="296838" y="30211"/>
                    <a:pt x="295406" y="30081"/>
                    <a:pt x="293778" y="30081"/>
                  </a:cubicBezTo>
                  <a:lnTo>
                    <a:pt x="285769" y="30081"/>
                  </a:lnTo>
                  <a:cubicBezTo>
                    <a:pt x="284402" y="30081"/>
                    <a:pt x="283165" y="30537"/>
                    <a:pt x="281993" y="31448"/>
                  </a:cubicBezTo>
                  <a:cubicBezTo>
                    <a:pt x="280886" y="32360"/>
                    <a:pt x="280300" y="33857"/>
                    <a:pt x="280300" y="36006"/>
                  </a:cubicBezTo>
                  <a:lnTo>
                    <a:pt x="280300" y="126054"/>
                  </a:lnTo>
                  <a:cubicBezTo>
                    <a:pt x="280300" y="126444"/>
                    <a:pt x="280365" y="126835"/>
                    <a:pt x="280561" y="127096"/>
                  </a:cubicBezTo>
                  <a:cubicBezTo>
                    <a:pt x="280756" y="127421"/>
                    <a:pt x="281081" y="127682"/>
                    <a:pt x="281602" y="127812"/>
                  </a:cubicBezTo>
                  <a:cubicBezTo>
                    <a:pt x="282123" y="128007"/>
                    <a:pt x="282774" y="128137"/>
                    <a:pt x="283621" y="128268"/>
                  </a:cubicBezTo>
                  <a:cubicBezTo>
                    <a:pt x="284467" y="128398"/>
                    <a:pt x="285509" y="128463"/>
                    <a:pt x="286746" y="128463"/>
                  </a:cubicBezTo>
                  <a:cubicBezTo>
                    <a:pt x="288048" y="128463"/>
                    <a:pt x="289090" y="128398"/>
                    <a:pt x="289937" y="128268"/>
                  </a:cubicBezTo>
                  <a:cubicBezTo>
                    <a:pt x="290783" y="128137"/>
                    <a:pt x="291434" y="128007"/>
                    <a:pt x="291955" y="127812"/>
                  </a:cubicBezTo>
                  <a:cubicBezTo>
                    <a:pt x="292476" y="127616"/>
                    <a:pt x="292801" y="127421"/>
                    <a:pt x="293062" y="127096"/>
                  </a:cubicBezTo>
                  <a:cubicBezTo>
                    <a:pt x="293257" y="126770"/>
                    <a:pt x="293387" y="126444"/>
                    <a:pt x="293387" y="126054"/>
                  </a:cubicBezTo>
                  <a:lnTo>
                    <a:pt x="293387" y="40629"/>
                  </a:lnTo>
                  <a:lnTo>
                    <a:pt x="293453" y="40629"/>
                  </a:lnTo>
                  <a:lnTo>
                    <a:pt x="326463" y="126314"/>
                  </a:lnTo>
                  <a:cubicBezTo>
                    <a:pt x="326594" y="126640"/>
                    <a:pt x="326724" y="126900"/>
                    <a:pt x="327049" y="127161"/>
                  </a:cubicBezTo>
                  <a:cubicBezTo>
                    <a:pt x="327310" y="127421"/>
                    <a:pt x="327701" y="127616"/>
                    <a:pt x="328221" y="127812"/>
                  </a:cubicBezTo>
                  <a:cubicBezTo>
                    <a:pt x="328742" y="128007"/>
                    <a:pt x="329328" y="128137"/>
                    <a:pt x="330110" y="128202"/>
                  </a:cubicBezTo>
                  <a:cubicBezTo>
                    <a:pt x="330891" y="128268"/>
                    <a:pt x="331803" y="128333"/>
                    <a:pt x="332844" y="128333"/>
                  </a:cubicBezTo>
                  <a:cubicBezTo>
                    <a:pt x="333821" y="128333"/>
                    <a:pt x="334732" y="128268"/>
                    <a:pt x="335449" y="128202"/>
                  </a:cubicBezTo>
                  <a:cubicBezTo>
                    <a:pt x="336165" y="128137"/>
                    <a:pt x="336816" y="128007"/>
                    <a:pt x="337337" y="127812"/>
                  </a:cubicBezTo>
                  <a:cubicBezTo>
                    <a:pt x="337858" y="127616"/>
                    <a:pt x="338248" y="127421"/>
                    <a:pt x="338574" y="127161"/>
                  </a:cubicBezTo>
                  <a:cubicBezTo>
                    <a:pt x="338834" y="126900"/>
                    <a:pt x="339030" y="126640"/>
                    <a:pt x="339225" y="126249"/>
                  </a:cubicBezTo>
                  <a:lnTo>
                    <a:pt x="373734" y="40564"/>
                  </a:lnTo>
                  <a:lnTo>
                    <a:pt x="373864" y="40564"/>
                  </a:lnTo>
                  <a:lnTo>
                    <a:pt x="373864" y="125858"/>
                  </a:lnTo>
                  <a:cubicBezTo>
                    <a:pt x="373864" y="126249"/>
                    <a:pt x="373994" y="126640"/>
                    <a:pt x="374189" y="126900"/>
                  </a:cubicBezTo>
                  <a:cubicBezTo>
                    <a:pt x="374385" y="127226"/>
                    <a:pt x="374775" y="127486"/>
                    <a:pt x="375231" y="127616"/>
                  </a:cubicBezTo>
                  <a:cubicBezTo>
                    <a:pt x="375752" y="127812"/>
                    <a:pt x="376403" y="127942"/>
                    <a:pt x="377250" y="128072"/>
                  </a:cubicBezTo>
                  <a:cubicBezTo>
                    <a:pt x="378096" y="128202"/>
                    <a:pt x="379138" y="128268"/>
                    <a:pt x="380310" y="128268"/>
                  </a:cubicBezTo>
                  <a:cubicBezTo>
                    <a:pt x="381612" y="128268"/>
                    <a:pt x="382654" y="128202"/>
                    <a:pt x="383500" y="128072"/>
                  </a:cubicBezTo>
                  <a:cubicBezTo>
                    <a:pt x="384281" y="127942"/>
                    <a:pt x="384998" y="127812"/>
                    <a:pt x="385453" y="127616"/>
                  </a:cubicBezTo>
                  <a:cubicBezTo>
                    <a:pt x="385974" y="127421"/>
                    <a:pt x="386365" y="127226"/>
                    <a:pt x="386560" y="126900"/>
                  </a:cubicBezTo>
                  <a:cubicBezTo>
                    <a:pt x="386756" y="126575"/>
                    <a:pt x="386886" y="126249"/>
                    <a:pt x="386886" y="125858"/>
                  </a:cubicBezTo>
                  <a:lnTo>
                    <a:pt x="386886" y="35876"/>
                  </a:lnTo>
                  <a:close/>
                  <a:moveTo>
                    <a:pt x="169678" y="130"/>
                  </a:moveTo>
                  <a:cubicBezTo>
                    <a:pt x="168961" y="195"/>
                    <a:pt x="168310" y="326"/>
                    <a:pt x="167724" y="456"/>
                  </a:cubicBezTo>
                  <a:cubicBezTo>
                    <a:pt x="167138" y="651"/>
                    <a:pt x="166683" y="846"/>
                    <a:pt x="166227" y="1172"/>
                  </a:cubicBezTo>
                  <a:cubicBezTo>
                    <a:pt x="165771" y="1432"/>
                    <a:pt x="165380" y="1823"/>
                    <a:pt x="164990" y="2279"/>
                  </a:cubicBezTo>
                  <a:lnTo>
                    <a:pt x="148061" y="19468"/>
                  </a:lnTo>
                  <a:cubicBezTo>
                    <a:pt x="147605" y="19989"/>
                    <a:pt x="147345" y="20380"/>
                    <a:pt x="147215" y="20770"/>
                  </a:cubicBezTo>
                  <a:cubicBezTo>
                    <a:pt x="147084" y="21096"/>
                    <a:pt x="147215" y="21421"/>
                    <a:pt x="147475" y="21617"/>
                  </a:cubicBezTo>
                  <a:cubicBezTo>
                    <a:pt x="147735" y="21877"/>
                    <a:pt x="148256" y="22007"/>
                    <a:pt x="148907" y="22138"/>
                  </a:cubicBezTo>
                  <a:cubicBezTo>
                    <a:pt x="149559" y="22268"/>
                    <a:pt x="150535" y="22333"/>
                    <a:pt x="151837" y="22333"/>
                  </a:cubicBezTo>
                  <a:cubicBezTo>
                    <a:pt x="153205" y="22333"/>
                    <a:pt x="154312" y="22333"/>
                    <a:pt x="155223" y="22268"/>
                  </a:cubicBezTo>
                  <a:cubicBezTo>
                    <a:pt x="156135" y="22203"/>
                    <a:pt x="156916" y="22138"/>
                    <a:pt x="157502" y="21942"/>
                  </a:cubicBezTo>
                  <a:cubicBezTo>
                    <a:pt x="158088" y="21812"/>
                    <a:pt x="158609" y="21552"/>
                    <a:pt x="159000" y="21291"/>
                  </a:cubicBezTo>
                  <a:cubicBezTo>
                    <a:pt x="159390" y="21031"/>
                    <a:pt x="159781" y="20640"/>
                    <a:pt x="160237" y="20249"/>
                  </a:cubicBezTo>
                  <a:lnTo>
                    <a:pt x="172282" y="7553"/>
                  </a:lnTo>
                  <a:lnTo>
                    <a:pt x="183937" y="20640"/>
                  </a:lnTo>
                  <a:cubicBezTo>
                    <a:pt x="184197" y="20900"/>
                    <a:pt x="184458" y="21161"/>
                    <a:pt x="184783" y="21356"/>
                  </a:cubicBezTo>
                  <a:cubicBezTo>
                    <a:pt x="185109" y="21617"/>
                    <a:pt x="185565" y="21747"/>
                    <a:pt x="186085" y="21877"/>
                  </a:cubicBezTo>
                  <a:cubicBezTo>
                    <a:pt x="186671" y="22007"/>
                    <a:pt x="187388" y="22072"/>
                    <a:pt x="188299" y="22203"/>
                  </a:cubicBezTo>
                  <a:cubicBezTo>
                    <a:pt x="189211" y="22268"/>
                    <a:pt x="190448" y="22333"/>
                    <a:pt x="191945" y="22333"/>
                  </a:cubicBezTo>
                  <a:cubicBezTo>
                    <a:pt x="193052" y="22333"/>
                    <a:pt x="193964" y="22268"/>
                    <a:pt x="194680" y="22203"/>
                  </a:cubicBezTo>
                  <a:cubicBezTo>
                    <a:pt x="195396" y="22072"/>
                    <a:pt x="195917" y="21942"/>
                    <a:pt x="196178" y="21682"/>
                  </a:cubicBezTo>
                  <a:cubicBezTo>
                    <a:pt x="196503" y="21486"/>
                    <a:pt x="196568" y="21161"/>
                    <a:pt x="196503" y="20770"/>
                  </a:cubicBezTo>
                  <a:cubicBezTo>
                    <a:pt x="196373" y="20380"/>
                    <a:pt x="196112" y="19924"/>
                    <a:pt x="195657" y="19403"/>
                  </a:cubicBezTo>
                  <a:lnTo>
                    <a:pt x="179444" y="2214"/>
                  </a:lnTo>
                  <a:cubicBezTo>
                    <a:pt x="178988" y="1758"/>
                    <a:pt x="178598" y="1367"/>
                    <a:pt x="178207" y="1107"/>
                  </a:cubicBezTo>
                  <a:cubicBezTo>
                    <a:pt x="177816" y="846"/>
                    <a:pt x="177361" y="586"/>
                    <a:pt x="176840" y="391"/>
                  </a:cubicBezTo>
                  <a:cubicBezTo>
                    <a:pt x="176319" y="195"/>
                    <a:pt x="175668" y="130"/>
                    <a:pt x="175017" y="65"/>
                  </a:cubicBezTo>
                  <a:cubicBezTo>
                    <a:pt x="174301" y="0"/>
                    <a:pt x="173454" y="0"/>
                    <a:pt x="172347" y="0"/>
                  </a:cubicBezTo>
                  <a:cubicBezTo>
                    <a:pt x="171305" y="65"/>
                    <a:pt x="170394" y="65"/>
                    <a:pt x="169678" y="130"/>
                  </a:cubicBezTo>
                  <a:moveTo>
                    <a:pt x="187843" y="91806"/>
                  </a:moveTo>
                  <a:lnTo>
                    <a:pt x="153791" y="91806"/>
                  </a:lnTo>
                  <a:lnTo>
                    <a:pt x="170654" y="42973"/>
                  </a:lnTo>
                  <a:lnTo>
                    <a:pt x="170719" y="42973"/>
                  </a:lnTo>
                  <a:lnTo>
                    <a:pt x="187843" y="91806"/>
                  </a:lnTo>
                  <a:close/>
                  <a:moveTo>
                    <a:pt x="180030" y="32295"/>
                  </a:moveTo>
                  <a:cubicBezTo>
                    <a:pt x="179835" y="31774"/>
                    <a:pt x="179574" y="31253"/>
                    <a:pt x="179184" y="30927"/>
                  </a:cubicBezTo>
                  <a:cubicBezTo>
                    <a:pt x="178858" y="30537"/>
                    <a:pt x="178337" y="30276"/>
                    <a:pt x="177686" y="30081"/>
                  </a:cubicBezTo>
                  <a:cubicBezTo>
                    <a:pt x="177035" y="29886"/>
                    <a:pt x="176189" y="29755"/>
                    <a:pt x="175082" y="29690"/>
                  </a:cubicBezTo>
                  <a:cubicBezTo>
                    <a:pt x="174040" y="29625"/>
                    <a:pt x="172673" y="29560"/>
                    <a:pt x="171045" y="29560"/>
                  </a:cubicBezTo>
                  <a:cubicBezTo>
                    <a:pt x="169547" y="29560"/>
                    <a:pt x="168310" y="29625"/>
                    <a:pt x="167269" y="29690"/>
                  </a:cubicBezTo>
                  <a:cubicBezTo>
                    <a:pt x="166292" y="29755"/>
                    <a:pt x="165511" y="29886"/>
                    <a:pt x="164860" y="30081"/>
                  </a:cubicBezTo>
                  <a:cubicBezTo>
                    <a:pt x="164208" y="30276"/>
                    <a:pt x="163753" y="30537"/>
                    <a:pt x="163427" y="30927"/>
                  </a:cubicBezTo>
                  <a:cubicBezTo>
                    <a:pt x="163102" y="31253"/>
                    <a:pt x="162841" y="31709"/>
                    <a:pt x="162646" y="32295"/>
                  </a:cubicBezTo>
                  <a:lnTo>
                    <a:pt x="129765" y="123254"/>
                  </a:lnTo>
                  <a:cubicBezTo>
                    <a:pt x="129374" y="124361"/>
                    <a:pt x="129179" y="125272"/>
                    <a:pt x="129114" y="125924"/>
                  </a:cubicBezTo>
                  <a:cubicBezTo>
                    <a:pt x="129114" y="126575"/>
                    <a:pt x="129244" y="127096"/>
                    <a:pt x="129635" y="127486"/>
                  </a:cubicBezTo>
                  <a:cubicBezTo>
                    <a:pt x="130025" y="127812"/>
                    <a:pt x="130677" y="128072"/>
                    <a:pt x="131588" y="128202"/>
                  </a:cubicBezTo>
                  <a:cubicBezTo>
                    <a:pt x="132500" y="128333"/>
                    <a:pt x="133737" y="128398"/>
                    <a:pt x="135169" y="128398"/>
                  </a:cubicBezTo>
                  <a:cubicBezTo>
                    <a:pt x="136602" y="128398"/>
                    <a:pt x="137708" y="128333"/>
                    <a:pt x="138620" y="128268"/>
                  </a:cubicBezTo>
                  <a:cubicBezTo>
                    <a:pt x="139466" y="128137"/>
                    <a:pt x="140183" y="128007"/>
                    <a:pt x="140638" y="127747"/>
                  </a:cubicBezTo>
                  <a:cubicBezTo>
                    <a:pt x="141094" y="127486"/>
                    <a:pt x="141485" y="127226"/>
                    <a:pt x="141745" y="126900"/>
                  </a:cubicBezTo>
                  <a:cubicBezTo>
                    <a:pt x="142006" y="126575"/>
                    <a:pt x="142201" y="126184"/>
                    <a:pt x="142331" y="125728"/>
                  </a:cubicBezTo>
                  <a:lnTo>
                    <a:pt x="150340" y="102223"/>
                  </a:lnTo>
                  <a:lnTo>
                    <a:pt x="191034" y="102223"/>
                  </a:lnTo>
                  <a:lnTo>
                    <a:pt x="199433" y="126054"/>
                  </a:lnTo>
                  <a:cubicBezTo>
                    <a:pt x="199628" y="126510"/>
                    <a:pt x="199824" y="126900"/>
                    <a:pt x="200084" y="127161"/>
                  </a:cubicBezTo>
                  <a:cubicBezTo>
                    <a:pt x="200345" y="127421"/>
                    <a:pt x="200670" y="127682"/>
                    <a:pt x="201126" y="127877"/>
                  </a:cubicBezTo>
                  <a:cubicBezTo>
                    <a:pt x="201582" y="128072"/>
                    <a:pt x="202298" y="128202"/>
                    <a:pt x="203275" y="128268"/>
                  </a:cubicBezTo>
                  <a:cubicBezTo>
                    <a:pt x="204186" y="128333"/>
                    <a:pt x="205488" y="128398"/>
                    <a:pt x="206986" y="128398"/>
                  </a:cubicBezTo>
                  <a:cubicBezTo>
                    <a:pt x="208549" y="128398"/>
                    <a:pt x="209786" y="128333"/>
                    <a:pt x="210762" y="128268"/>
                  </a:cubicBezTo>
                  <a:cubicBezTo>
                    <a:pt x="211674" y="128137"/>
                    <a:pt x="212390" y="127942"/>
                    <a:pt x="212781" y="127551"/>
                  </a:cubicBezTo>
                  <a:cubicBezTo>
                    <a:pt x="213171" y="127226"/>
                    <a:pt x="213367" y="126705"/>
                    <a:pt x="213367" y="125989"/>
                  </a:cubicBezTo>
                  <a:cubicBezTo>
                    <a:pt x="213367" y="125272"/>
                    <a:pt x="213106" y="124426"/>
                    <a:pt x="212716" y="123319"/>
                  </a:cubicBezTo>
                  <a:lnTo>
                    <a:pt x="180030" y="32295"/>
                  </a:lnTo>
                  <a:close/>
                  <a:moveTo>
                    <a:pt x="70970" y="111209"/>
                  </a:moveTo>
                  <a:cubicBezTo>
                    <a:pt x="70905" y="110427"/>
                    <a:pt x="70775" y="109841"/>
                    <a:pt x="70645" y="109451"/>
                  </a:cubicBezTo>
                  <a:cubicBezTo>
                    <a:pt x="70515" y="108995"/>
                    <a:pt x="70319" y="108734"/>
                    <a:pt x="70059" y="108604"/>
                  </a:cubicBezTo>
                  <a:cubicBezTo>
                    <a:pt x="69798" y="108409"/>
                    <a:pt x="69473" y="108344"/>
                    <a:pt x="69147" y="108344"/>
                  </a:cubicBezTo>
                  <a:cubicBezTo>
                    <a:pt x="68366" y="108344"/>
                    <a:pt x="67324" y="108800"/>
                    <a:pt x="66022" y="109776"/>
                  </a:cubicBezTo>
                  <a:cubicBezTo>
                    <a:pt x="64720" y="110753"/>
                    <a:pt x="63027" y="111795"/>
                    <a:pt x="60943" y="112967"/>
                  </a:cubicBezTo>
                  <a:cubicBezTo>
                    <a:pt x="58925" y="114139"/>
                    <a:pt x="56386" y="115246"/>
                    <a:pt x="53456" y="116157"/>
                  </a:cubicBezTo>
                  <a:cubicBezTo>
                    <a:pt x="50526" y="117134"/>
                    <a:pt x="47140" y="117589"/>
                    <a:pt x="43233" y="117589"/>
                  </a:cubicBezTo>
                  <a:cubicBezTo>
                    <a:pt x="38611" y="117589"/>
                    <a:pt x="34509" y="116743"/>
                    <a:pt x="30797" y="115115"/>
                  </a:cubicBezTo>
                  <a:cubicBezTo>
                    <a:pt x="27151" y="113487"/>
                    <a:pt x="24091" y="111013"/>
                    <a:pt x="21552" y="107888"/>
                  </a:cubicBezTo>
                  <a:cubicBezTo>
                    <a:pt x="19012" y="104698"/>
                    <a:pt x="17124" y="100661"/>
                    <a:pt x="15757" y="95908"/>
                  </a:cubicBezTo>
                  <a:cubicBezTo>
                    <a:pt x="14389" y="91155"/>
                    <a:pt x="13738" y="85620"/>
                    <a:pt x="13738" y="79435"/>
                  </a:cubicBezTo>
                  <a:cubicBezTo>
                    <a:pt x="13738" y="73184"/>
                    <a:pt x="14455" y="67585"/>
                    <a:pt x="15822" y="62766"/>
                  </a:cubicBezTo>
                  <a:cubicBezTo>
                    <a:pt x="17189" y="57883"/>
                    <a:pt x="19208" y="53781"/>
                    <a:pt x="21747" y="50395"/>
                  </a:cubicBezTo>
                  <a:cubicBezTo>
                    <a:pt x="24286" y="47010"/>
                    <a:pt x="27346" y="44470"/>
                    <a:pt x="30927" y="42712"/>
                  </a:cubicBezTo>
                  <a:cubicBezTo>
                    <a:pt x="34509" y="40954"/>
                    <a:pt x="38480" y="40108"/>
                    <a:pt x="42843" y="40108"/>
                  </a:cubicBezTo>
                  <a:cubicBezTo>
                    <a:pt x="46879" y="40108"/>
                    <a:pt x="50265" y="40629"/>
                    <a:pt x="53130" y="41540"/>
                  </a:cubicBezTo>
                  <a:cubicBezTo>
                    <a:pt x="55995" y="42517"/>
                    <a:pt x="58469" y="43624"/>
                    <a:pt x="60422" y="44796"/>
                  </a:cubicBezTo>
                  <a:cubicBezTo>
                    <a:pt x="62441" y="45968"/>
                    <a:pt x="64069" y="47075"/>
                    <a:pt x="65306" y="48051"/>
                  </a:cubicBezTo>
                  <a:cubicBezTo>
                    <a:pt x="66543" y="49028"/>
                    <a:pt x="67585" y="49549"/>
                    <a:pt x="68301" y="49549"/>
                  </a:cubicBezTo>
                  <a:cubicBezTo>
                    <a:pt x="68691" y="49549"/>
                    <a:pt x="69082" y="49419"/>
                    <a:pt x="69343" y="49223"/>
                  </a:cubicBezTo>
                  <a:cubicBezTo>
                    <a:pt x="69603" y="48963"/>
                    <a:pt x="69863" y="48638"/>
                    <a:pt x="70059" y="48182"/>
                  </a:cubicBezTo>
                  <a:cubicBezTo>
                    <a:pt x="70254" y="47726"/>
                    <a:pt x="70384" y="47140"/>
                    <a:pt x="70515" y="46424"/>
                  </a:cubicBezTo>
                  <a:cubicBezTo>
                    <a:pt x="70645" y="45708"/>
                    <a:pt x="70645" y="44861"/>
                    <a:pt x="70645" y="43819"/>
                  </a:cubicBezTo>
                  <a:cubicBezTo>
                    <a:pt x="70645" y="42908"/>
                    <a:pt x="70580" y="42126"/>
                    <a:pt x="70515" y="41475"/>
                  </a:cubicBezTo>
                  <a:cubicBezTo>
                    <a:pt x="70449" y="40824"/>
                    <a:pt x="70319" y="40238"/>
                    <a:pt x="70189" y="39782"/>
                  </a:cubicBezTo>
                  <a:cubicBezTo>
                    <a:pt x="70059" y="39327"/>
                    <a:pt x="69929" y="38871"/>
                    <a:pt x="69733" y="38545"/>
                  </a:cubicBezTo>
                  <a:cubicBezTo>
                    <a:pt x="69538" y="38220"/>
                    <a:pt x="69082" y="37699"/>
                    <a:pt x="68431" y="36983"/>
                  </a:cubicBezTo>
                  <a:cubicBezTo>
                    <a:pt x="67780" y="36332"/>
                    <a:pt x="66543" y="35420"/>
                    <a:pt x="64785" y="34378"/>
                  </a:cubicBezTo>
                  <a:cubicBezTo>
                    <a:pt x="63027" y="33337"/>
                    <a:pt x="61008" y="32425"/>
                    <a:pt x="58730" y="31579"/>
                  </a:cubicBezTo>
                  <a:cubicBezTo>
                    <a:pt x="56451" y="30797"/>
                    <a:pt x="53976" y="30146"/>
                    <a:pt x="51307" y="29560"/>
                  </a:cubicBezTo>
                  <a:cubicBezTo>
                    <a:pt x="48637" y="29039"/>
                    <a:pt x="45903" y="28779"/>
                    <a:pt x="43038" y="28779"/>
                  </a:cubicBezTo>
                  <a:cubicBezTo>
                    <a:pt x="36592" y="28779"/>
                    <a:pt x="30797" y="29951"/>
                    <a:pt x="25523" y="32230"/>
                  </a:cubicBezTo>
                  <a:cubicBezTo>
                    <a:pt x="20249" y="34574"/>
                    <a:pt x="15757" y="37959"/>
                    <a:pt x="11915" y="42322"/>
                  </a:cubicBezTo>
                  <a:cubicBezTo>
                    <a:pt x="8139" y="46749"/>
                    <a:pt x="5209" y="52088"/>
                    <a:pt x="3125" y="58469"/>
                  </a:cubicBezTo>
                  <a:cubicBezTo>
                    <a:pt x="1042" y="64850"/>
                    <a:pt x="0" y="72077"/>
                    <a:pt x="0" y="80216"/>
                  </a:cubicBezTo>
                  <a:cubicBezTo>
                    <a:pt x="0" y="88160"/>
                    <a:pt x="977" y="95126"/>
                    <a:pt x="2930" y="101247"/>
                  </a:cubicBezTo>
                  <a:cubicBezTo>
                    <a:pt x="4883" y="107302"/>
                    <a:pt x="7618" y="112446"/>
                    <a:pt x="11264" y="116548"/>
                  </a:cubicBezTo>
                  <a:cubicBezTo>
                    <a:pt x="14845" y="120650"/>
                    <a:pt x="19208" y="123775"/>
                    <a:pt x="24351" y="125924"/>
                  </a:cubicBezTo>
                  <a:cubicBezTo>
                    <a:pt x="29495" y="128072"/>
                    <a:pt x="35225" y="129114"/>
                    <a:pt x="41606" y="129114"/>
                  </a:cubicBezTo>
                  <a:cubicBezTo>
                    <a:pt x="45317" y="129114"/>
                    <a:pt x="48703" y="128788"/>
                    <a:pt x="51763" y="128072"/>
                  </a:cubicBezTo>
                  <a:cubicBezTo>
                    <a:pt x="54888" y="127421"/>
                    <a:pt x="57623" y="126575"/>
                    <a:pt x="60032" y="125598"/>
                  </a:cubicBezTo>
                  <a:cubicBezTo>
                    <a:pt x="62441" y="124621"/>
                    <a:pt x="64459" y="123580"/>
                    <a:pt x="66022" y="122603"/>
                  </a:cubicBezTo>
                  <a:cubicBezTo>
                    <a:pt x="67650" y="121561"/>
                    <a:pt x="68691" y="120780"/>
                    <a:pt x="69212" y="120259"/>
                  </a:cubicBezTo>
                  <a:cubicBezTo>
                    <a:pt x="69733" y="119738"/>
                    <a:pt x="70059" y="119347"/>
                    <a:pt x="70254" y="118957"/>
                  </a:cubicBezTo>
                  <a:cubicBezTo>
                    <a:pt x="70449" y="118631"/>
                    <a:pt x="70645" y="118175"/>
                    <a:pt x="70775" y="117720"/>
                  </a:cubicBezTo>
                  <a:cubicBezTo>
                    <a:pt x="70905" y="117264"/>
                    <a:pt x="70970" y="116743"/>
                    <a:pt x="71035" y="116157"/>
                  </a:cubicBezTo>
                  <a:cubicBezTo>
                    <a:pt x="71101" y="115571"/>
                    <a:pt x="71101" y="114855"/>
                    <a:pt x="71101" y="114008"/>
                  </a:cubicBezTo>
                  <a:cubicBezTo>
                    <a:pt x="71101" y="112902"/>
                    <a:pt x="71101" y="111925"/>
                    <a:pt x="70970" y="111209"/>
                  </a:cubicBezTo>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336">
              <a:extLst>
                <a:ext uri="{FF2B5EF4-FFF2-40B4-BE49-F238E27FC236}">
                  <a16:creationId xmlns:a16="http://schemas.microsoft.com/office/drawing/2014/main" id="{F10BDD46-4D49-4A4D-A81D-68E5E63E6FD5}"/>
                </a:ext>
              </a:extLst>
            </p:cNvPr>
            <p:cNvSpPr/>
            <p:nvPr/>
          </p:nvSpPr>
          <p:spPr>
            <a:xfrm>
              <a:off x="5633065" y="3127604"/>
              <a:ext cx="2103065" cy="455773"/>
            </a:xfrm>
            <a:custGeom>
              <a:avLst/>
              <a:gdLst>
                <a:gd name="connsiteX0" fmla="*/ 1964510 w 2103065"/>
                <a:gd name="connsiteY0" fmla="*/ 302112 h 455773"/>
                <a:gd name="connsiteX1" fmla="*/ 1851934 w 2103065"/>
                <a:gd name="connsiteY1" fmla="*/ 302112 h 455773"/>
                <a:gd name="connsiteX2" fmla="*/ 1909167 w 2103065"/>
                <a:gd name="connsiteY2" fmla="*/ 137383 h 455773"/>
                <a:gd name="connsiteX3" fmla="*/ 1964510 w 2103065"/>
                <a:gd name="connsiteY3" fmla="*/ 302112 h 455773"/>
                <a:gd name="connsiteX4" fmla="*/ 2107037 w 2103065"/>
                <a:gd name="connsiteY4" fmla="*/ 456619 h 455773"/>
                <a:gd name="connsiteX5" fmla="*/ 1941657 w 2103065"/>
                <a:gd name="connsiteY5" fmla="*/ 3776 h 455773"/>
                <a:gd name="connsiteX6" fmla="*/ 1872314 w 2103065"/>
                <a:gd name="connsiteY6" fmla="*/ 3776 h 455773"/>
                <a:gd name="connsiteX7" fmla="*/ 1707585 w 2103065"/>
                <a:gd name="connsiteY7" fmla="*/ 456619 h 455773"/>
                <a:gd name="connsiteX8" fmla="*/ 1799781 w 2103065"/>
                <a:gd name="connsiteY8" fmla="*/ 456619 h 455773"/>
                <a:gd name="connsiteX9" fmla="*/ 1827127 w 2103065"/>
                <a:gd name="connsiteY9" fmla="*/ 376469 h 455773"/>
                <a:gd name="connsiteX10" fmla="*/ 1988015 w 2103065"/>
                <a:gd name="connsiteY10" fmla="*/ 376469 h 455773"/>
                <a:gd name="connsiteX11" fmla="*/ 2014710 w 2103065"/>
                <a:gd name="connsiteY11" fmla="*/ 456619 h 455773"/>
                <a:gd name="connsiteX12" fmla="*/ 2107037 w 2103065"/>
                <a:gd name="connsiteY12" fmla="*/ 456619 h 455773"/>
                <a:gd name="connsiteX13" fmla="*/ 1584852 w 2103065"/>
                <a:gd name="connsiteY13" fmla="*/ 230231 h 455773"/>
                <a:gd name="connsiteX14" fmla="*/ 1562584 w 2103065"/>
                <a:gd name="connsiteY14" fmla="*/ 357456 h 455773"/>
                <a:gd name="connsiteX15" fmla="*/ 1506003 w 2103065"/>
                <a:gd name="connsiteY15" fmla="*/ 381612 h 455773"/>
                <a:gd name="connsiteX16" fmla="*/ 1448771 w 2103065"/>
                <a:gd name="connsiteY16" fmla="*/ 357456 h 455773"/>
                <a:gd name="connsiteX17" fmla="*/ 1427154 w 2103065"/>
                <a:gd name="connsiteY17" fmla="*/ 230231 h 455773"/>
                <a:gd name="connsiteX18" fmla="*/ 1448771 w 2103065"/>
                <a:gd name="connsiteY18" fmla="*/ 103005 h 455773"/>
                <a:gd name="connsiteX19" fmla="*/ 1506003 w 2103065"/>
                <a:gd name="connsiteY19" fmla="*/ 78849 h 455773"/>
                <a:gd name="connsiteX20" fmla="*/ 1562584 w 2103065"/>
                <a:gd name="connsiteY20" fmla="*/ 103005 h 455773"/>
                <a:gd name="connsiteX21" fmla="*/ 1584852 w 2103065"/>
                <a:gd name="connsiteY21" fmla="*/ 230231 h 455773"/>
                <a:gd name="connsiteX22" fmla="*/ 1673272 w 2103065"/>
                <a:gd name="connsiteY22" fmla="*/ 230231 h 455773"/>
                <a:gd name="connsiteX23" fmla="*/ 1628150 w 2103065"/>
                <a:gd name="connsiteY23" fmla="*/ 49614 h 455773"/>
                <a:gd name="connsiteX24" fmla="*/ 1506068 w 2103065"/>
                <a:gd name="connsiteY24" fmla="*/ 0 h 455773"/>
                <a:gd name="connsiteX25" fmla="*/ 1383335 w 2103065"/>
                <a:gd name="connsiteY25" fmla="*/ 49614 h 455773"/>
                <a:gd name="connsiteX26" fmla="*/ 1338865 w 2103065"/>
                <a:gd name="connsiteY26" fmla="*/ 230231 h 455773"/>
                <a:gd name="connsiteX27" fmla="*/ 1383335 w 2103065"/>
                <a:gd name="connsiteY27" fmla="*/ 410847 h 455773"/>
                <a:gd name="connsiteX28" fmla="*/ 1506068 w 2103065"/>
                <a:gd name="connsiteY28" fmla="*/ 460461 h 455773"/>
                <a:gd name="connsiteX29" fmla="*/ 1628150 w 2103065"/>
                <a:gd name="connsiteY29" fmla="*/ 410847 h 455773"/>
                <a:gd name="connsiteX30" fmla="*/ 1673272 w 2103065"/>
                <a:gd name="connsiteY30" fmla="*/ 230231 h 455773"/>
                <a:gd name="connsiteX31" fmla="*/ 1168927 w 2103065"/>
                <a:gd name="connsiteY31" fmla="*/ 134844 h 455773"/>
                <a:gd name="connsiteX32" fmla="*/ 1110392 w 2103065"/>
                <a:gd name="connsiteY32" fmla="*/ 186997 h 455773"/>
                <a:gd name="connsiteX33" fmla="*/ 1023926 w 2103065"/>
                <a:gd name="connsiteY33" fmla="*/ 186997 h 455773"/>
                <a:gd name="connsiteX34" fmla="*/ 1023926 w 2103065"/>
                <a:gd name="connsiteY34" fmla="*/ 82690 h 455773"/>
                <a:gd name="connsiteX35" fmla="*/ 1110392 w 2103065"/>
                <a:gd name="connsiteY35" fmla="*/ 82690 h 455773"/>
                <a:gd name="connsiteX36" fmla="*/ 1168927 w 2103065"/>
                <a:gd name="connsiteY36" fmla="*/ 134844 h 455773"/>
                <a:gd name="connsiteX37" fmla="*/ 1175308 w 2103065"/>
                <a:gd name="connsiteY37" fmla="*/ 321776 h 455773"/>
                <a:gd name="connsiteX38" fmla="*/ 1116187 w 2103065"/>
                <a:gd name="connsiteY38" fmla="*/ 377771 h 455773"/>
                <a:gd name="connsiteX39" fmla="*/ 1023991 w 2103065"/>
                <a:gd name="connsiteY39" fmla="*/ 377771 h 455773"/>
                <a:gd name="connsiteX40" fmla="*/ 1023991 w 2103065"/>
                <a:gd name="connsiteY40" fmla="*/ 266497 h 455773"/>
                <a:gd name="connsiteX41" fmla="*/ 1116187 w 2103065"/>
                <a:gd name="connsiteY41" fmla="*/ 266497 h 455773"/>
                <a:gd name="connsiteX42" fmla="*/ 1175308 w 2103065"/>
                <a:gd name="connsiteY42" fmla="*/ 321776 h 455773"/>
                <a:gd name="connsiteX43" fmla="*/ 1263662 w 2103065"/>
                <a:gd name="connsiteY43" fmla="*/ 326268 h 455773"/>
                <a:gd name="connsiteX44" fmla="*/ 1201352 w 2103065"/>
                <a:gd name="connsiteY44" fmla="*/ 224501 h 455773"/>
                <a:gd name="connsiteX45" fmla="*/ 1257347 w 2103065"/>
                <a:gd name="connsiteY45" fmla="*/ 131002 h 455773"/>
                <a:gd name="connsiteX46" fmla="*/ 1117424 w 2103065"/>
                <a:gd name="connsiteY46" fmla="*/ 3776 h 455773"/>
                <a:gd name="connsiteX47" fmla="*/ 935506 w 2103065"/>
                <a:gd name="connsiteY47" fmla="*/ 3776 h 455773"/>
                <a:gd name="connsiteX48" fmla="*/ 935506 w 2103065"/>
                <a:gd name="connsiteY48" fmla="*/ 456619 h 455773"/>
                <a:gd name="connsiteX49" fmla="*/ 1125042 w 2103065"/>
                <a:gd name="connsiteY49" fmla="*/ 456619 h 455773"/>
                <a:gd name="connsiteX50" fmla="*/ 1263662 w 2103065"/>
                <a:gd name="connsiteY50" fmla="*/ 326268 h 455773"/>
                <a:gd name="connsiteX51" fmla="*/ 852230 w 2103065"/>
                <a:gd name="connsiteY51" fmla="*/ 323078 h 455773"/>
                <a:gd name="connsiteX52" fmla="*/ 817266 w 2103065"/>
                <a:gd name="connsiteY52" fmla="*/ 227040 h 455773"/>
                <a:gd name="connsiteX53" fmla="*/ 730734 w 2103065"/>
                <a:gd name="connsiteY53" fmla="*/ 192076 h 455773"/>
                <a:gd name="connsiteX54" fmla="*/ 677278 w 2103065"/>
                <a:gd name="connsiteY54" fmla="*/ 184458 h 455773"/>
                <a:gd name="connsiteX55" fmla="*/ 635282 w 2103065"/>
                <a:gd name="connsiteY55" fmla="*/ 166618 h 455773"/>
                <a:gd name="connsiteX56" fmla="*/ 621934 w 2103065"/>
                <a:gd name="connsiteY56" fmla="*/ 134193 h 455773"/>
                <a:gd name="connsiteX57" fmla="*/ 691928 w 2103065"/>
                <a:gd name="connsiteY57" fmla="*/ 76961 h 455773"/>
                <a:gd name="connsiteX58" fmla="*/ 784775 w 2103065"/>
                <a:gd name="connsiteY58" fmla="*/ 108148 h 455773"/>
                <a:gd name="connsiteX59" fmla="*/ 840770 w 2103065"/>
                <a:gd name="connsiteY59" fmla="*/ 52805 h 455773"/>
                <a:gd name="connsiteX60" fmla="*/ 694467 w 2103065"/>
                <a:gd name="connsiteY60" fmla="*/ 0 h 455773"/>
                <a:gd name="connsiteX61" fmla="*/ 536770 w 2103065"/>
                <a:gd name="connsiteY61" fmla="*/ 137383 h 455773"/>
                <a:gd name="connsiteX62" fmla="*/ 569195 w 2103065"/>
                <a:gd name="connsiteY62" fmla="*/ 226389 h 455773"/>
                <a:gd name="connsiteX63" fmla="*/ 656964 w 2103065"/>
                <a:gd name="connsiteY63" fmla="*/ 263893 h 455773"/>
                <a:gd name="connsiteX64" fmla="*/ 711657 w 2103065"/>
                <a:gd name="connsiteY64" fmla="*/ 271511 h 455773"/>
                <a:gd name="connsiteX65" fmla="*/ 751764 w 2103065"/>
                <a:gd name="connsiteY65" fmla="*/ 287397 h 455773"/>
                <a:gd name="connsiteX66" fmla="*/ 765763 w 2103065"/>
                <a:gd name="connsiteY66" fmla="*/ 325552 h 455773"/>
                <a:gd name="connsiteX67" fmla="*/ 685612 w 2103065"/>
                <a:gd name="connsiteY67" fmla="*/ 381482 h 455773"/>
                <a:gd name="connsiteX68" fmla="*/ 576227 w 2103065"/>
                <a:gd name="connsiteY68" fmla="*/ 343327 h 455773"/>
                <a:gd name="connsiteX69" fmla="*/ 518995 w 2103065"/>
                <a:gd name="connsiteY69" fmla="*/ 400559 h 455773"/>
                <a:gd name="connsiteX70" fmla="*/ 684310 w 2103065"/>
                <a:gd name="connsiteY70" fmla="*/ 460331 h 455773"/>
                <a:gd name="connsiteX71" fmla="*/ 852230 w 2103065"/>
                <a:gd name="connsiteY71" fmla="*/ 323078 h 455773"/>
                <a:gd name="connsiteX72" fmla="*/ 454080 w 2103065"/>
                <a:gd name="connsiteY72" fmla="*/ 3776 h 455773"/>
                <a:gd name="connsiteX73" fmla="*/ 365660 w 2103065"/>
                <a:gd name="connsiteY73" fmla="*/ 3776 h 455773"/>
                <a:gd name="connsiteX74" fmla="*/ 365660 w 2103065"/>
                <a:gd name="connsiteY74" fmla="*/ 456619 h 455773"/>
                <a:gd name="connsiteX75" fmla="*/ 454080 w 2103065"/>
                <a:gd name="connsiteY75" fmla="*/ 456619 h 455773"/>
                <a:gd name="connsiteX76" fmla="*/ 454080 w 2103065"/>
                <a:gd name="connsiteY76" fmla="*/ 3776 h 455773"/>
                <a:gd name="connsiteX77" fmla="*/ 293778 w 2103065"/>
                <a:gd name="connsiteY77" fmla="*/ 456619 h 455773"/>
                <a:gd name="connsiteX78" fmla="*/ 293778 w 2103065"/>
                <a:gd name="connsiteY78" fmla="*/ 377771 h 455773"/>
                <a:gd name="connsiteX79" fmla="*/ 88355 w 2103065"/>
                <a:gd name="connsiteY79" fmla="*/ 377771 h 455773"/>
                <a:gd name="connsiteX80" fmla="*/ 88355 w 2103065"/>
                <a:gd name="connsiteY80" fmla="*/ 3776 h 455773"/>
                <a:gd name="connsiteX81" fmla="*/ 0 w 2103065"/>
                <a:gd name="connsiteY81" fmla="*/ 3776 h 455773"/>
                <a:gd name="connsiteX82" fmla="*/ 0 w 2103065"/>
                <a:gd name="connsiteY82" fmla="*/ 456619 h 455773"/>
                <a:gd name="connsiteX83" fmla="*/ 293778 w 2103065"/>
                <a:gd name="connsiteY83" fmla="*/ 456619 h 45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103065" h="455773">
                  <a:moveTo>
                    <a:pt x="1964510" y="302112"/>
                  </a:moveTo>
                  <a:lnTo>
                    <a:pt x="1851934" y="302112"/>
                  </a:lnTo>
                  <a:lnTo>
                    <a:pt x="1909167" y="137383"/>
                  </a:lnTo>
                  <a:lnTo>
                    <a:pt x="1964510" y="302112"/>
                  </a:lnTo>
                  <a:close/>
                  <a:moveTo>
                    <a:pt x="2107037" y="456619"/>
                  </a:moveTo>
                  <a:lnTo>
                    <a:pt x="1941657" y="3776"/>
                  </a:lnTo>
                  <a:lnTo>
                    <a:pt x="1872314" y="3776"/>
                  </a:lnTo>
                  <a:lnTo>
                    <a:pt x="1707585" y="456619"/>
                  </a:lnTo>
                  <a:lnTo>
                    <a:pt x="1799781" y="456619"/>
                  </a:lnTo>
                  <a:lnTo>
                    <a:pt x="1827127" y="376469"/>
                  </a:lnTo>
                  <a:lnTo>
                    <a:pt x="1988015" y="376469"/>
                  </a:lnTo>
                  <a:lnTo>
                    <a:pt x="2014710" y="456619"/>
                  </a:lnTo>
                  <a:lnTo>
                    <a:pt x="2107037" y="456619"/>
                  </a:lnTo>
                  <a:close/>
                  <a:moveTo>
                    <a:pt x="1584852" y="230231"/>
                  </a:moveTo>
                  <a:cubicBezTo>
                    <a:pt x="1584852" y="317348"/>
                    <a:pt x="1579773" y="338379"/>
                    <a:pt x="1562584" y="357456"/>
                  </a:cubicBezTo>
                  <a:cubicBezTo>
                    <a:pt x="1549822" y="372106"/>
                    <a:pt x="1530159" y="381612"/>
                    <a:pt x="1506003" y="381612"/>
                  </a:cubicBezTo>
                  <a:cubicBezTo>
                    <a:pt x="1481847" y="381612"/>
                    <a:pt x="1461467" y="372041"/>
                    <a:pt x="1448771" y="357456"/>
                  </a:cubicBezTo>
                  <a:cubicBezTo>
                    <a:pt x="1431582" y="338379"/>
                    <a:pt x="1427154" y="317413"/>
                    <a:pt x="1427154" y="230231"/>
                  </a:cubicBezTo>
                  <a:cubicBezTo>
                    <a:pt x="1427154" y="143113"/>
                    <a:pt x="1431582" y="122082"/>
                    <a:pt x="1448771" y="103005"/>
                  </a:cubicBezTo>
                  <a:cubicBezTo>
                    <a:pt x="1461467" y="88355"/>
                    <a:pt x="1481847" y="78849"/>
                    <a:pt x="1506003" y="78849"/>
                  </a:cubicBezTo>
                  <a:cubicBezTo>
                    <a:pt x="1530159" y="78849"/>
                    <a:pt x="1549887" y="88355"/>
                    <a:pt x="1562584" y="103005"/>
                  </a:cubicBezTo>
                  <a:cubicBezTo>
                    <a:pt x="1579773" y="122082"/>
                    <a:pt x="1584852" y="143113"/>
                    <a:pt x="1584852" y="230231"/>
                  </a:cubicBezTo>
                  <a:moveTo>
                    <a:pt x="1673272" y="230231"/>
                  </a:moveTo>
                  <a:cubicBezTo>
                    <a:pt x="1673272" y="151968"/>
                    <a:pt x="1673923" y="95387"/>
                    <a:pt x="1628150" y="49614"/>
                  </a:cubicBezTo>
                  <a:cubicBezTo>
                    <a:pt x="1596376" y="17840"/>
                    <a:pt x="1557570" y="0"/>
                    <a:pt x="1506068" y="0"/>
                  </a:cubicBezTo>
                  <a:cubicBezTo>
                    <a:pt x="1454566" y="0"/>
                    <a:pt x="1415109" y="17840"/>
                    <a:pt x="1383335" y="49614"/>
                  </a:cubicBezTo>
                  <a:cubicBezTo>
                    <a:pt x="1337562" y="95387"/>
                    <a:pt x="1338865" y="152033"/>
                    <a:pt x="1338865" y="230231"/>
                  </a:cubicBezTo>
                  <a:cubicBezTo>
                    <a:pt x="1338865" y="308428"/>
                    <a:pt x="1337562" y="365074"/>
                    <a:pt x="1383335" y="410847"/>
                  </a:cubicBezTo>
                  <a:cubicBezTo>
                    <a:pt x="1415174" y="442621"/>
                    <a:pt x="1454566" y="460461"/>
                    <a:pt x="1506068" y="460461"/>
                  </a:cubicBezTo>
                  <a:cubicBezTo>
                    <a:pt x="1557570" y="460461"/>
                    <a:pt x="1596376" y="442686"/>
                    <a:pt x="1628150" y="410847"/>
                  </a:cubicBezTo>
                  <a:cubicBezTo>
                    <a:pt x="1673923" y="365074"/>
                    <a:pt x="1673272" y="308428"/>
                    <a:pt x="1673272" y="230231"/>
                  </a:cubicBezTo>
                  <a:moveTo>
                    <a:pt x="1168927" y="134844"/>
                  </a:moveTo>
                  <a:cubicBezTo>
                    <a:pt x="1168927" y="166032"/>
                    <a:pt x="1147961" y="186997"/>
                    <a:pt x="1110392" y="186997"/>
                  </a:cubicBezTo>
                  <a:lnTo>
                    <a:pt x="1023926" y="186997"/>
                  </a:lnTo>
                  <a:lnTo>
                    <a:pt x="1023926" y="82690"/>
                  </a:lnTo>
                  <a:lnTo>
                    <a:pt x="1110392" y="82690"/>
                  </a:lnTo>
                  <a:cubicBezTo>
                    <a:pt x="1147961" y="82690"/>
                    <a:pt x="1168927" y="103656"/>
                    <a:pt x="1168927" y="134844"/>
                  </a:cubicBezTo>
                  <a:moveTo>
                    <a:pt x="1175308" y="321776"/>
                  </a:moveTo>
                  <a:cubicBezTo>
                    <a:pt x="1175308" y="352313"/>
                    <a:pt x="1156230" y="377771"/>
                    <a:pt x="1116187" y="377771"/>
                  </a:cubicBezTo>
                  <a:lnTo>
                    <a:pt x="1023991" y="377771"/>
                  </a:lnTo>
                  <a:lnTo>
                    <a:pt x="1023991" y="266497"/>
                  </a:lnTo>
                  <a:lnTo>
                    <a:pt x="1116187" y="266497"/>
                  </a:lnTo>
                  <a:cubicBezTo>
                    <a:pt x="1156165" y="266497"/>
                    <a:pt x="1175308" y="291304"/>
                    <a:pt x="1175308" y="321776"/>
                  </a:cubicBezTo>
                  <a:moveTo>
                    <a:pt x="1263662" y="326268"/>
                  </a:moveTo>
                  <a:cubicBezTo>
                    <a:pt x="1263662" y="265846"/>
                    <a:pt x="1228698" y="237262"/>
                    <a:pt x="1201352" y="224501"/>
                  </a:cubicBezTo>
                  <a:cubicBezTo>
                    <a:pt x="1224270" y="213692"/>
                    <a:pt x="1257347" y="181267"/>
                    <a:pt x="1257347" y="131002"/>
                  </a:cubicBezTo>
                  <a:cubicBezTo>
                    <a:pt x="1257347" y="53391"/>
                    <a:pt x="1205844" y="3776"/>
                    <a:pt x="1117424" y="3776"/>
                  </a:cubicBezTo>
                  <a:lnTo>
                    <a:pt x="935506" y="3776"/>
                  </a:lnTo>
                  <a:lnTo>
                    <a:pt x="935506" y="456619"/>
                  </a:lnTo>
                  <a:lnTo>
                    <a:pt x="1125042" y="456619"/>
                  </a:lnTo>
                  <a:cubicBezTo>
                    <a:pt x="1205779" y="456619"/>
                    <a:pt x="1263662" y="410847"/>
                    <a:pt x="1263662" y="326268"/>
                  </a:cubicBezTo>
                  <a:moveTo>
                    <a:pt x="852230" y="323078"/>
                  </a:moveTo>
                  <a:cubicBezTo>
                    <a:pt x="852230" y="283035"/>
                    <a:pt x="841421" y="249959"/>
                    <a:pt x="817266" y="227040"/>
                  </a:cubicBezTo>
                  <a:cubicBezTo>
                    <a:pt x="798188" y="209265"/>
                    <a:pt x="772079" y="197806"/>
                    <a:pt x="730734" y="192076"/>
                  </a:cubicBezTo>
                  <a:lnTo>
                    <a:pt x="677278" y="184458"/>
                  </a:lnTo>
                  <a:cubicBezTo>
                    <a:pt x="658852" y="181919"/>
                    <a:pt x="644202" y="174887"/>
                    <a:pt x="635282" y="166618"/>
                  </a:cubicBezTo>
                  <a:cubicBezTo>
                    <a:pt x="625776" y="157697"/>
                    <a:pt x="621934" y="145652"/>
                    <a:pt x="621934" y="134193"/>
                  </a:cubicBezTo>
                  <a:cubicBezTo>
                    <a:pt x="621934" y="103005"/>
                    <a:pt x="644853" y="76961"/>
                    <a:pt x="691928" y="76961"/>
                  </a:cubicBezTo>
                  <a:cubicBezTo>
                    <a:pt x="721814" y="76961"/>
                    <a:pt x="756127" y="80802"/>
                    <a:pt x="784775" y="108148"/>
                  </a:cubicBezTo>
                  <a:lnTo>
                    <a:pt x="840770" y="52805"/>
                  </a:lnTo>
                  <a:cubicBezTo>
                    <a:pt x="801965" y="15301"/>
                    <a:pt x="756778" y="0"/>
                    <a:pt x="694467" y="0"/>
                  </a:cubicBezTo>
                  <a:cubicBezTo>
                    <a:pt x="596541" y="0"/>
                    <a:pt x="536770" y="56581"/>
                    <a:pt x="536770" y="137383"/>
                  </a:cubicBezTo>
                  <a:cubicBezTo>
                    <a:pt x="536770" y="175538"/>
                    <a:pt x="547578" y="204772"/>
                    <a:pt x="569195" y="226389"/>
                  </a:cubicBezTo>
                  <a:cubicBezTo>
                    <a:pt x="589575" y="246117"/>
                    <a:pt x="618158" y="258228"/>
                    <a:pt x="656964" y="263893"/>
                  </a:cubicBezTo>
                  <a:lnTo>
                    <a:pt x="711657" y="271511"/>
                  </a:lnTo>
                  <a:cubicBezTo>
                    <a:pt x="732622" y="274701"/>
                    <a:pt x="742844" y="279128"/>
                    <a:pt x="751764" y="287397"/>
                  </a:cubicBezTo>
                  <a:cubicBezTo>
                    <a:pt x="761271" y="296318"/>
                    <a:pt x="765763" y="309665"/>
                    <a:pt x="765763" y="325552"/>
                  </a:cubicBezTo>
                  <a:cubicBezTo>
                    <a:pt x="765763" y="361819"/>
                    <a:pt x="737766" y="381482"/>
                    <a:pt x="685612" y="381482"/>
                  </a:cubicBezTo>
                  <a:cubicBezTo>
                    <a:pt x="643616" y="381482"/>
                    <a:pt x="604875" y="371911"/>
                    <a:pt x="576227" y="343327"/>
                  </a:cubicBezTo>
                  <a:lnTo>
                    <a:pt x="518995" y="400559"/>
                  </a:lnTo>
                  <a:cubicBezTo>
                    <a:pt x="563465" y="445746"/>
                    <a:pt x="615684" y="460331"/>
                    <a:pt x="684310" y="460331"/>
                  </a:cubicBezTo>
                  <a:cubicBezTo>
                    <a:pt x="779046" y="460461"/>
                    <a:pt x="852230" y="410847"/>
                    <a:pt x="852230" y="323078"/>
                  </a:cubicBezTo>
                  <a:moveTo>
                    <a:pt x="454080" y="3776"/>
                  </a:moveTo>
                  <a:lnTo>
                    <a:pt x="365660" y="3776"/>
                  </a:lnTo>
                  <a:lnTo>
                    <a:pt x="365660" y="456619"/>
                  </a:lnTo>
                  <a:lnTo>
                    <a:pt x="454080" y="456619"/>
                  </a:lnTo>
                  <a:lnTo>
                    <a:pt x="454080" y="3776"/>
                  </a:lnTo>
                  <a:close/>
                  <a:moveTo>
                    <a:pt x="293778" y="456619"/>
                  </a:moveTo>
                  <a:lnTo>
                    <a:pt x="293778" y="377771"/>
                  </a:lnTo>
                  <a:lnTo>
                    <a:pt x="88355" y="377771"/>
                  </a:lnTo>
                  <a:lnTo>
                    <a:pt x="88355" y="3776"/>
                  </a:lnTo>
                  <a:lnTo>
                    <a:pt x="0" y="3776"/>
                  </a:lnTo>
                  <a:lnTo>
                    <a:pt x="0" y="456619"/>
                  </a:lnTo>
                  <a:lnTo>
                    <a:pt x="293778" y="456619"/>
                  </a:lnTo>
                  <a:close/>
                </a:path>
              </a:pathLst>
            </a:custGeom>
            <a:grpFill/>
            <a:ln w="64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76" name="Picture 75">
            <a:extLst>
              <a:ext uri="{FF2B5EF4-FFF2-40B4-BE49-F238E27FC236}">
                <a16:creationId xmlns:a16="http://schemas.microsoft.com/office/drawing/2014/main" id="{4262098E-924E-F24E-B7FA-F43D4EED9E8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6911" y="1155523"/>
            <a:ext cx="1576198" cy="1468083"/>
          </a:xfrm>
          <a:prstGeom prst="rect">
            <a:avLst/>
          </a:prstGeom>
        </p:spPr>
      </p:pic>
      <p:sp>
        <p:nvSpPr>
          <p:cNvPr id="77" name="Rectangle 76">
            <a:extLst>
              <a:ext uri="{FF2B5EF4-FFF2-40B4-BE49-F238E27FC236}">
                <a16:creationId xmlns:a16="http://schemas.microsoft.com/office/drawing/2014/main" id="{5CF68D2C-CE4D-8049-98CE-7CF809A95B9F}"/>
              </a:ext>
            </a:extLst>
          </p:cNvPr>
          <p:cNvSpPr/>
          <p:nvPr/>
        </p:nvSpPr>
        <p:spPr>
          <a:xfrm>
            <a:off x="423131" y="1706913"/>
            <a:ext cx="1122156" cy="249299"/>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Context</a:t>
            </a:r>
          </a:p>
        </p:txBody>
      </p:sp>
      <p:pic>
        <p:nvPicPr>
          <p:cNvPr id="11" name="Picture 10">
            <a:extLst>
              <a:ext uri="{FF2B5EF4-FFF2-40B4-BE49-F238E27FC236}">
                <a16:creationId xmlns:a16="http://schemas.microsoft.com/office/drawing/2014/main" id="{F5701021-D15E-B1D8-8DC6-B483DDCB1A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91234" y="3193146"/>
            <a:ext cx="1576198" cy="1468083"/>
          </a:xfrm>
          <a:prstGeom prst="rect">
            <a:avLst/>
          </a:prstGeom>
        </p:spPr>
      </p:pic>
      <p:sp>
        <p:nvSpPr>
          <p:cNvPr id="12" name="Rectangle 11">
            <a:extLst>
              <a:ext uri="{FF2B5EF4-FFF2-40B4-BE49-F238E27FC236}">
                <a16:creationId xmlns:a16="http://schemas.microsoft.com/office/drawing/2014/main" id="{2132B8EB-A9EC-CB99-44EF-7765A12A08E1}"/>
              </a:ext>
            </a:extLst>
          </p:cNvPr>
          <p:cNvSpPr/>
          <p:nvPr/>
        </p:nvSpPr>
        <p:spPr>
          <a:xfrm>
            <a:off x="426822" y="3716840"/>
            <a:ext cx="1122156" cy="249299"/>
          </a:xfrm>
          <a:prstGeom prst="rect">
            <a:avLst/>
          </a:prstGeom>
        </p:spPr>
        <p:txBody>
          <a:bodyPr wrap="square">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GB" sz="1200" b="1" i="0" u="none" strike="noStrike" kern="1200" cap="none" spc="0" normalizeH="0" baseline="0" dirty="0">
                <a:ln>
                  <a:noFill/>
                </a:ln>
                <a:solidFill>
                  <a:prstClr val="black"/>
                </a:solidFill>
                <a:effectLst/>
                <a:uLnTx/>
                <a:uFillTx/>
                <a:latin typeface="Arial" panose="020B0604020202020204" pitchFamily="34" charset="0"/>
                <a:ea typeface="+mn-ea"/>
                <a:cs typeface="Arial" panose="020B0604020202020204" pitchFamily="34" charset="0"/>
              </a:rPr>
              <a:t>Challenges</a:t>
            </a:r>
          </a:p>
        </p:txBody>
      </p:sp>
      <p:sp>
        <p:nvSpPr>
          <p:cNvPr id="6" name="TextBox 5">
            <a:extLst>
              <a:ext uri="{FF2B5EF4-FFF2-40B4-BE49-F238E27FC236}">
                <a16:creationId xmlns:a16="http://schemas.microsoft.com/office/drawing/2014/main" id="{EB30E5A7-689D-9071-3F1C-01502C44A22E}"/>
              </a:ext>
            </a:extLst>
          </p:cNvPr>
          <p:cNvSpPr txBox="1"/>
          <p:nvPr/>
        </p:nvSpPr>
        <p:spPr>
          <a:xfrm>
            <a:off x="1878504" y="3162684"/>
            <a:ext cx="10003085" cy="1323439"/>
          </a:xfrm>
          <a:prstGeom prst="rect">
            <a:avLst/>
          </a:prstGeom>
          <a:noFill/>
        </p:spPr>
        <p:txBody>
          <a:bodyPr wrap="square">
            <a:spAutoFit/>
          </a:bodyPr>
          <a:lstStyle/>
          <a:p>
            <a:pPr marL="285750" indent="-285750">
              <a:buFont typeface="Arial" panose="020B0604020202020204" pitchFamily="34" charset="0"/>
              <a:buChar char="•"/>
            </a:pPr>
            <a:r>
              <a:rPr lang="en-GB" sz="1600" b="1" dirty="0"/>
              <a:t>Urgency</a:t>
            </a:r>
            <a:r>
              <a:rPr lang="en-GB" sz="1600" dirty="0"/>
              <a:t>: an excuse to proceed with non-planned procurements;</a:t>
            </a:r>
          </a:p>
          <a:p>
            <a:pPr marL="285750" indent="-285750">
              <a:buFont typeface="Arial" panose="020B0604020202020204" pitchFamily="34" charset="0"/>
              <a:buChar char="•"/>
            </a:pPr>
            <a:r>
              <a:rPr lang="en-GB" sz="1600" b="1" dirty="0"/>
              <a:t>Complexity of specifications</a:t>
            </a:r>
            <a:r>
              <a:rPr lang="en-GB" sz="1600" dirty="0"/>
              <a:t>: an excuse for not considering sustainability and circularity in most PP tenders;</a:t>
            </a:r>
          </a:p>
          <a:p>
            <a:pPr marL="285750" indent="-285750">
              <a:buFont typeface="Arial" panose="020B0604020202020204" pitchFamily="34" charset="0"/>
              <a:buChar char="•"/>
            </a:pPr>
            <a:r>
              <a:rPr lang="en-GB" sz="1600" b="1" dirty="0"/>
              <a:t>Scarce contracting of innovative SMEs and start-ups</a:t>
            </a:r>
            <a:r>
              <a:rPr lang="en-GB" sz="1600" dirty="0"/>
              <a:t>, and the lead time is one of the vital issues that repulses these economic operators.</a:t>
            </a:r>
          </a:p>
          <a:p>
            <a:pPr marL="285750" indent="-285750">
              <a:buFont typeface="Arial" panose="020B0604020202020204" pitchFamily="34" charset="0"/>
              <a:buChar char="•"/>
            </a:pPr>
            <a:r>
              <a:rPr lang="en-GB" sz="1600" b="1" dirty="0"/>
              <a:t>Lack of commitment of 1</a:t>
            </a:r>
            <a:r>
              <a:rPr lang="en-GB" sz="1600" b="1" baseline="30000" dirty="0"/>
              <a:t>st</a:t>
            </a:r>
            <a:r>
              <a:rPr lang="en-GB" sz="1600" b="1" dirty="0"/>
              <a:t> tier suppliers </a:t>
            </a:r>
            <a:r>
              <a:rPr lang="en-GB" sz="1600" dirty="0"/>
              <a:t>towards innovation and sustainable supply chain action.</a:t>
            </a:r>
          </a:p>
        </p:txBody>
      </p:sp>
      <p:sp>
        <p:nvSpPr>
          <p:cNvPr id="10" name="TextBox 9">
            <a:extLst>
              <a:ext uri="{FF2B5EF4-FFF2-40B4-BE49-F238E27FC236}">
                <a16:creationId xmlns:a16="http://schemas.microsoft.com/office/drawing/2014/main" id="{31417FE3-82E4-E12D-3338-AA0CCA9C9498}"/>
              </a:ext>
            </a:extLst>
          </p:cNvPr>
          <p:cNvSpPr txBox="1"/>
          <p:nvPr/>
        </p:nvSpPr>
        <p:spPr>
          <a:xfrm>
            <a:off x="1859975" y="1117862"/>
            <a:ext cx="10164510" cy="2062103"/>
          </a:xfrm>
          <a:prstGeom prst="rect">
            <a:avLst/>
          </a:prstGeom>
          <a:noFill/>
        </p:spPr>
        <p:txBody>
          <a:bodyPr wrap="square">
            <a:spAutoFit/>
          </a:bodyPr>
          <a:lstStyle>
            <a:defPPr>
              <a:defRPr lang="pt-PT"/>
            </a:defPPr>
            <a:lvl1pPr marL="285750" indent="-285750">
              <a:buFont typeface="Arial" panose="020B0604020202020204" pitchFamily="34" charset="0"/>
              <a:buChar char="•"/>
            </a:lvl1pPr>
          </a:lstStyle>
          <a:p>
            <a:pPr>
              <a:spcBef>
                <a:spcPts val="0"/>
              </a:spcBef>
              <a:spcAft>
                <a:spcPts val="0"/>
              </a:spcAft>
            </a:pPr>
            <a:r>
              <a:rPr lang="en-GB" sz="1600" dirty="0">
                <a:solidFill>
                  <a:srgbClr val="0E101A"/>
                </a:solidFill>
                <a:effectLst/>
              </a:rPr>
              <a:t>The Central Purchasing Body (CPB) sets the overall procurement </a:t>
            </a:r>
            <a:r>
              <a:rPr lang="en-GB" sz="1600" b="1" dirty="0">
                <a:solidFill>
                  <a:srgbClr val="0E101A"/>
                </a:solidFill>
                <a:effectLst/>
              </a:rPr>
              <a:t>strategy</a:t>
            </a:r>
            <a:r>
              <a:rPr lang="en-GB" sz="1600" dirty="0">
                <a:solidFill>
                  <a:srgbClr val="0E101A"/>
                </a:solidFill>
                <a:effectLst/>
              </a:rPr>
              <a:t>. CPB procures centralized categories, such as Energy, Fuel, Water, Office Supplies, and Transports, and defines if other BUs can act as Centralized </a:t>
            </a:r>
            <a:r>
              <a:rPr lang="en-GB" sz="1600" b="1" dirty="0">
                <a:solidFill>
                  <a:srgbClr val="0E101A"/>
                </a:solidFill>
                <a:effectLst/>
              </a:rPr>
              <a:t>Procurement Units </a:t>
            </a:r>
            <a:r>
              <a:rPr lang="en-GB" sz="1600" dirty="0">
                <a:solidFill>
                  <a:srgbClr val="0E101A"/>
                </a:solidFill>
                <a:effectLst/>
              </a:rPr>
              <a:t>for the Municipality (Specialization approach).</a:t>
            </a:r>
          </a:p>
          <a:p>
            <a:pPr>
              <a:spcBef>
                <a:spcPts val="0"/>
              </a:spcBef>
              <a:spcAft>
                <a:spcPts val="0"/>
              </a:spcAft>
            </a:pPr>
            <a:r>
              <a:rPr lang="en-GB" sz="1600" dirty="0">
                <a:solidFill>
                  <a:srgbClr val="0E101A"/>
                </a:solidFill>
                <a:effectLst/>
              </a:rPr>
              <a:t>Nevertheless, the CPB is responsible for the legal review of all tenders above EUR 75K.</a:t>
            </a:r>
          </a:p>
          <a:p>
            <a:pPr>
              <a:spcBef>
                <a:spcPts val="0"/>
              </a:spcBef>
              <a:spcAft>
                <a:spcPts val="0"/>
              </a:spcAft>
            </a:pPr>
            <a:r>
              <a:rPr lang="en-GB" sz="1600" dirty="0">
                <a:solidFill>
                  <a:srgbClr val="0E101A"/>
                </a:solidFill>
                <a:effectLst/>
              </a:rPr>
              <a:t>CPB also have a sustainability review aligned with </a:t>
            </a:r>
            <a:r>
              <a:rPr lang="en-GB" sz="1600" b="1" dirty="0">
                <a:solidFill>
                  <a:srgbClr val="0E101A"/>
                </a:solidFill>
                <a:effectLst/>
              </a:rPr>
              <a:t>ISO 20400 </a:t>
            </a:r>
            <a:r>
              <a:rPr lang="en-GB" sz="1600" dirty="0">
                <a:solidFill>
                  <a:srgbClr val="0E101A"/>
                </a:solidFill>
                <a:effectLst/>
              </a:rPr>
              <a:t>and an </a:t>
            </a:r>
            <a:r>
              <a:rPr lang="en-GB" sz="1600" b="1" dirty="0">
                <a:solidFill>
                  <a:srgbClr val="0E101A"/>
                </a:solidFill>
                <a:effectLst/>
              </a:rPr>
              <a:t>Innovation component</a:t>
            </a:r>
            <a:r>
              <a:rPr lang="en-GB" sz="1600" dirty="0">
                <a:solidFill>
                  <a:srgbClr val="0E101A"/>
                </a:solidFill>
                <a:effectLst/>
              </a:rPr>
              <a:t> aligned with PPI and Open Innovation action plan.</a:t>
            </a:r>
          </a:p>
          <a:p>
            <a:pPr>
              <a:spcBef>
                <a:spcPts val="0"/>
              </a:spcBef>
              <a:spcAft>
                <a:spcPts val="0"/>
              </a:spcAft>
            </a:pPr>
            <a:r>
              <a:rPr lang="en-GB" sz="1600" dirty="0">
                <a:solidFill>
                  <a:srgbClr val="0E101A"/>
                </a:solidFill>
                <a:effectLst/>
              </a:rPr>
              <a:t>This hybrid approach to procurement allows decentralized procurement through a network of more than 500 procurement-related staff (near 10.000 in total). </a:t>
            </a:r>
          </a:p>
        </p:txBody>
      </p:sp>
      <p:pic>
        <p:nvPicPr>
          <p:cNvPr id="21" name="Picture 20" descr="A picture containing timeline&#10;&#10;Description automatically generated">
            <a:extLst>
              <a:ext uri="{FF2B5EF4-FFF2-40B4-BE49-F238E27FC236}">
                <a16:creationId xmlns:a16="http://schemas.microsoft.com/office/drawing/2014/main" id="{0B59A5E9-9120-8F50-FC01-E7921BCC2F1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61638" y="4740982"/>
            <a:ext cx="3057851" cy="1911157"/>
          </a:xfrm>
          <a:prstGeom prst="rect">
            <a:avLst/>
          </a:prstGeom>
        </p:spPr>
      </p:pic>
      <p:pic>
        <p:nvPicPr>
          <p:cNvPr id="22" name="Picture 21" descr="Graphical user interface, timeline&#10;&#10;Description automatically generated with medium confidence">
            <a:extLst>
              <a:ext uri="{FF2B5EF4-FFF2-40B4-BE49-F238E27FC236}">
                <a16:creationId xmlns:a16="http://schemas.microsoft.com/office/drawing/2014/main" id="{177C1AE9-966D-F684-B561-DCA16F5AC87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84594" y="4721557"/>
            <a:ext cx="3057850" cy="1930582"/>
          </a:xfrm>
          <a:prstGeom prst="rect">
            <a:avLst/>
          </a:prstGeom>
        </p:spPr>
      </p:pic>
      <p:pic>
        <p:nvPicPr>
          <p:cNvPr id="23" name="Picture 22">
            <a:extLst>
              <a:ext uri="{FF2B5EF4-FFF2-40B4-BE49-F238E27FC236}">
                <a16:creationId xmlns:a16="http://schemas.microsoft.com/office/drawing/2014/main" id="{CA49DBED-3E61-ED0C-B51A-99ADFAE92D0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02896" y="4564337"/>
            <a:ext cx="2006600" cy="1054100"/>
          </a:xfrm>
          <a:prstGeom prst="rect">
            <a:avLst/>
          </a:prstGeom>
        </p:spPr>
      </p:pic>
      <p:pic>
        <p:nvPicPr>
          <p:cNvPr id="24" name="Picture 4">
            <a:extLst>
              <a:ext uri="{FF2B5EF4-FFF2-40B4-BE49-F238E27FC236}">
                <a16:creationId xmlns:a16="http://schemas.microsoft.com/office/drawing/2014/main" id="{8AEF5A20-3A16-B029-1AEB-A072A7E012B7}"/>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050495" y="6382889"/>
            <a:ext cx="935251" cy="31045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a:extLst>
              <a:ext uri="{FF2B5EF4-FFF2-40B4-BE49-F238E27FC236}">
                <a16:creationId xmlns:a16="http://schemas.microsoft.com/office/drawing/2014/main" id="{1410D0F9-5D08-9847-4828-73781CC3729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071824" y="5744344"/>
            <a:ext cx="1466565" cy="682085"/>
          </a:xfrm>
          <a:prstGeom prst="rect">
            <a:avLst/>
          </a:prstGeom>
        </p:spPr>
      </p:pic>
    </p:spTree>
    <p:extLst>
      <p:ext uri="{BB962C8B-B14F-4D97-AF65-F5344CB8AC3E}">
        <p14:creationId xmlns:p14="http://schemas.microsoft.com/office/powerpoint/2010/main" val="106944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750"/>
                                  </p:stCondLst>
                                  <p:childTnLst>
                                    <p:set>
                                      <p:cBhvr>
                                        <p:cTn id="6" dur="1" fill="hold">
                                          <p:stCondLst>
                                            <p:cond delay="0"/>
                                          </p:stCondLst>
                                        </p:cTn>
                                        <p:tgtEl>
                                          <p:spTgt spid="231"/>
                                        </p:tgtEl>
                                        <p:attrNameLst>
                                          <p:attrName>style.visibility</p:attrName>
                                        </p:attrNameLst>
                                      </p:cBhvr>
                                      <p:to>
                                        <p:strVal val="visible"/>
                                      </p:to>
                                    </p:set>
                                    <p:animEffect transition="in" filter="wipe(down)">
                                      <p:cBhvr>
                                        <p:cTn id="7" dur="500"/>
                                        <p:tgtEl>
                                          <p:spTgt spid="231"/>
                                        </p:tgtEl>
                                      </p:cBhvr>
                                    </p:animEffect>
                                  </p:childTnLst>
                                </p:cTn>
                              </p:par>
                              <p:par>
                                <p:cTn id="8" presetID="10" presetClass="entr" presetSubtype="0" fill="hold" nodeType="withEffect">
                                  <p:stCondLst>
                                    <p:cond delay="750"/>
                                  </p:stCondLst>
                                  <p:childTnLst>
                                    <p:set>
                                      <p:cBhvr>
                                        <p:cTn id="9" dur="1" fill="hold">
                                          <p:stCondLst>
                                            <p:cond delay="0"/>
                                          </p:stCondLst>
                                        </p:cTn>
                                        <p:tgtEl>
                                          <p:spTgt spid="234"/>
                                        </p:tgtEl>
                                        <p:attrNameLst>
                                          <p:attrName>style.visibility</p:attrName>
                                        </p:attrNameLst>
                                      </p:cBhvr>
                                      <p:to>
                                        <p:strVal val="visible"/>
                                      </p:to>
                                    </p:set>
                                    <p:animEffect transition="in" filter="fade">
                                      <p:cBhvr>
                                        <p:cTn id="10" dur="500"/>
                                        <p:tgtEl>
                                          <p:spTgt spid="234"/>
                                        </p:tgtEl>
                                      </p:cBhvr>
                                    </p:animEffect>
                                  </p:childTnLst>
                                </p:cTn>
                              </p:par>
                              <p:par>
                                <p:cTn id="11" presetID="22" presetClass="entr" presetSubtype="4" fill="hold" grpId="0" nodeType="withEffect">
                                  <p:stCondLst>
                                    <p:cond delay="750"/>
                                  </p:stCondLst>
                                  <p:childTnLst>
                                    <p:set>
                                      <p:cBhvr>
                                        <p:cTn id="12" dur="1" fill="hold">
                                          <p:stCondLst>
                                            <p:cond delay="0"/>
                                          </p:stCondLst>
                                        </p:cTn>
                                        <p:tgtEl>
                                          <p:spTgt spid="230"/>
                                        </p:tgtEl>
                                        <p:attrNameLst>
                                          <p:attrName>style.visibility</p:attrName>
                                        </p:attrNameLst>
                                      </p:cBhvr>
                                      <p:to>
                                        <p:strVal val="visible"/>
                                      </p:to>
                                    </p:set>
                                    <p:animEffect transition="in" filter="wipe(down)">
                                      <p:cBhvr>
                                        <p:cTn id="13" dur="500"/>
                                        <p:tgtEl>
                                          <p:spTgt spid="230"/>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233"/>
                                        </p:tgtEl>
                                        <p:attrNameLst>
                                          <p:attrName>style.visibility</p:attrName>
                                        </p:attrNameLst>
                                      </p:cBhvr>
                                      <p:to>
                                        <p:strVal val="visible"/>
                                      </p:to>
                                    </p:set>
                                    <p:animEffect transition="in" filter="wipe(left)">
                                      <p:cBhvr>
                                        <p:cTn id="16" dur="500"/>
                                        <p:tgtEl>
                                          <p:spTgt spid="233"/>
                                        </p:tgtEl>
                                      </p:cBhvr>
                                    </p:animEffect>
                                  </p:childTnLst>
                                </p:cTn>
                              </p:par>
                              <p:par>
                                <p:cTn id="17" presetID="22" presetClass="entr" presetSubtype="8" fill="hold" grpId="0" nodeType="withEffect">
                                  <p:stCondLst>
                                    <p:cond delay="750"/>
                                  </p:stCondLst>
                                  <p:childTnLst>
                                    <p:set>
                                      <p:cBhvr>
                                        <p:cTn id="18" dur="1" fill="hold">
                                          <p:stCondLst>
                                            <p:cond delay="0"/>
                                          </p:stCondLst>
                                        </p:cTn>
                                        <p:tgtEl>
                                          <p:spTgt spid="232"/>
                                        </p:tgtEl>
                                        <p:attrNameLst>
                                          <p:attrName>style.visibility</p:attrName>
                                        </p:attrNameLst>
                                      </p:cBhvr>
                                      <p:to>
                                        <p:strVal val="visible"/>
                                      </p:to>
                                    </p:set>
                                    <p:animEffect transition="in" filter="wipe(left)">
                                      <p:cBhvr>
                                        <p:cTn id="19"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 grpId="0" animBg="1"/>
      <p:bldP spid="231" grpId="0" animBg="1"/>
      <p:bldP spid="232" grpId="0" animBg="1"/>
      <p:bldP spid="233" grpId="0" animBg="1"/>
    </p:bld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1890930C68E7429FE41A6CA3E54C64" ma:contentTypeVersion="10" ma:contentTypeDescription="Create a new document." ma:contentTypeScope="" ma:versionID="205eb98fcb81be88f88d24becd9f0606">
  <xsd:schema xmlns:xsd="http://www.w3.org/2001/XMLSchema" xmlns:xs="http://www.w3.org/2001/XMLSchema" xmlns:p="http://schemas.microsoft.com/office/2006/metadata/properties" xmlns:ns2="2ab306b6-5126-43be-96b7-147b81150a90" xmlns:ns3="6c667b69-3416-4009-88eb-b0b0e132bbd1" targetNamespace="http://schemas.microsoft.com/office/2006/metadata/properties" ma:root="true" ma:fieldsID="422ce39f8e4183e24e698a240e883998" ns2:_="" ns3:_="">
    <xsd:import namespace="2ab306b6-5126-43be-96b7-147b81150a90"/>
    <xsd:import namespace="6c667b69-3416-4009-88eb-b0b0e132bbd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b306b6-5126-43be-96b7-147b81150a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c667b69-3416-4009-88eb-b0b0e132bbd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A1F2BA0-2DE2-447A-B869-B92C5D875C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b306b6-5126-43be-96b7-147b81150a90"/>
    <ds:schemaRef ds:uri="6c667b69-3416-4009-88eb-b0b0e132bb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8A377B2-8BFD-44A6-9935-2ACC93B55AE1}">
  <ds:schemaRefs>
    <ds:schemaRef ds:uri="http://schemas.microsoft.com/sharepoint/v3/contenttype/forms"/>
  </ds:schemaRefs>
</ds:datastoreItem>
</file>

<file path=customXml/itemProps3.xml><?xml version="1.0" encoding="utf-8"?>
<ds:datastoreItem xmlns:ds="http://schemas.openxmlformats.org/officeDocument/2006/customXml" ds:itemID="{0565C3A0-6B7F-475E-8B8B-4E0F63352E5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9579</TotalTime>
  <Words>4214</Words>
  <Application>Microsoft Macintosh PowerPoint</Application>
  <PresentationFormat>Widescreen</PresentationFormat>
  <Paragraphs>545</Paragraphs>
  <Slides>41</Slides>
  <Notes>27</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41</vt:i4>
      </vt:variant>
    </vt:vector>
  </HeadingPairs>
  <TitlesOfParts>
    <vt:vector size="53" baseType="lpstr">
      <vt:lpstr>Arial</vt:lpstr>
      <vt:lpstr>Calibri</vt:lpstr>
      <vt:lpstr>Calibri Light</vt:lpstr>
      <vt:lpstr>Cambria</vt:lpstr>
      <vt:lpstr>Century Gothic</vt:lpstr>
      <vt:lpstr>Frutiger Next Pro Light</vt:lpstr>
      <vt:lpstr>Helvetica</vt:lpstr>
      <vt:lpstr>Helvetica LT 33 Thin Extended</vt:lpstr>
      <vt:lpstr>Trebuchet MS</vt:lpstr>
      <vt:lpstr>Verdana</vt:lpstr>
      <vt:lpstr>Wingdings</vt:lpstr>
      <vt:lpstr>Tema do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Homepage</vt:lpstr>
      <vt:lpstr>Business Units &amp; Users</vt:lpstr>
      <vt:lpstr>Procurement needs (assessment)</vt:lpstr>
      <vt:lpstr>Procurement needs (assessment)</vt:lpstr>
      <vt:lpstr>Procurement needs (assessment)</vt:lpstr>
      <vt:lpstr>e-Forms / e-Catalogues</vt:lpstr>
      <vt:lpstr>e-Forms / e-Catalogues</vt:lpstr>
      <vt:lpstr>Approval Workflow</vt:lpstr>
      <vt:lpstr>CPV Reporting</vt:lpstr>
      <vt:lpstr>CPV Reporting</vt:lpstr>
      <vt:lpstr>Tender Planning Reporting</vt:lpstr>
      <vt:lpstr>TENDER PLANNING</vt:lpstr>
      <vt:lpstr>DASHBOARD</vt:lpstr>
      <vt:lpstr>PowerPoint Presentation</vt:lpstr>
      <vt:lpstr>PowerPoint Presentation</vt:lpstr>
      <vt:lpstr>PowerPoint Presentation</vt:lpstr>
      <vt:lpstr>PowerPoint Presentation</vt:lpstr>
      <vt:lpstr>PowerPoint Presentation</vt:lpstr>
      <vt:lpstr>PowerPoint Presentation</vt:lpstr>
    </vt:vector>
  </TitlesOfParts>
  <Manager/>
  <Company>Lisbon Municipality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Lisbon Procurement Planning Platform for Innovation and Sustainability (Lx PPP-IS) </dc:title>
  <dc:subject/>
  <dc:creator>Gonçalo Negrão Serra</dc:creator>
  <cp:keywords/>
  <dc:description/>
  <cp:lastModifiedBy>Gonçalo Negrão</cp:lastModifiedBy>
  <cp:revision>109</cp:revision>
  <dcterms:created xsi:type="dcterms:W3CDTF">2021-02-18T10:43:58Z</dcterms:created>
  <dcterms:modified xsi:type="dcterms:W3CDTF">2022-10-21T16:32:16Z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0x010100DF1890930C68E7429FE41A6CA3E54C64</vt:lpwstr>
  </property>
</Properties>
</file>