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60" r:id="rId1"/>
    <p:sldMasterId id="2147483685" r:id="rId2"/>
    <p:sldMasterId id="2147483699" r:id="rId3"/>
  </p:sldMasterIdLst>
  <p:notesMasterIdLst>
    <p:notesMasterId r:id="rId26"/>
  </p:notesMasterIdLst>
  <p:handoutMasterIdLst>
    <p:handoutMasterId r:id="rId27"/>
  </p:handoutMasterIdLst>
  <p:sldIdLst>
    <p:sldId id="256" r:id="rId4"/>
    <p:sldId id="416" r:id="rId5"/>
    <p:sldId id="427" r:id="rId6"/>
    <p:sldId id="259" r:id="rId7"/>
    <p:sldId id="430" r:id="rId8"/>
    <p:sldId id="352" r:id="rId9"/>
    <p:sldId id="351" r:id="rId10"/>
    <p:sldId id="354" r:id="rId11"/>
    <p:sldId id="366" r:id="rId12"/>
    <p:sldId id="358" r:id="rId13"/>
    <p:sldId id="431" r:id="rId14"/>
    <p:sldId id="402" r:id="rId15"/>
    <p:sldId id="276" r:id="rId16"/>
    <p:sldId id="277" r:id="rId17"/>
    <p:sldId id="278" r:id="rId18"/>
    <p:sldId id="403" r:id="rId19"/>
    <p:sldId id="399" r:id="rId20"/>
    <p:sldId id="432" r:id="rId21"/>
    <p:sldId id="371" r:id="rId22"/>
    <p:sldId id="372" r:id="rId23"/>
    <p:sldId id="280" r:id="rId24"/>
    <p:sldId id="283" r:id="rId25"/>
  </p:sldIdLst>
  <p:sldSz cx="12192000" cy="6858000"/>
  <p:notesSz cx="6797675" cy="9926638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Cambria Math" panose="02040503050406030204" pitchFamily="18" charset="0"/>
      <p:regular r:id="rId34"/>
    </p:embeddedFont>
    <p:embeddedFont>
      <p:font typeface="HK Grotesk Bold" panose="020B0604020202020204" charset="0"/>
      <p:regular r:id="rId35"/>
    </p:embeddedFont>
    <p:embeddedFont>
      <p:font typeface="HK Grotesk Light" panose="020B0604020202020204" charset="0"/>
      <p:regular r:id="rId36"/>
    </p:embeddedFont>
    <p:embeddedFont>
      <p:font typeface="HK Grotesk Light Bold" panose="020B0604020202020204" charset="0"/>
      <p:regular r:id="rId37"/>
    </p:embeddedFont>
    <p:embeddedFont>
      <p:font typeface="HK Grotesk Medium" panose="020B0604020202020204" charset="0"/>
      <p:regular r:id="rId38"/>
    </p:embeddedFont>
    <p:embeddedFont>
      <p:font typeface="HK Grotesk Medium Bold" panose="020B0604020202020204" charset="0"/>
      <p:regular r:id="rId39"/>
    </p:embeddedFont>
    <p:embeddedFont>
      <p:font typeface="Roboto" panose="02000000000000000000" pitchFamily="2" charset="0"/>
      <p:regular r:id="rId40"/>
      <p:bold r:id="rId41"/>
      <p:italic r:id="rId42"/>
      <p:boldItalic r:id="rId43"/>
    </p:embeddedFont>
    <p:embeddedFont>
      <p:font typeface="Verdana" panose="020B0604030504040204" pitchFamily="34" charset="0"/>
      <p:regular r:id="rId44"/>
      <p:bold r:id="rId45"/>
      <p:italic r:id="rId46"/>
      <p:boldItalic r:id="rId47"/>
    </p:embeddedFont>
    <p:embeddedFont>
      <p:font typeface="Vesper Libre Bold" panose="020B0604020202020204" charset="0"/>
      <p:regular r:id="rId48"/>
    </p:embeddedFont>
  </p:embeddedFont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B50"/>
    <a:srgbClr val="002060"/>
    <a:srgbClr val="003366"/>
    <a:srgbClr val="CC00CC"/>
    <a:srgbClr val="33C9D5"/>
    <a:srgbClr val="006699"/>
    <a:srgbClr val="336699"/>
    <a:srgbClr val="EC721F"/>
    <a:srgbClr val="3C18F0"/>
    <a:srgbClr val="34AE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Orta Stil 3 - Vurgu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Orta Stil 1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02" autoAdjust="0"/>
    <p:restoredTop sz="75360" autoAdjust="0"/>
  </p:normalViewPr>
  <p:slideViewPr>
    <p:cSldViewPr snapToGrid="0">
      <p:cViewPr varScale="1">
        <p:scale>
          <a:sx n="82" d="100"/>
          <a:sy n="82" d="100"/>
        </p:scale>
        <p:origin x="55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29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8" Type="http://schemas.openxmlformats.org/officeDocument/2006/relationships/slide" Target="slides/slide5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90326681-0C41-4134-9E83-4B37C389C3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447" cy="497839"/>
          </a:xfrm>
          <a:prstGeom prst="rect">
            <a:avLst/>
          </a:prstGeom>
        </p:spPr>
        <p:txBody>
          <a:bodyPr vert="horz" lIns="91307" tIns="45654" rIns="91307" bIns="45654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20C6866-E090-45B5-912D-AD4AC9B5DE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643" y="0"/>
            <a:ext cx="2945447" cy="497839"/>
          </a:xfrm>
          <a:prstGeom prst="rect">
            <a:avLst/>
          </a:prstGeom>
        </p:spPr>
        <p:txBody>
          <a:bodyPr vert="horz" lIns="91307" tIns="45654" rIns="91307" bIns="45654" rtlCol="0"/>
          <a:lstStyle>
            <a:lvl1pPr algn="r">
              <a:defRPr sz="1200"/>
            </a:lvl1pPr>
          </a:lstStyle>
          <a:p>
            <a:fld id="{FDFA0990-D704-4149-BE58-3FEC0148CDD0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009BA1A-0EA3-4ECA-B8B9-62F73B20CB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5447" cy="497839"/>
          </a:xfrm>
          <a:prstGeom prst="rect">
            <a:avLst/>
          </a:prstGeom>
        </p:spPr>
        <p:txBody>
          <a:bodyPr vert="horz" lIns="91307" tIns="45654" rIns="91307" bIns="45654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92CBBB9-7645-4537-A2EB-40B926352E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643" y="9428800"/>
            <a:ext cx="2945447" cy="497839"/>
          </a:xfrm>
          <a:prstGeom prst="rect">
            <a:avLst/>
          </a:prstGeom>
        </p:spPr>
        <p:txBody>
          <a:bodyPr vert="horz" lIns="91307" tIns="45654" rIns="91307" bIns="45654" rtlCol="0" anchor="b"/>
          <a:lstStyle>
            <a:lvl1pPr algn="r">
              <a:defRPr sz="1200"/>
            </a:lvl1pPr>
          </a:lstStyle>
          <a:p>
            <a:fld id="{81BBD69E-2D0C-4EBF-B0EA-3128DF1466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00209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17" tIns="45709" rIns="91417" bIns="45709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17" tIns="45709" rIns="91417" bIns="45709" rtlCol="0"/>
          <a:lstStyle>
            <a:lvl1pPr algn="r">
              <a:defRPr sz="1200"/>
            </a:lvl1pPr>
          </a:lstStyle>
          <a:p>
            <a:fld id="{885B7BB7-20A8-473D-BF97-1F69FBCAB954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7" tIns="45709" rIns="91417" bIns="45709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9" y="4777195"/>
            <a:ext cx="5438140" cy="3908615"/>
          </a:xfrm>
          <a:prstGeom prst="rect">
            <a:avLst/>
          </a:prstGeom>
        </p:spPr>
        <p:txBody>
          <a:bodyPr vert="horz" lIns="91417" tIns="45709" rIns="91417" bIns="45709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17" tIns="45709" rIns="91417" bIns="45709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17" tIns="45709" rIns="91417" bIns="45709" rtlCol="0" anchor="b"/>
          <a:lstStyle>
            <a:lvl1pPr algn="r">
              <a:defRPr sz="1200"/>
            </a:lvl1pPr>
          </a:lstStyle>
          <a:p>
            <a:fld id="{C58F47DD-F7C5-41B8-A849-5E051EDAC5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593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997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49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047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59688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5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423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4016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2815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7001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5364" indent="-165364" algn="just">
              <a:buFont typeface="Arial" panose="020B0604020202020204" pitchFamily="34" charset="0"/>
              <a:buChar char="•"/>
            </a:pPr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0969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5364" indent="-165364" algn="just">
              <a:buFont typeface="Arial" panose="020B0604020202020204" pitchFamily="34" charset="0"/>
              <a:buChar char="•"/>
            </a:pPr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213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0529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3941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685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574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2061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027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830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29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421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F47DD-F7C5-41B8-A849-5E051EDAC51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597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518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AB02355-6751-415F-8643-C240385DFD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94142-1306-4CC9-A11B-95DFCCD27BFE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AD716DA-AC02-413E-990D-CAE9FEB95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D597FE1-B113-4869-9FA8-5C92CCBAC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24AE46-945B-4B43-9443-47FF1D15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282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0024E6-0C27-4AB2-A287-317EFF139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6A8CEC-7A84-4980-B275-03718462F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BE7FE8-A623-471F-9602-4F6117FDFF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93224D-5917-4717-9571-A89AAE40A8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94142-1306-4CC9-A11B-95DFCCD27BFE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65B8958-8069-448D-A910-3B3594536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34E117F-91CF-4855-ADF6-B8F2C4966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24AE46-945B-4B43-9443-47FF1D15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042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474D41-12A4-4140-97F0-C48E6797B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F274B52-A101-40A0-84B8-6F7A7EE6CB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55BC00D-ACC2-4178-861F-71AEA6644C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E23FE13-386B-4C12-AD30-EFD62A5147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94142-1306-4CC9-A11B-95DFCCD27BFE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57C48A6-5197-4446-84D8-DBDB45CD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4BEDDF7-23F9-48E0-921C-C242A513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24AE46-945B-4B43-9443-47FF1D15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648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2A185B-379B-419F-A24A-BC41AF708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22361C3-9365-42F5-AA59-356B6781D7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B2CC90-77BC-47CF-A9A9-1D3B64F9A3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94142-1306-4CC9-A11B-95DFCCD27BFE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3FCD35-C80F-4F4B-91BB-7A3A52172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5CACF8-AA67-40FB-9251-BA644D674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24AE46-945B-4B43-9443-47FF1D15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057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F441889-C13E-4549-81B3-3662F0CF25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A15E155-C272-4537-9AC7-E22699E51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EF5183-E6B6-49B6-B71D-1AE3BA8659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94142-1306-4CC9-A11B-95DFCCD27BFE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B5DCC8-777E-4564-BE2A-1DDE8D408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BD8F947-D175-4201-AD42-A65F4262D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24AE46-945B-4B43-9443-47FF1D15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672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E6F5FE-3665-4ED0-BECE-4968117C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52EC49-C33C-4688-B037-DB65F04D9B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5B2FFB-F148-4679-801A-E8D83F260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AFC387-655C-4CD0-A00C-309D3D69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D33E48E-4D4A-45DA-8C23-29AFCC960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801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3E9023-164C-49B0-BB93-D5CF62F1E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40E824-6EBE-4BFD-B876-6AC5159E8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26A18B-7947-4BEC-9A48-74AF2B5F5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14F7BE-7FE9-48CA-AF0E-7FD6B261A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62F95F-AF01-4910-91B0-EBEE4CD0A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483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857013-461B-46F0-9328-EAEBCE560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458E106-9397-4A77-8ADD-D47D4DAD1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1F4CE1-8211-4466-87D1-0DED8D600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7AF9359-0B9A-4666-AD1B-98084FB2E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F6FE2F-6405-4713-90D0-1E12939C6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092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86DB93-22D8-49CC-A533-650CA48B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AE3446-3810-453E-95FB-C80D5013A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3CAF3F-995F-466C-8A83-3B725C90C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FA099A2-E7DB-4AD2-AF1B-3CA35FB63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9B2CB2-7324-46C4-A023-B148500F1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066000-2C04-4157-AAFF-07FF60FAC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4626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5BC374-2C3F-4A8F-95E3-7A2C6FA60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DEEC9F2-11B9-4586-94F5-F533B334D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433EACB-9951-4575-B072-7340F83E7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C2FE5ED-65C8-44F8-B8B3-4ECFCE300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ADB24A3-306C-418A-9231-C6E656D1D9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D4D959D-3DEA-416E-B8C4-B41277076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918F690-0DAC-4C90-BDF0-930A8777E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69BE633-8C5E-4AE2-A6B6-14161E19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648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846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191D22E-5A05-4127-ACE7-761F6D9B4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CF840CB-B73E-4E3A-A447-034ED2C5C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E6FA72E-0237-484B-B02D-DAC68C08A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E9FE123-45E5-4B80-8676-C58CB735A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8048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2CCC4E2-F050-4B52-B69A-4B5BA0037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65FEB37-C2E7-438F-AC02-D1FD3B761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3F3A98D-6F18-40C5-81D1-C7CF64C9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243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D8A8C9-46EC-4F89-BB3B-09526DB1E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ACD88F-74E1-4A2E-BC1C-634A7995A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2207E15-F595-431F-86D9-C290D1EC6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B347D33-9A06-40D2-A2EF-44F3449C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AD723A1-E56B-4633-A340-DBD686999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A52BE25-71E6-4CFD-A9D8-557A018B0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214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7B1921C-4D8D-4E60-82B8-8A8A0A46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0D2DE5E-00CC-4C98-BBA8-08751F9AB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8DEA7E1-12EF-411E-9807-77FDBD64F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5F740D2-47D7-473C-9103-994616D6B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789C0C-AB85-4AB3-A35C-2C73F0F54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CACD3E8-FEEC-450E-AA54-7FB71CC34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1239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AA8835-42B3-40BB-B0BD-2E23DEA40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0C6ACF7-5327-43C0-9BEC-90453B7A7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CCDEEC-34E9-4A4A-84DB-2BC64A443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650AC1-1A5D-4AF6-A584-E0AB6B95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DF7F20-A008-41B7-BE60-869AAE1DC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423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0DE13DE-E77F-499A-A95E-CA09B97F7C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007E0F1-CE4E-43C1-8209-664639F68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C85028-B481-4E9E-A994-11EE86F16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42F2DD-170B-4C51-A797-E33613F88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105C57-1A4E-4A5C-BF71-534E224D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185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25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69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417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78B447-D1FA-44D4-8000-2A87E421E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F0761A0-D21C-4393-9AD3-F0FF3C9DA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3C0CC9-B2EE-48C3-A3E8-622B81CF59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94142-1306-4CC9-A11B-95DFCCD27BFE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C5A0706-09F2-4E50-9FE6-D34C547B5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D3A826-4805-4C82-ABBD-4B0694217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24AE46-945B-4B43-9443-47FF1D15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708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01608E-2445-4024-AAB4-FA5E7912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B68696-68E7-431F-9E22-7C0F78E06B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6649F45-F409-4EDF-80A8-903679E3C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B4AF5-8D83-4180-A313-33B1B8EABB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94142-1306-4CC9-A11B-95DFCCD27BFE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ABB37ED-F3CD-4A61-BA19-DEB8FF716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AC40685-D763-4058-81D8-DDBB28276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24AE46-945B-4B43-9443-47FF1D15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612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21644B-684F-45DF-88FB-163982383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DA3C4CF-CF3F-4AEF-9ECD-9752220FE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5920DE2-1B8A-4DD5-944E-DDD739571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1C58FEF-34CC-47CD-A049-7A13C4CA9A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3B9FFE7-DE05-4DE2-9E40-259E21F79B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61336E0-B6A5-49C5-BC26-8CF99DF4DF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94142-1306-4CC9-A11B-95DFCCD27BFE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55B199-1F6F-4968-8AA7-C18CE666D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F7813B0-79FC-4233-8069-1F8C23DC0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24AE46-945B-4B43-9443-47FF1D15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840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EE0905-C433-4B9E-A124-51EE5B9A9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CF53BF9-A2BE-4262-B9B3-DCF5E11871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094142-1306-4CC9-A11B-95DFCCD27BFE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700F540-8A55-435D-A49A-B91DDB8AC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4DC550F-91D3-489C-912B-BE1DFBDF6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24AE46-945B-4B43-9443-47FF1D158B12}" type="slidenum">
              <a:rPr lang="tr-TR" smtClean="0"/>
              <a:t>‹#›</a:t>
            </a:fld>
            <a:endParaRPr lang="tr-TR"/>
          </a:p>
        </p:txBody>
      </p:sp>
      <p:pic>
        <p:nvPicPr>
          <p:cNvPr id="6" name="Picture 15">
            <a:extLst>
              <a:ext uri="{FF2B5EF4-FFF2-40B4-BE49-F238E27FC236}">
                <a16:creationId xmlns:a16="http://schemas.microsoft.com/office/drawing/2014/main" id="{0FA99D36-C69E-48EF-9484-85C95F104A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72571" y="64848"/>
            <a:ext cx="867573" cy="86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Yuvarlatılmış Dikdörtgen 13">
            <a:extLst>
              <a:ext uri="{FF2B5EF4-FFF2-40B4-BE49-F238E27FC236}">
                <a16:creationId xmlns:a16="http://schemas.microsoft.com/office/drawing/2014/main" id="{64D1FB38-251F-499F-B3F0-C00060B232FE}"/>
              </a:ext>
            </a:extLst>
          </p:cNvPr>
          <p:cNvSpPr/>
          <p:nvPr/>
        </p:nvSpPr>
        <p:spPr>
          <a:xfrm>
            <a:off x="11160000" y="6266914"/>
            <a:ext cx="753393" cy="320040"/>
          </a:xfrm>
          <a:prstGeom prst="roundRect">
            <a:avLst>
              <a:gd name="adj" fmla="val 14341"/>
            </a:avLst>
          </a:prstGeom>
          <a:solidFill>
            <a:srgbClr val="031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F3B0943-45FE-4B42-8648-C9A1A701D083}"/>
              </a:ext>
            </a:extLst>
          </p:cNvPr>
          <p:cNvSpPr/>
          <p:nvPr/>
        </p:nvSpPr>
        <p:spPr>
          <a:xfrm>
            <a:off x="11151095" y="6267668"/>
            <a:ext cx="5942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tr-TR" sz="1600" dirty="0">
              <a:solidFill>
                <a:schemeClr val="bg1"/>
              </a:solidFill>
            </a:endParaRPr>
          </a:p>
        </p:txBody>
      </p: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945FF567-77EB-478F-B10E-DB1EF7B1BEDA}"/>
              </a:ext>
            </a:extLst>
          </p:cNvPr>
          <p:cNvCxnSpPr/>
          <p:nvPr userDrawn="1"/>
        </p:nvCxnSpPr>
        <p:spPr>
          <a:xfrm>
            <a:off x="2733261" y="720038"/>
            <a:ext cx="9048431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037FBBEF-7A74-4E9F-A026-FDA9C22D5F00}"/>
              </a:ext>
            </a:extLst>
          </p:cNvPr>
          <p:cNvSpPr txBox="1"/>
          <p:nvPr userDrawn="1"/>
        </p:nvSpPr>
        <p:spPr>
          <a:xfrm>
            <a:off x="11160000" y="6274557"/>
            <a:ext cx="753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701A5AC-8C93-4F2E-BEF5-2DB4560944E4}" type="slidenum">
              <a:rPr lang="tr-TR" sz="1400" smtClean="0">
                <a:solidFill>
                  <a:schemeClr val="bg1"/>
                </a:solidFill>
              </a:rPr>
              <a:pPr algn="ctr"/>
              <a:t>‹#›</a:t>
            </a:fld>
            <a:endParaRPr lang="tr-T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694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7" r:id="rId2"/>
    <p:sldLayoutId id="2147483698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FF0000"/>
          </a:solidFill>
          <a:latin typeface="Roboto" panose="020B0604020202020204" charset="0"/>
          <a:ea typeface="Roboto" panose="020B060402020202020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B0604020202020204" charset="0"/>
          <a:ea typeface="Roboto" panose="020B060402020202020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B0604020202020204" charset="0"/>
          <a:ea typeface="Roboto" panose="020B060402020202020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B0604020202020204" charset="0"/>
          <a:ea typeface="Roboto" panose="020B060402020202020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B0604020202020204" charset="0"/>
          <a:ea typeface="Roboto" panose="020B060402020202020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B0604020202020204" charset="0"/>
          <a:ea typeface="Roboto" panose="020B060402020202020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786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433AD97-3FBF-486F-9AC5-93F8F13B6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16A3671-E374-4F3B-BB0E-651D21B0F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48E334-818D-4430-8176-8A63A24E26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DAC97-11DC-4792-B009-E22BB07CBFE6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CE947C-267C-4ECF-B03D-F14C8E473A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6BE2DB4-6EED-438F-A855-6C8785DF2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C0D98-3931-418F-92D8-783F4F81D2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31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12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64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18" Type="http://schemas.openxmlformats.org/officeDocument/2006/relationships/image" Target="../media/image3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4.sv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svg"/><Relationship Id="rId19" Type="http://schemas.openxmlformats.org/officeDocument/2006/relationships/image" Target="../media/image37.png"/><Relationship Id="rId4" Type="http://schemas.openxmlformats.org/officeDocument/2006/relationships/image" Target="../media/image22.svg"/><Relationship Id="rId9" Type="http://schemas.openxmlformats.org/officeDocument/2006/relationships/image" Target="../media/image27.png"/><Relationship Id="rId1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747688"/>
            <a:ext cx="10399861" cy="5110312"/>
            <a:chOff x="0" y="0"/>
            <a:chExt cx="4244582" cy="20857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44582" cy="2085714"/>
            </a:xfrm>
            <a:custGeom>
              <a:avLst/>
              <a:gdLst/>
              <a:ahLst/>
              <a:cxnLst/>
              <a:rect l="l" t="t" r="r" b="b"/>
              <a:pathLst>
                <a:path w="4244582" h="2085714">
                  <a:moveTo>
                    <a:pt x="0" y="0"/>
                  </a:moveTo>
                  <a:lnTo>
                    <a:pt x="4244582" y="0"/>
                  </a:lnTo>
                  <a:lnTo>
                    <a:pt x="4244582" y="2085714"/>
                  </a:lnTo>
                  <a:lnTo>
                    <a:pt x="0" y="2085714"/>
                  </a:lnTo>
                  <a:close/>
                </a:path>
              </a:pathLst>
            </a:custGeom>
            <a:solidFill>
              <a:srgbClr val="00034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54682" y="0"/>
            <a:ext cx="9537318" cy="396990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-9106" y="1438361"/>
            <a:ext cx="10408967" cy="5419639"/>
            <a:chOff x="0" y="0"/>
            <a:chExt cx="20817935" cy="10839279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20817935" cy="10839279"/>
              <a:chOff x="0" y="0"/>
              <a:chExt cx="5370213" cy="279611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5370213" cy="2796110"/>
              </a:xfrm>
              <a:custGeom>
                <a:avLst/>
                <a:gdLst/>
                <a:ahLst/>
                <a:cxnLst/>
                <a:rect l="l" t="t" r="r" b="b"/>
                <a:pathLst>
                  <a:path w="5370213" h="2796110">
                    <a:moveTo>
                      <a:pt x="0" y="0"/>
                    </a:moveTo>
                    <a:lnTo>
                      <a:pt x="5370213" y="0"/>
                    </a:lnTo>
                    <a:lnTo>
                      <a:pt x="5370213" y="2796110"/>
                    </a:lnTo>
                    <a:lnTo>
                      <a:pt x="0" y="2796110"/>
                    </a:lnTo>
                    <a:close/>
                  </a:path>
                </a:pathLst>
              </a:custGeom>
              <a:solidFill>
                <a:srgbClr val="000342">
                  <a:alpha val="58824"/>
                </a:srgbClr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3527580" y="1808464"/>
              <a:ext cx="15628047" cy="50013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464"/>
                </a:lnSpc>
              </a:pPr>
              <a:r>
                <a:rPr lang="en-US" sz="6400" spc="-32" dirty="0">
                  <a:solidFill>
                    <a:srgbClr val="FFFFFF">
                      <a:alpha val="72941"/>
                    </a:srgbClr>
                  </a:solidFill>
                  <a:latin typeface="Vesper Libre Bold"/>
                </a:rPr>
                <a:t>Urban and Rural Settlement Systems in Turkey </a:t>
              </a: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03445" y="4690388"/>
            <a:ext cx="7319768" cy="126166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8B1E2B0-68CB-430A-BD2D-6E86E95D47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3943" y="219193"/>
            <a:ext cx="1145564" cy="11455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618558" y="108862"/>
            <a:ext cx="9375912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First 300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Relations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in Urban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Integrated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Network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60A5A7D-3FD1-424B-9F94-28368745958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05" y="839245"/>
            <a:ext cx="11288513" cy="5526831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39956B31-20F2-4D7D-8246-B450BAF04A71}"/>
              </a:ext>
            </a:extLst>
          </p:cNvPr>
          <p:cNvSpPr txBox="1"/>
          <p:nvPr/>
        </p:nvSpPr>
        <p:spPr>
          <a:xfrm>
            <a:off x="10704740" y="768396"/>
            <a:ext cx="1365930" cy="147732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tr-TR" b="1" dirty="0" err="1">
                <a:solidFill>
                  <a:srgbClr val="002060"/>
                </a:solidFill>
              </a:rPr>
              <a:t>Istanbul</a:t>
            </a:r>
            <a:endParaRPr lang="tr-TR" b="1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tr-TR" b="1" dirty="0">
                <a:solidFill>
                  <a:srgbClr val="002060"/>
                </a:solidFill>
              </a:rPr>
              <a:t>Ankara</a:t>
            </a:r>
          </a:p>
          <a:p>
            <a:pPr marL="342900" indent="-342900">
              <a:buFont typeface="+mj-lt"/>
              <a:buAutoNum type="arabicPeriod"/>
            </a:pPr>
            <a:r>
              <a:rPr lang="tr-TR" b="1" dirty="0" err="1">
                <a:solidFill>
                  <a:srgbClr val="002060"/>
                </a:solidFill>
              </a:rPr>
              <a:t>Izmir</a:t>
            </a:r>
            <a:endParaRPr lang="tr-TR" b="1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solidFill>
                  <a:srgbClr val="002060"/>
                </a:solidFill>
              </a:rPr>
              <a:t>Bursa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>
                <a:solidFill>
                  <a:srgbClr val="002060"/>
                </a:solidFill>
              </a:rPr>
              <a:t>Adana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4E7BC84-04C2-4822-B1C4-F4A031AC6FF9}"/>
              </a:ext>
            </a:extLst>
          </p:cNvPr>
          <p:cNvSpPr txBox="1"/>
          <p:nvPr/>
        </p:nvSpPr>
        <p:spPr>
          <a:xfrm>
            <a:off x="1984727" y="1876392"/>
            <a:ext cx="9447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rgbClr val="002060"/>
                </a:solidFill>
              </a:rPr>
              <a:t>Istanbul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7EED601-1D2F-4113-B12B-60C2D0A33DEA}"/>
              </a:ext>
            </a:extLst>
          </p:cNvPr>
          <p:cNvSpPr txBox="1"/>
          <p:nvPr/>
        </p:nvSpPr>
        <p:spPr>
          <a:xfrm>
            <a:off x="4195122" y="2809255"/>
            <a:ext cx="9447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Ankara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B7BC3129-E641-41F6-8384-3D816B6321CE}"/>
              </a:ext>
            </a:extLst>
          </p:cNvPr>
          <p:cNvSpPr txBox="1"/>
          <p:nvPr/>
        </p:nvSpPr>
        <p:spPr>
          <a:xfrm>
            <a:off x="638527" y="3857969"/>
            <a:ext cx="9447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rgbClr val="002060"/>
                </a:solidFill>
              </a:rPr>
              <a:t>Izmir</a:t>
            </a:r>
            <a:endParaRPr lang="tr-T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593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D1ED3B8-844C-4860-AA73-9AD12BCD13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6" t="6076" r="11285" b="5942"/>
          <a:stretch/>
        </p:blipFill>
        <p:spPr>
          <a:xfrm>
            <a:off x="330642" y="3103498"/>
            <a:ext cx="3965587" cy="3048053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FCF7FA9D-AB33-4E33-84EE-D8A905170176}"/>
              </a:ext>
            </a:extLst>
          </p:cNvPr>
          <p:cNvSpPr/>
          <p:nvPr/>
        </p:nvSpPr>
        <p:spPr>
          <a:xfrm>
            <a:off x="2633667" y="132728"/>
            <a:ext cx="6567760" cy="633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479"/>
              </a:lnSpc>
              <a:spcBef>
                <a:spcPct val="0"/>
              </a:spcBef>
            </a:pPr>
            <a:r>
              <a:rPr lang="tr-TR" sz="3200" b="1" dirty="0" err="1">
                <a:solidFill>
                  <a:srgbClr val="002060"/>
                </a:solidFill>
              </a:rPr>
              <a:t>Workforce</a:t>
            </a:r>
            <a:r>
              <a:rPr lang="tr-TR" sz="3200" b="1" dirty="0">
                <a:solidFill>
                  <a:srgbClr val="002060"/>
                </a:solidFill>
              </a:rPr>
              <a:t> </a:t>
            </a:r>
            <a:r>
              <a:rPr lang="tr-TR" sz="3200" b="1" dirty="0" err="1">
                <a:solidFill>
                  <a:srgbClr val="002060"/>
                </a:solidFill>
              </a:rPr>
              <a:t>Mobility</a:t>
            </a:r>
            <a:r>
              <a:rPr lang="tr-TR" sz="3200" b="1" dirty="0">
                <a:solidFill>
                  <a:srgbClr val="002060"/>
                </a:solidFill>
              </a:rPr>
              <a:t> in </a:t>
            </a:r>
            <a:r>
              <a:rPr lang="tr-TR" sz="3200" b="1" dirty="0" err="1">
                <a:solidFill>
                  <a:srgbClr val="002060"/>
                </a:solidFill>
              </a:rPr>
              <a:t>Rural</a:t>
            </a:r>
            <a:r>
              <a:rPr lang="tr-TR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>
                <a:solidFill>
                  <a:srgbClr val="002060"/>
                </a:solidFill>
              </a:rPr>
              <a:t>Network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5C7675B-75A6-4462-97FF-C3E210DB1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34" y="1118233"/>
            <a:ext cx="4143830" cy="1613526"/>
          </a:xfrm>
          <a:prstGeom prst="rect">
            <a:avLst/>
          </a:prstGeom>
        </p:spPr>
      </p:pic>
      <p:sp>
        <p:nvSpPr>
          <p:cNvPr id="6" name="TextBox 15">
            <a:extLst>
              <a:ext uri="{FF2B5EF4-FFF2-40B4-BE49-F238E27FC236}">
                <a16:creationId xmlns:a16="http://schemas.microsoft.com/office/drawing/2014/main" id="{C1724261-FD44-4226-9D67-E637A26CD2BD}"/>
              </a:ext>
            </a:extLst>
          </p:cNvPr>
          <p:cNvSpPr txBox="1"/>
          <p:nvPr/>
        </p:nvSpPr>
        <p:spPr>
          <a:xfrm>
            <a:off x="330642" y="1379429"/>
            <a:ext cx="3654343" cy="1091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tr-TR" sz="2400" b="1" dirty="0">
                <a:solidFill>
                  <a:srgbClr val="FFFFFF"/>
                </a:solidFill>
              </a:rPr>
              <a:t>Daily-</a:t>
            </a:r>
            <a:r>
              <a:rPr lang="tr-TR" sz="2400" b="1" dirty="0" err="1">
                <a:solidFill>
                  <a:srgbClr val="FFFFFF"/>
                </a:solidFill>
              </a:rPr>
              <a:t>regular</a:t>
            </a:r>
            <a:r>
              <a:rPr lang="tr-TR" sz="2400" b="1" dirty="0">
                <a:solidFill>
                  <a:srgbClr val="FFFFFF"/>
                </a:solidFill>
              </a:rPr>
              <a:t> </a:t>
            </a:r>
            <a:r>
              <a:rPr lang="tr-TR" sz="2400" b="1" dirty="0" err="1">
                <a:solidFill>
                  <a:srgbClr val="FFFFFF"/>
                </a:solidFill>
              </a:rPr>
              <a:t>workforce</a:t>
            </a:r>
            <a:r>
              <a:rPr lang="tr-TR" sz="2400" b="1" dirty="0">
                <a:solidFill>
                  <a:srgbClr val="FFFFFF"/>
                </a:solidFill>
              </a:rPr>
              <a:t> </a:t>
            </a:r>
            <a:r>
              <a:rPr lang="tr-TR" sz="2400" b="1" dirty="0" err="1">
                <a:solidFill>
                  <a:srgbClr val="FFFFFF"/>
                </a:solidFill>
              </a:rPr>
              <a:t>mobility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2A86837-9996-4A42-B524-639DE53BB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0622" y="1118231"/>
            <a:ext cx="5096698" cy="1613527"/>
          </a:xfrm>
          <a:prstGeom prst="rect">
            <a:avLst/>
          </a:prstGeom>
        </p:spPr>
      </p:pic>
      <p:sp>
        <p:nvSpPr>
          <p:cNvPr id="8" name="TextBox 15">
            <a:extLst>
              <a:ext uri="{FF2B5EF4-FFF2-40B4-BE49-F238E27FC236}">
                <a16:creationId xmlns:a16="http://schemas.microsoft.com/office/drawing/2014/main" id="{DD6AFB66-E542-43D9-BA65-04754C03A93D}"/>
              </a:ext>
            </a:extLst>
          </p:cNvPr>
          <p:cNvSpPr txBox="1"/>
          <p:nvPr/>
        </p:nvSpPr>
        <p:spPr>
          <a:xfrm>
            <a:off x="5640086" y="1284796"/>
            <a:ext cx="4917770" cy="1091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tr-TR" sz="2400" b="1" dirty="0" err="1">
                <a:solidFill>
                  <a:srgbClr val="FFFFFF"/>
                </a:solidFill>
              </a:rPr>
              <a:t>Workforce</a:t>
            </a:r>
            <a:r>
              <a:rPr lang="tr-TR" sz="2400" b="1" dirty="0">
                <a:solidFill>
                  <a:srgbClr val="FFFFFF"/>
                </a:solidFill>
              </a:rPr>
              <a:t> </a:t>
            </a:r>
            <a:r>
              <a:rPr lang="tr-TR" sz="2400" b="1" dirty="0" err="1">
                <a:solidFill>
                  <a:srgbClr val="FFFFFF"/>
                </a:solidFill>
              </a:rPr>
              <a:t>mobility</a:t>
            </a:r>
            <a:r>
              <a:rPr lang="tr-TR" sz="2400" b="1" dirty="0">
                <a:solidFill>
                  <a:srgbClr val="FFFFFF"/>
                </a:solidFill>
              </a:rPr>
              <a:t> </a:t>
            </a:r>
            <a:r>
              <a:rPr lang="tr-TR" sz="2400" b="1" dirty="0" err="1">
                <a:solidFill>
                  <a:srgbClr val="FFFFFF"/>
                </a:solidFill>
              </a:rPr>
              <a:t>for</a:t>
            </a:r>
            <a:r>
              <a:rPr lang="tr-TR" sz="2400" b="1" dirty="0">
                <a:solidFill>
                  <a:srgbClr val="FFFFFF"/>
                </a:solidFill>
              </a:rPr>
              <a:t> </a:t>
            </a:r>
            <a:r>
              <a:rPr lang="tr-TR" sz="2400" b="1" dirty="0" err="1">
                <a:solidFill>
                  <a:srgbClr val="FFFFFF"/>
                </a:solidFill>
              </a:rPr>
              <a:t>seasonal</a:t>
            </a:r>
            <a:r>
              <a:rPr lang="tr-TR" sz="2400" b="1" dirty="0">
                <a:solidFill>
                  <a:srgbClr val="FFFFFF"/>
                </a:solidFill>
              </a:rPr>
              <a:t> </a:t>
            </a:r>
            <a:r>
              <a:rPr lang="tr-TR" sz="2400" b="1" dirty="0" err="1">
                <a:solidFill>
                  <a:srgbClr val="FFFFFF"/>
                </a:solidFill>
              </a:rPr>
              <a:t>agricultural</a:t>
            </a:r>
            <a:r>
              <a:rPr lang="tr-TR" sz="2400" b="1" dirty="0">
                <a:solidFill>
                  <a:srgbClr val="FFFFFF"/>
                </a:solidFill>
              </a:rPr>
              <a:t> </a:t>
            </a:r>
            <a:r>
              <a:rPr lang="tr-TR" sz="2400" b="1" dirty="0" err="1">
                <a:solidFill>
                  <a:srgbClr val="FFFFFF"/>
                </a:solidFill>
              </a:rPr>
              <a:t>works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974172E-4831-42D8-AC85-B054EE3050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675" b="14458"/>
          <a:stretch/>
        </p:blipFill>
        <p:spPr>
          <a:xfrm>
            <a:off x="4986867" y="3103498"/>
            <a:ext cx="6417733" cy="3132479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182107C3-46D8-463F-8497-E65109E4FB41}"/>
              </a:ext>
            </a:extLst>
          </p:cNvPr>
          <p:cNvSpPr txBox="1"/>
          <p:nvPr/>
        </p:nvSpPr>
        <p:spPr>
          <a:xfrm>
            <a:off x="1213073" y="5217705"/>
            <a:ext cx="9447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rgbClr val="002060"/>
                </a:solidFill>
              </a:rPr>
              <a:t>Izmir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FB8317C-04E3-4239-82E6-D8A5DD54247A}"/>
              </a:ext>
            </a:extLst>
          </p:cNvPr>
          <p:cNvSpPr txBox="1"/>
          <p:nvPr/>
        </p:nvSpPr>
        <p:spPr>
          <a:xfrm>
            <a:off x="2387216" y="4023906"/>
            <a:ext cx="9447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Manisa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CDCD7947-2C99-4283-AF87-542D8D10EF60}"/>
              </a:ext>
            </a:extLst>
          </p:cNvPr>
          <p:cNvSpPr txBox="1"/>
          <p:nvPr/>
        </p:nvSpPr>
        <p:spPr>
          <a:xfrm>
            <a:off x="9901869" y="5480071"/>
            <a:ext cx="926998" cy="3788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Batman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68307AAE-B9AC-438D-95DF-E211F1CB4F53}"/>
              </a:ext>
            </a:extLst>
          </p:cNvPr>
          <p:cNvSpPr txBox="1"/>
          <p:nvPr/>
        </p:nvSpPr>
        <p:spPr>
          <a:xfrm>
            <a:off x="8737928" y="3505200"/>
            <a:ext cx="926998" cy="3788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Ordu</a:t>
            </a:r>
          </a:p>
        </p:txBody>
      </p:sp>
    </p:spTree>
    <p:extLst>
      <p:ext uri="{BB962C8B-B14F-4D97-AF65-F5344CB8AC3E}">
        <p14:creationId xmlns:p14="http://schemas.microsoft.com/office/powerpoint/2010/main" val="615155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618558" y="108862"/>
            <a:ext cx="9375912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Determination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of Service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Centers</a:t>
            </a:r>
            <a:endParaRPr lang="tr-TR" sz="32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799E9B4D-154C-4963-8EC8-35DA1BC94071}"/>
              </a:ext>
            </a:extLst>
          </p:cNvPr>
          <p:cNvSpPr/>
          <p:nvPr/>
        </p:nvSpPr>
        <p:spPr>
          <a:xfrm>
            <a:off x="3550806" y="1582993"/>
            <a:ext cx="5090388" cy="909991"/>
          </a:xfrm>
          <a:custGeom>
            <a:avLst/>
            <a:gdLst/>
            <a:ahLst/>
            <a:cxnLst/>
            <a:rect l="l" t="t" r="r" b="b"/>
            <a:pathLst>
              <a:path w="2392831" h="2153391">
                <a:moveTo>
                  <a:pt x="0" y="0"/>
                </a:moveTo>
                <a:lnTo>
                  <a:pt x="2392831" y="0"/>
                </a:lnTo>
                <a:lnTo>
                  <a:pt x="2392831" y="2153391"/>
                </a:lnTo>
                <a:lnTo>
                  <a:pt x="0" y="2153391"/>
                </a:lnTo>
                <a:close/>
              </a:path>
            </a:pathLst>
          </a:custGeom>
          <a:solidFill>
            <a:srgbClr val="002060"/>
          </a:solidFill>
        </p:spPr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4E95137D-F977-407E-9520-A16DA8632DE5}"/>
              </a:ext>
            </a:extLst>
          </p:cNvPr>
          <p:cNvSpPr txBox="1"/>
          <p:nvPr/>
        </p:nvSpPr>
        <p:spPr>
          <a:xfrm>
            <a:off x="1599771" y="4063699"/>
            <a:ext cx="8992456" cy="849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3600" spc="71" dirty="0">
                <a:solidFill>
                  <a:srgbClr val="002060"/>
                </a:solidFill>
              </a:rPr>
              <a:t>Settlements that serve at least one settlement other than itself </a:t>
            </a:r>
            <a:r>
              <a:rPr lang="tr-TR" sz="3600" spc="71" dirty="0" err="1">
                <a:solidFill>
                  <a:srgbClr val="002060"/>
                </a:solidFill>
              </a:rPr>
              <a:t>for</a:t>
            </a:r>
            <a:r>
              <a:rPr lang="tr-TR" sz="3600" spc="71" dirty="0">
                <a:solidFill>
                  <a:srgbClr val="002060"/>
                </a:solidFill>
              </a:rPr>
              <a:t> at </a:t>
            </a:r>
            <a:r>
              <a:rPr lang="tr-TR" sz="3600" spc="71" dirty="0" err="1">
                <a:solidFill>
                  <a:srgbClr val="002060"/>
                </a:solidFill>
              </a:rPr>
              <a:t>least</a:t>
            </a:r>
            <a:r>
              <a:rPr lang="tr-TR" sz="3600" spc="71" dirty="0">
                <a:solidFill>
                  <a:srgbClr val="002060"/>
                </a:solidFill>
              </a:rPr>
              <a:t> </a:t>
            </a:r>
            <a:r>
              <a:rPr lang="tr-TR" sz="3600" spc="71" dirty="0" err="1">
                <a:solidFill>
                  <a:srgbClr val="002060"/>
                </a:solidFill>
              </a:rPr>
              <a:t>one</a:t>
            </a:r>
            <a:r>
              <a:rPr lang="tr-TR" sz="3600" spc="71" dirty="0">
                <a:solidFill>
                  <a:srgbClr val="002060"/>
                </a:solidFill>
              </a:rPr>
              <a:t> </a:t>
            </a:r>
            <a:r>
              <a:rPr lang="tr-TR" sz="3600" spc="71" dirty="0" err="1">
                <a:solidFill>
                  <a:srgbClr val="002060"/>
                </a:solidFill>
              </a:rPr>
              <a:t>dimension</a:t>
            </a:r>
            <a:endParaRPr lang="en-US" sz="3600" spc="71" dirty="0">
              <a:solidFill>
                <a:srgbClr val="002060"/>
              </a:solidFill>
            </a:endParaRP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D439F14C-8F3C-4F9E-8142-BBC0BBFEC99B}"/>
              </a:ext>
            </a:extLst>
          </p:cNvPr>
          <p:cNvSpPr txBox="1"/>
          <p:nvPr/>
        </p:nvSpPr>
        <p:spPr>
          <a:xfrm>
            <a:off x="4268827" y="1752689"/>
            <a:ext cx="3654343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tr-TR" sz="4000" b="1" dirty="0">
                <a:solidFill>
                  <a:srgbClr val="FFFFFF"/>
                </a:solidFill>
              </a:rPr>
              <a:t>Service </a:t>
            </a:r>
            <a:r>
              <a:rPr lang="tr-TR" sz="4000" b="1" dirty="0" err="1">
                <a:solidFill>
                  <a:srgbClr val="FFFFFF"/>
                </a:solidFill>
              </a:rPr>
              <a:t>Centers</a:t>
            </a:r>
            <a:endParaRPr lang="en-US" sz="4000" b="1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672CBFB-29F8-40EA-AB27-D57DA67554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1002" y="2823346"/>
            <a:ext cx="909991" cy="90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91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55891" y="1269162"/>
            <a:ext cx="1008138" cy="1008138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2756752" y="1770082"/>
            <a:ext cx="7634781" cy="2104102"/>
            <a:chOff x="0" y="0"/>
            <a:chExt cx="5548596" cy="152916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548596" cy="1529162"/>
            </a:xfrm>
            <a:custGeom>
              <a:avLst/>
              <a:gdLst/>
              <a:ahLst/>
              <a:cxnLst/>
              <a:rect l="l" t="t" r="r" b="b"/>
              <a:pathLst>
                <a:path w="5548596" h="1529162">
                  <a:moveTo>
                    <a:pt x="0" y="0"/>
                  </a:moveTo>
                  <a:lnTo>
                    <a:pt x="5548596" y="0"/>
                  </a:lnTo>
                  <a:lnTo>
                    <a:pt x="5548596" y="1529162"/>
                  </a:lnTo>
                  <a:lnTo>
                    <a:pt x="0" y="1529162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258925" y="3703745"/>
            <a:ext cx="3033482" cy="1274655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 rot="-5400000">
            <a:off x="11287863" y="6316271"/>
            <a:ext cx="905759" cy="17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3"/>
              </a:lnSpc>
            </a:pPr>
            <a:r>
              <a:rPr lang="en-US" sz="1066" spc="85">
                <a:solidFill>
                  <a:srgbClr val="000000"/>
                </a:solidFill>
                <a:latin typeface="HK Grotesk Bold"/>
              </a:rPr>
              <a:t>21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88655" y="2840988"/>
            <a:ext cx="1732668" cy="2279470"/>
          </a:xfrm>
          <a:prstGeom prst="rect">
            <a:avLst/>
          </a:prstGeom>
          <a:solidFill>
            <a:srgbClr val="001B50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  <a:spcBef>
                <a:spcPts val="600"/>
              </a:spcBef>
              <a:spcAft>
                <a:spcPts val="600"/>
              </a:spcAft>
            </a:pPr>
            <a:endParaRPr lang="tr-TR" sz="1867" b="1" spc="47" dirty="0">
              <a:solidFill>
                <a:schemeClr val="bg1"/>
              </a:solidFill>
              <a:latin typeface="HK Grotesk Light Bold"/>
            </a:endParaRPr>
          </a:p>
          <a:p>
            <a:pPr algn="ctr">
              <a:lnSpc>
                <a:spcPts val="2613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Calculating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the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service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scores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in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every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dimensions</a:t>
            </a:r>
            <a:endParaRPr lang="tr-TR" sz="1867" b="1" spc="47" dirty="0">
              <a:solidFill>
                <a:schemeClr val="bg1"/>
              </a:solidFill>
              <a:latin typeface="HK Grotesk Light Bold"/>
            </a:endParaRPr>
          </a:p>
          <a:p>
            <a:pPr algn="ctr">
              <a:lnSpc>
                <a:spcPts val="2613"/>
              </a:lnSpc>
              <a:spcBef>
                <a:spcPts val="600"/>
              </a:spcBef>
              <a:spcAft>
                <a:spcPts val="600"/>
              </a:spcAft>
            </a:pPr>
            <a:endParaRPr lang="en-US" sz="1867" b="1" spc="47" dirty="0">
              <a:solidFill>
                <a:schemeClr val="bg1"/>
              </a:solidFill>
              <a:latin typeface="HK Grotesk Light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756752" y="1726584"/>
            <a:ext cx="6861450" cy="304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</a:pPr>
            <a:r>
              <a:rPr lang="tr-TR" sz="1867" b="1" spc="47" dirty="0" err="1">
                <a:solidFill>
                  <a:srgbClr val="00045B"/>
                </a:solidFill>
                <a:latin typeface="HK Grotesk Light Bold"/>
              </a:rPr>
              <a:t>Calculating</a:t>
            </a:r>
            <a:r>
              <a:rPr lang="tr-TR" sz="1867" b="1" spc="47" dirty="0">
                <a:solidFill>
                  <a:srgbClr val="00045B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rgbClr val="00045B"/>
                </a:solidFill>
                <a:latin typeface="HK Grotesk Light Bold"/>
              </a:rPr>
              <a:t>the</a:t>
            </a:r>
            <a:r>
              <a:rPr lang="tr-TR" sz="1867" b="1" spc="47" dirty="0">
                <a:solidFill>
                  <a:srgbClr val="00045B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rgbClr val="00045B"/>
                </a:solidFill>
                <a:latin typeface="HK Grotesk Light Bold"/>
              </a:rPr>
              <a:t>scores</a:t>
            </a:r>
            <a:endParaRPr lang="en-US" sz="1867" b="1" spc="47" dirty="0">
              <a:solidFill>
                <a:srgbClr val="00045B"/>
              </a:solidFill>
              <a:latin typeface="HK Grotesk Light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756752" y="2303654"/>
            <a:ext cx="7327117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  <a:spcBef>
                <a:spcPct val="0"/>
              </a:spcBef>
            </a:pP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Scores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for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each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dimensions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are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obtained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by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applying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«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Generalized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Degree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Centrality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»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which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is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generated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 err="1">
                <a:solidFill>
                  <a:srgbClr val="00045B"/>
                </a:solidFill>
                <a:latin typeface="HK Grotesk Light"/>
              </a:rPr>
              <a:t>by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en-US" spc="112" dirty="0" err="1">
                <a:solidFill>
                  <a:srgbClr val="00045B"/>
                </a:solidFill>
                <a:latin typeface="HK Grotesk Light"/>
              </a:rPr>
              <a:t>Opsahl</a:t>
            </a:r>
            <a:r>
              <a:rPr lang="en-US" spc="112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pc="112" dirty="0">
                <a:solidFill>
                  <a:srgbClr val="00045B"/>
                </a:solidFill>
                <a:latin typeface="HK Grotesk Light"/>
              </a:rPr>
              <a:t>at al</a:t>
            </a:r>
            <a:r>
              <a:rPr lang="en-US" spc="112" dirty="0">
                <a:solidFill>
                  <a:srgbClr val="00045B"/>
                </a:solidFill>
                <a:latin typeface="HK Grotesk Light"/>
              </a:rPr>
              <a:t>. (2010).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5278373" y="3151485"/>
            <a:ext cx="6796204" cy="2251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000" spc="96" dirty="0">
                <a:solidFill>
                  <a:srgbClr val="00045B"/>
                </a:solidFill>
                <a:latin typeface="HK Grotesk Light"/>
              </a:rPr>
              <a:t>C: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Generalized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degree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centrality</a:t>
            </a:r>
            <a:endParaRPr lang="en-US" sz="2000" spc="96" dirty="0">
              <a:solidFill>
                <a:srgbClr val="00045B"/>
              </a:solidFill>
              <a:latin typeface="HK Grotesk Light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000" spc="96" dirty="0">
                <a:solidFill>
                  <a:srgbClr val="00045B"/>
                </a:solidFill>
                <a:latin typeface="HK Grotesk Light"/>
              </a:rPr>
              <a:t>k: 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Number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of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settlements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served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000" spc="96" dirty="0">
                <a:solidFill>
                  <a:srgbClr val="00045B"/>
                </a:solidFill>
                <a:latin typeface="HK Grotesk Light"/>
              </a:rPr>
              <a:t>s:  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Total size of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the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service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provided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to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other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settlements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000" spc="96" dirty="0">
                <a:solidFill>
                  <a:srgbClr val="00045B"/>
                </a:solidFill>
                <a:latin typeface="HK Grotesk Light"/>
              </a:rPr>
              <a:t>α: 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calibration</a:t>
            </a:r>
            <a:r>
              <a:rPr lang="tr-TR" sz="2000" spc="96" dirty="0">
                <a:solidFill>
                  <a:srgbClr val="00045B"/>
                </a:solidFill>
                <a:latin typeface="HK Grotesk Light"/>
              </a:rPr>
              <a:t> </a:t>
            </a:r>
            <a:r>
              <a:rPr lang="tr-TR" sz="2000" spc="96" dirty="0" err="1">
                <a:solidFill>
                  <a:srgbClr val="00045B"/>
                </a:solidFill>
                <a:latin typeface="HK Grotesk Light"/>
              </a:rPr>
              <a:t>parameter</a:t>
            </a:r>
            <a:endParaRPr lang="en-US" sz="2000" spc="96" dirty="0">
              <a:solidFill>
                <a:srgbClr val="00045B"/>
              </a:solidFill>
              <a:latin typeface="HK Grotesk Light"/>
            </a:endParaRPr>
          </a:p>
        </p:txBody>
      </p:sp>
      <p:pic>
        <p:nvPicPr>
          <p:cNvPr id="41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182841" y="1726584"/>
            <a:ext cx="327761" cy="267535"/>
          </a:xfrm>
          <a:prstGeom prst="rect">
            <a:avLst/>
          </a:prstGeom>
        </p:spPr>
      </p:pic>
      <p:sp>
        <p:nvSpPr>
          <p:cNvPr id="45" name="Dikdörtgen 44">
            <a:extLst>
              <a:ext uri="{FF2B5EF4-FFF2-40B4-BE49-F238E27FC236}">
                <a16:creationId xmlns:a16="http://schemas.microsoft.com/office/drawing/2014/main" id="{E3754002-1DD7-477C-A138-2EF320216C28}"/>
              </a:ext>
            </a:extLst>
          </p:cNvPr>
          <p:cNvSpPr/>
          <p:nvPr/>
        </p:nvSpPr>
        <p:spPr>
          <a:xfrm>
            <a:off x="2617439" y="165192"/>
            <a:ext cx="5816657" cy="633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479"/>
              </a:lnSpc>
              <a:spcBef>
                <a:spcPct val="0"/>
              </a:spcBef>
            </a:pPr>
            <a:r>
              <a:rPr lang="tr-TR" sz="3200" b="1" dirty="0" err="1">
                <a:solidFill>
                  <a:srgbClr val="002060"/>
                </a:solidFill>
              </a:rPr>
              <a:t>Determination</a:t>
            </a:r>
            <a:r>
              <a:rPr lang="tr-TR" sz="3200" b="1" dirty="0">
                <a:solidFill>
                  <a:srgbClr val="002060"/>
                </a:solidFill>
              </a:rPr>
              <a:t> of Service </a:t>
            </a:r>
            <a:r>
              <a:rPr lang="tr-TR" sz="3200" b="1" dirty="0" err="1">
                <a:solidFill>
                  <a:srgbClr val="002060"/>
                </a:solidFill>
              </a:rPr>
              <a:t>Centers</a:t>
            </a:r>
            <a:endParaRPr lang="tr-TR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 rot="5400000">
            <a:off x="10257893" y="3313079"/>
            <a:ext cx="330097" cy="98835"/>
            <a:chOff x="0" y="0"/>
            <a:chExt cx="1908741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1908741" cy="69850"/>
            </a:xfrm>
            <a:custGeom>
              <a:avLst/>
              <a:gdLst/>
              <a:ahLst/>
              <a:cxnLst/>
              <a:rect l="l" t="t" r="r" b="b"/>
              <a:pathLst>
                <a:path w="1908741" h="69850">
                  <a:moveTo>
                    <a:pt x="1617911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908741" y="69850"/>
                  </a:lnTo>
                  <a:lnTo>
                    <a:pt x="1908741" y="0"/>
                  </a:lnTo>
                  <a:close/>
                </a:path>
              </a:pathLst>
            </a:custGeom>
            <a:solidFill>
              <a:srgbClr val="DC3C4D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856021" y="1554825"/>
            <a:ext cx="1759678" cy="4483880"/>
            <a:chOff x="0" y="0"/>
            <a:chExt cx="1278851" cy="325867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78851" cy="3258672"/>
            </a:xfrm>
            <a:custGeom>
              <a:avLst/>
              <a:gdLst/>
              <a:ahLst/>
              <a:cxnLst/>
              <a:rect l="l" t="t" r="r" b="b"/>
              <a:pathLst>
                <a:path w="1278851" h="3258672">
                  <a:moveTo>
                    <a:pt x="0" y="0"/>
                  </a:moveTo>
                  <a:lnTo>
                    <a:pt x="1278851" y="0"/>
                  </a:lnTo>
                  <a:lnTo>
                    <a:pt x="1278851" y="3258672"/>
                  </a:lnTo>
                  <a:lnTo>
                    <a:pt x="0" y="3258672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6795394" y="3097895"/>
            <a:ext cx="3756705" cy="3070676"/>
            <a:chOff x="0" y="0"/>
            <a:chExt cx="2730195" cy="325867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30195" cy="3258672"/>
            </a:xfrm>
            <a:custGeom>
              <a:avLst/>
              <a:gdLst/>
              <a:ahLst/>
              <a:cxnLst/>
              <a:rect l="l" t="t" r="r" b="b"/>
              <a:pathLst>
                <a:path w="2730195" h="3258672">
                  <a:moveTo>
                    <a:pt x="0" y="0"/>
                  </a:moveTo>
                  <a:lnTo>
                    <a:pt x="2730195" y="0"/>
                  </a:lnTo>
                  <a:lnTo>
                    <a:pt x="2730195" y="3258672"/>
                  </a:lnTo>
                  <a:lnTo>
                    <a:pt x="0" y="3258672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78088" y="1274409"/>
            <a:ext cx="883935" cy="1202633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 rot="-5400000">
            <a:off x="11287863" y="6316271"/>
            <a:ext cx="905759" cy="17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3"/>
              </a:lnSpc>
            </a:pPr>
            <a:r>
              <a:rPr lang="en-US" sz="1066" spc="85">
                <a:solidFill>
                  <a:srgbClr val="000000"/>
                </a:solidFill>
                <a:latin typeface="HK Grotesk Bold"/>
              </a:rPr>
              <a:t>22</a:t>
            </a:r>
          </a:p>
        </p:txBody>
      </p:sp>
      <p:sp>
        <p:nvSpPr>
          <p:cNvPr id="30" name="TextBox 30"/>
          <p:cNvSpPr txBox="1"/>
          <p:nvPr/>
        </p:nvSpPr>
        <p:spPr>
          <a:xfrm rot="-5400000">
            <a:off x="9863962" y="2772803"/>
            <a:ext cx="3753559" cy="17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93"/>
              </a:lnSpc>
            </a:pPr>
            <a:r>
              <a:rPr lang="en-US" sz="1066" spc="85">
                <a:solidFill>
                  <a:srgbClr val="FFFFFF"/>
                </a:solidFill>
                <a:latin typeface="HK Grotesk Bold"/>
              </a:rPr>
              <a:t>YER-SİS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965365" y="1730876"/>
            <a:ext cx="3212317" cy="746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60"/>
              </a:lnSpc>
              <a:spcBef>
                <a:spcPct val="0"/>
              </a:spcBef>
            </a:pPr>
            <a:r>
              <a:rPr lang="en-US" sz="1400" spc="112" dirty="0">
                <a:solidFill>
                  <a:srgbClr val="00045B"/>
                </a:solidFill>
                <a:latin typeface="HK Grotesk Light"/>
              </a:rPr>
              <a:t>First principal component weights</a:t>
            </a:r>
            <a:r>
              <a:rPr lang="tr-TR" sz="1400" spc="112" dirty="0">
                <a:solidFill>
                  <a:srgbClr val="00045B"/>
                </a:solidFill>
                <a:latin typeface="HK Grotesk Light"/>
              </a:rPr>
              <a:t> of p</a:t>
            </a:r>
            <a:r>
              <a:rPr lang="en-US" sz="1400" spc="112" dirty="0" err="1">
                <a:solidFill>
                  <a:srgbClr val="00045B"/>
                </a:solidFill>
                <a:latin typeface="HK Grotesk Light"/>
              </a:rPr>
              <a:t>rincipal</a:t>
            </a:r>
            <a:r>
              <a:rPr lang="en-US" sz="1400" spc="112" dirty="0">
                <a:solidFill>
                  <a:srgbClr val="00045B"/>
                </a:solidFill>
                <a:latin typeface="HK Grotesk Light"/>
              </a:rPr>
              <a:t> component analysis is </a:t>
            </a:r>
            <a:r>
              <a:rPr lang="tr-TR" sz="1400" spc="112" dirty="0" err="1">
                <a:solidFill>
                  <a:srgbClr val="00045B"/>
                </a:solidFill>
                <a:latin typeface="HK Grotesk Light"/>
              </a:rPr>
              <a:t>used</a:t>
            </a:r>
            <a:r>
              <a:rPr lang="en-US" sz="1400" spc="112" dirty="0">
                <a:solidFill>
                  <a:srgbClr val="00045B"/>
                </a:solidFill>
                <a:latin typeface="HK Grotesk Light"/>
              </a:rPr>
              <a:t>.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965365" y="1293155"/>
            <a:ext cx="3017583" cy="304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tr-TR" sz="1867" b="1" spc="47" dirty="0">
                <a:solidFill>
                  <a:srgbClr val="00045B"/>
                </a:solidFill>
                <a:latin typeface="HK Grotesk Light Bold"/>
              </a:rPr>
              <a:t>RURAL</a:t>
            </a:r>
            <a:endParaRPr lang="en-US" sz="1867" b="1" spc="47" dirty="0">
              <a:solidFill>
                <a:srgbClr val="00045B"/>
              </a:solidFill>
              <a:latin typeface="HK Grotesk Light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005413" y="1276726"/>
            <a:ext cx="3030724" cy="304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tr-TR" sz="1867" b="1" spc="47" dirty="0">
                <a:solidFill>
                  <a:srgbClr val="00045B"/>
                </a:solidFill>
                <a:latin typeface="HK Grotesk Light Bold"/>
              </a:rPr>
              <a:t>URBAN</a:t>
            </a:r>
            <a:endParaRPr lang="en-US" sz="1867" b="1" spc="47" dirty="0">
              <a:solidFill>
                <a:srgbClr val="00045B"/>
              </a:solidFill>
              <a:latin typeface="HK Grotesk Light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3043930" y="1822395"/>
            <a:ext cx="3212317" cy="746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60"/>
              </a:lnSpc>
              <a:spcBef>
                <a:spcPct val="0"/>
              </a:spcBef>
            </a:pPr>
            <a:r>
              <a:rPr lang="en-US" sz="1400" spc="112" dirty="0">
                <a:solidFill>
                  <a:srgbClr val="00045B"/>
                </a:solidFill>
                <a:latin typeface="HK Grotesk Light"/>
              </a:rPr>
              <a:t>Global clustering coefficients related to urban networks are </a:t>
            </a:r>
            <a:r>
              <a:rPr lang="tr-TR" sz="1400" spc="112" dirty="0" err="1">
                <a:solidFill>
                  <a:srgbClr val="00045B"/>
                </a:solidFill>
                <a:latin typeface="HK Grotesk Light"/>
              </a:rPr>
              <a:t>used</a:t>
            </a:r>
            <a:r>
              <a:rPr lang="tr-TR" sz="1400" spc="112" dirty="0">
                <a:solidFill>
                  <a:srgbClr val="00045B"/>
                </a:solidFill>
                <a:latin typeface="HK Grotesk Light"/>
              </a:rPr>
              <a:t> as</a:t>
            </a:r>
            <a:r>
              <a:rPr lang="en-US" sz="1400" spc="112" dirty="0">
                <a:solidFill>
                  <a:srgbClr val="00045B"/>
                </a:solidFill>
                <a:latin typeface="HK Grotesk Light"/>
              </a:rPr>
              <a:t> weights. </a:t>
            </a:r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6ECF6AB1-088B-44A3-BF6A-8FE9CC511BE3}"/>
              </a:ext>
            </a:extLst>
          </p:cNvPr>
          <p:cNvSpPr/>
          <p:nvPr/>
        </p:nvSpPr>
        <p:spPr>
          <a:xfrm>
            <a:off x="2625883" y="151491"/>
            <a:ext cx="5816657" cy="633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479"/>
              </a:lnSpc>
              <a:spcBef>
                <a:spcPct val="0"/>
              </a:spcBef>
            </a:pPr>
            <a:r>
              <a:rPr lang="tr-TR" sz="3200" b="1" dirty="0" err="1">
                <a:solidFill>
                  <a:srgbClr val="002060"/>
                </a:solidFill>
              </a:rPr>
              <a:t>Determination</a:t>
            </a:r>
            <a:r>
              <a:rPr lang="tr-TR" sz="3200" b="1" dirty="0">
                <a:solidFill>
                  <a:srgbClr val="002060"/>
                </a:solidFill>
              </a:rPr>
              <a:t> of Service </a:t>
            </a:r>
            <a:r>
              <a:rPr lang="tr-TR" sz="3200" b="1" dirty="0" err="1">
                <a:solidFill>
                  <a:srgbClr val="002060"/>
                </a:solidFill>
              </a:rPr>
              <a:t>Centers</a:t>
            </a:r>
            <a:endParaRPr lang="tr-TR" sz="3200" b="1" dirty="0">
              <a:solidFill>
                <a:srgbClr val="002060"/>
              </a:solidFill>
            </a:endParaRPr>
          </a:p>
        </p:txBody>
      </p:sp>
      <p:sp>
        <p:nvSpPr>
          <p:cNvPr id="38" name="TextBox 33">
            <a:extLst>
              <a:ext uri="{FF2B5EF4-FFF2-40B4-BE49-F238E27FC236}">
                <a16:creationId xmlns:a16="http://schemas.microsoft.com/office/drawing/2014/main" id="{5B7F5764-0C0D-4704-82FA-1D4FA8E8AFA9}"/>
              </a:ext>
            </a:extLst>
          </p:cNvPr>
          <p:cNvSpPr txBox="1"/>
          <p:nvPr/>
        </p:nvSpPr>
        <p:spPr>
          <a:xfrm>
            <a:off x="253721" y="2928022"/>
            <a:ext cx="1732668" cy="2279470"/>
          </a:xfrm>
          <a:prstGeom prst="rect">
            <a:avLst/>
          </a:prstGeom>
          <a:solidFill>
            <a:srgbClr val="001B50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  <a:spcBef>
                <a:spcPts val="600"/>
              </a:spcBef>
              <a:spcAft>
                <a:spcPts val="600"/>
              </a:spcAft>
            </a:pPr>
            <a:endParaRPr lang="tr-TR" sz="1867" b="1" spc="47" dirty="0">
              <a:solidFill>
                <a:schemeClr val="bg1"/>
              </a:solidFill>
              <a:latin typeface="HK Grotesk Light Bold"/>
            </a:endParaRPr>
          </a:p>
          <a:p>
            <a:pPr algn="ctr">
              <a:lnSpc>
                <a:spcPts val="2613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Determining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the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weights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for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each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dimension</a:t>
            </a:r>
            <a:endParaRPr lang="tr-TR" sz="1867" b="1" spc="47" dirty="0">
              <a:solidFill>
                <a:schemeClr val="bg1"/>
              </a:solidFill>
              <a:latin typeface="HK Grotesk Light Bold"/>
            </a:endParaRPr>
          </a:p>
          <a:p>
            <a:pPr algn="ctr">
              <a:lnSpc>
                <a:spcPts val="2613"/>
              </a:lnSpc>
              <a:spcBef>
                <a:spcPts val="600"/>
              </a:spcBef>
              <a:spcAft>
                <a:spcPts val="600"/>
              </a:spcAft>
            </a:pPr>
            <a:endParaRPr lang="en-US" sz="1867" b="1" spc="47" dirty="0">
              <a:solidFill>
                <a:schemeClr val="bg1"/>
              </a:solidFill>
              <a:latin typeface="HK Grotesk Light Bold"/>
            </a:endParaRP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B48D1EF2-A09A-48C5-94AD-2862B7EC3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997269"/>
              </p:ext>
            </p:extLst>
          </p:nvPr>
        </p:nvGraphicFramePr>
        <p:xfrm>
          <a:off x="3043930" y="3150277"/>
          <a:ext cx="3052069" cy="2488526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1497242">
                  <a:extLst>
                    <a:ext uri="{9D8B030D-6E8A-4147-A177-3AD203B41FA5}">
                      <a16:colId xmlns:a16="http://schemas.microsoft.com/office/drawing/2014/main" val="1897282495"/>
                    </a:ext>
                  </a:extLst>
                </a:gridCol>
                <a:gridCol w="863793">
                  <a:extLst>
                    <a:ext uri="{9D8B030D-6E8A-4147-A177-3AD203B41FA5}">
                      <a16:colId xmlns:a16="http://schemas.microsoft.com/office/drawing/2014/main" val="838361732"/>
                    </a:ext>
                  </a:extLst>
                </a:gridCol>
                <a:gridCol w="691034">
                  <a:extLst>
                    <a:ext uri="{9D8B030D-6E8A-4147-A177-3AD203B41FA5}">
                      <a16:colId xmlns:a16="http://schemas.microsoft.com/office/drawing/2014/main" val="3755612118"/>
                    </a:ext>
                  </a:extLst>
                </a:gridCol>
              </a:tblGrid>
              <a:tr h="501698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</a:rPr>
                        <a:t>Variables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effectLst/>
                        </a:rPr>
                        <a:t>Clustering </a:t>
                      </a:r>
                      <a:r>
                        <a:rPr lang="tr-TR" sz="1400" b="1" u="none" strike="noStrike" dirty="0" err="1">
                          <a:effectLst/>
                        </a:rPr>
                        <a:t>coefficient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 err="1">
                          <a:effectLst/>
                        </a:rPr>
                        <a:t>Weights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38296137"/>
                  </a:ext>
                </a:extLst>
              </a:tr>
              <a:tr h="25085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 err="1">
                          <a:effectLst/>
                        </a:rPr>
                        <a:t>Communication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0.99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</a:rPr>
                        <a:t>0.21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78130275"/>
                  </a:ext>
                </a:extLst>
              </a:tr>
              <a:tr h="25085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 err="1">
                          <a:effectLst/>
                        </a:rPr>
                        <a:t>Trade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0.97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</a:rPr>
                        <a:t>0.20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41259869"/>
                  </a:ext>
                </a:extLst>
              </a:tr>
              <a:tr h="25085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</a:rPr>
                        <a:t>Cargo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0.85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</a:rPr>
                        <a:t>0.18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29886836"/>
                  </a:ext>
                </a:extLst>
              </a:tr>
              <a:tr h="25085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 err="1">
                          <a:effectLst/>
                        </a:rPr>
                        <a:t>Transportation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0.41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0.09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51429431"/>
                  </a:ext>
                </a:extLst>
              </a:tr>
              <a:tr h="25085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 err="1">
                          <a:effectLst/>
                        </a:rPr>
                        <a:t>Health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0.77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0.16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85127222"/>
                  </a:ext>
                </a:extLst>
              </a:tr>
              <a:tr h="481728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</a:rPr>
                        <a:t>Secondary Education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0.25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0.05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33475331"/>
                  </a:ext>
                </a:extLst>
              </a:tr>
              <a:tr h="25085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 err="1">
                          <a:effectLst/>
                        </a:rPr>
                        <a:t>Tertiary</a:t>
                      </a:r>
                      <a:r>
                        <a:rPr lang="tr-TR" sz="1400" u="none" strike="noStrike" dirty="0">
                          <a:effectLst/>
                        </a:rPr>
                        <a:t> </a:t>
                      </a:r>
                      <a:r>
                        <a:rPr lang="tr-TR" sz="1400" u="none" strike="noStrike" dirty="0" err="1">
                          <a:effectLst/>
                        </a:rPr>
                        <a:t>Education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0.54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0.11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01531477"/>
                  </a:ext>
                </a:extLst>
              </a:tr>
            </a:tbl>
          </a:graphicData>
        </a:graphic>
      </p:graphicFrame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0EB13DC4-1F73-424E-84B4-F502FF0BF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140812"/>
              </p:ext>
            </p:extLst>
          </p:nvPr>
        </p:nvGraphicFramePr>
        <p:xfrm>
          <a:off x="6965365" y="3074740"/>
          <a:ext cx="3756705" cy="2738919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286343">
                  <a:extLst>
                    <a:ext uri="{9D8B030D-6E8A-4147-A177-3AD203B41FA5}">
                      <a16:colId xmlns:a16="http://schemas.microsoft.com/office/drawing/2014/main" val="2190751398"/>
                    </a:ext>
                  </a:extLst>
                </a:gridCol>
                <a:gridCol w="1549458">
                  <a:extLst>
                    <a:ext uri="{9D8B030D-6E8A-4147-A177-3AD203B41FA5}">
                      <a16:colId xmlns:a16="http://schemas.microsoft.com/office/drawing/2014/main" val="2115304171"/>
                    </a:ext>
                  </a:extLst>
                </a:gridCol>
                <a:gridCol w="920904">
                  <a:extLst>
                    <a:ext uri="{9D8B030D-6E8A-4147-A177-3AD203B41FA5}">
                      <a16:colId xmlns:a16="http://schemas.microsoft.com/office/drawing/2014/main" val="2773909451"/>
                    </a:ext>
                  </a:extLst>
                </a:gridCol>
              </a:tblGrid>
              <a:tr h="478175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400" b="1" u="none" strike="noStrike" dirty="0" err="1">
                          <a:effectLst/>
                        </a:rPr>
                        <a:t>Variables</a:t>
                      </a:r>
                      <a:r>
                        <a:rPr lang="tr-TR" sz="1400" b="1" u="none" strike="noStrike" dirty="0">
                          <a:effectLst/>
                        </a:rPr>
                        <a:t> 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400" b="1" u="none" strike="noStrike">
                          <a:effectLst/>
                        </a:rPr>
                        <a:t>Weight of First Component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400" b="1" u="none" strike="noStrike" dirty="0" err="1">
                          <a:effectLst/>
                        </a:rPr>
                        <a:t>Weights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03399273"/>
                  </a:ext>
                </a:extLst>
              </a:tr>
              <a:tr h="242275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400" b="1" u="none" strike="noStrike" dirty="0" err="1">
                          <a:effectLst/>
                        </a:rPr>
                        <a:t>Health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u="none" strike="noStrike">
                          <a:effectLst/>
                        </a:rPr>
                        <a:t>0.9140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1" u="none" strike="noStrike" dirty="0">
                          <a:effectLst/>
                        </a:rPr>
                        <a:t>0.2403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94377706"/>
                  </a:ext>
                </a:extLst>
              </a:tr>
              <a:tr h="242275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400" b="1" u="none" strike="noStrike" dirty="0" err="1">
                          <a:effectLst/>
                        </a:rPr>
                        <a:t>Trade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u="none" strike="noStrike">
                          <a:effectLst/>
                        </a:rPr>
                        <a:t>0.9057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1" u="none" strike="noStrike" dirty="0">
                          <a:effectLst/>
                        </a:rPr>
                        <a:t>0.2381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3475184"/>
                  </a:ext>
                </a:extLst>
              </a:tr>
              <a:tr h="242275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400" b="1" u="none" strike="noStrike" dirty="0" err="1">
                          <a:effectLst/>
                        </a:rPr>
                        <a:t>Education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u="none" strike="noStrike">
                          <a:effectLst/>
                        </a:rPr>
                        <a:t>0.8756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1" u="none" strike="noStrike" dirty="0">
                          <a:effectLst/>
                        </a:rPr>
                        <a:t>0.2302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3130871"/>
                  </a:ext>
                </a:extLst>
              </a:tr>
              <a:tr h="277913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400" b="1" u="none" strike="noStrike" dirty="0" err="1">
                          <a:effectLst/>
                        </a:rPr>
                        <a:t>Transportation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u="none" strike="noStrike">
                          <a:effectLst/>
                        </a:rPr>
                        <a:t>0.8176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1" u="none" strike="noStrike" dirty="0">
                          <a:effectLst/>
                        </a:rPr>
                        <a:t>0.2150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98799950"/>
                  </a:ext>
                </a:extLst>
              </a:tr>
              <a:tr h="478175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400" u="none" strike="noStrike">
                          <a:effectLst/>
                        </a:rPr>
                        <a:t>Workforce (seasonal)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u="none" strike="noStrike">
                          <a:effectLst/>
                        </a:rPr>
                        <a:t>-0.2885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u="none" strike="noStrike">
                          <a:effectLst/>
                        </a:rPr>
                        <a:t>0.0759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96379994"/>
                  </a:ext>
                </a:extLst>
              </a:tr>
              <a:tr h="478175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400" u="none" strike="noStrike" dirty="0" err="1">
                          <a:effectLst/>
                        </a:rPr>
                        <a:t>Workforce</a:t>
                      </a:r>
                      <a:r>
                        <a:rPr lang="tr-TR" sz="1400" u="none" strike="noStrike" dirty="0">
                          <a:effectLst/>
                        </a:rPr>
                        <a:t> (</a:t>
                      </a:r>
                      <a:r>
                        <a:rPr lang="tr-TR" sz="1400" u="none" strike="noStrike" dirty="0" err="1">
                          <a:effectLst/>
                        </a:rPr>
                        <a:t>regular</a:t>
                      </a:r>
                      <a:r>
                        <a:rPr lang="tr-TR" sz="1400" u="none" strike="noStrike" dirty="0">
                          <a:effectLst/>
                        </a:rPr>
                        <a:t>)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u="none" strike="noStrike">
                          <a:effectLst/>
                        </a:rPr>
                        <a:t>0.0023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u="none" strike="noStrike">
                          <a:effectLst/>
                        </a:rPr>
                        <a:t>0.0006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76480685"/>
                  </a:ext>
                </a:extLst>
              </a:tr>
              <a:tr h="299656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400" b="1" u="none" strike="noStrike">
                          <a:effectLst/>
                        </a:rPr>
                        <a:t>Absolute total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1" u="none" strike="noStrike" dirty="0">
                          <a:effectLst/>
                        </a:rPr>
                        <a:t>3.8037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400" b="1" u="none" strike="noStrike" dirty="0">
                          <a:effectLst/>
                        </a:rPr>
                        <a:t>1.0000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877975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rot="5400000">
            <a:off x="8258495" y="2833442"/>
            <a:ext cx="6142480" cy="98835"/>
            <a:chOff x="0" y="0"/>
            <a:chExt cx="35518011" cy="571500"/>
          </a:xfrm>
        </p:grpSpPr>
        <p:sp>
          <p:nvSpPr>
            <p:cNvPr id="7" name="Freeform 7"/>
            <p:cNvSpPr/>
            <p:nvPr/>
          </p:nvSpPr>
          <p:spPr>
            <a:xfrm>
              <a:off x="0" y="255270"/>
              <a:ext cx="35518012" cy="69850"/>
            </a:xfrm>
            <a:custGeom>
              <a:avLst/>
              <a:gdLst/>
              <a:ahLst/>
              <a:cxnLst/>
              <a:rect l="l" t="t" r="r" b="b"/>
              <a:pathLst>
                <a:path w="35518012" h="69850">
                  <a:moveTo>
                    <a:pt x="3522718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518012" y="69850"/>
                  </a:lnTo>
                  <a:lnTo>
                    <a:pt x="35518012" y="0"/>
                  </a:lnTo>
                  <a:close/>
                </a:path>
              </a:pathLst>
            </a:custGeom>
            <a:solidFill>
              <a:srgbClr val="F4F4F4"/>
            </a:solidFill>
          </p:spPr>
        </p:sp>
      </p:grpSp>
      <p:grpSp>
        <p:nvGrpSpPr>
          <p:cNvPr id="12" name="Group 12"/>
          <p:cNvGrpSpPr/>
          <p:nvPr/>
        </p:nvGrpSpPr>
        <p:grpSpPr>
          <a:xfrm rot="5400000">
            <a:off x="10257893" y="3313079"/>
            <a:ext cx="330097" cy="98835"/>
            <a:chOff x="0" y="0"/>
            <a:chExt cx="1908741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1908741" cy="69850"/>
            </a:xfrm>
            <a:custGeom>
              <a:avLst/>
              <a:gdLst/>
              <a:ahLst/>
              <a:cxnLst/>
              <a:rect l="l" t="t" r="r" b="b"/>
              <a:pathLst>
                <a:path w="1908741" h="69850">
                  <a:moveTo>
                    <a:pt x="1617911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908741" y="69850"/>
                  </a:lnTo>
                  <a:lnTo>
                    <a:pt x="1908741" y="0"/>
                  </a:lnTo>
                  <a:close/>
                </a:path>
              </a:pathLst>
            </a:custGeom>
            <a:solidFill>
              <a:srgbClr val="DC3C4D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2686533" y="2039663"/>
            <a:ext cx="3693191" cy="4483880"/>
            <a:chOff x="0" y="0"/>
            <a:chExt cx="2684036" cy="325867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684036" cy="3258672"/>
            </a:xfrm>
            <a:custGeom>
              <a:avLst/>
              <a:gdLst/>
              <a:ahLst/>
              <a:cxnLst/>
              <a:rect l="l" t="t" r="r" b="b"/>
              <a:pathLst>
                <a:path w="2684036" h="3258672">
                  <a:moveTo>
                    <a:pt x="0" y="0"/>
                  </a:moveTo>
                  <a:lnTo>
                    <a:pt x="2684036" y="0"/>
                  </a:lnTo>
                  <a:lnTo>
                    <a:pt x="2684036" y="3258672"/>
                  </a:lnTo>
                  <a:lnTo>
                    <a:pt x="0" y="3258672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6666493" y="2821138"/>
            <a:ext cx="3756705" cy="2584041"/>
            <a:chOff x="0" y="0"/>
            <a:chExt cx="2730195" cy="187795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30195" cy="1877959"/>
            </a:xfrm>
            <a:custGeom>
              <a:avLst/>
              <a:gdLst/>
              <a:ahLst/>
              <a:cxnLst/>
              <a:rect l="l" t="t" r="r" b="b"/>
              <a:pathLst>
                <a:path w="2730195" h="1877959">
                  <a:moveTo>
                    <a:pt x="0" y="0"/>
                  </a:moveTo>
                  <a:lnTo>
                    <a:pt x="2730195" y="0"/>
                  </a:lnTo>
                  <a:lnTo>
                    <a:pt x="2730195" y="1877959"/>
                  </a:lnTo>
                  <a:lnTo>
                    <a:pt x="0" y="1877959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14002" y="1190457"/>
            <a:ext cx="883935" cy="1202633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142637" y="2286952"/>
            <a:ext cx="2355028" cy="1191816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 rot="-5400000">
            <a:off x="11287863" y="6316271"/>
            <a:ext cx="905759" cy="17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3"/>
              </a:lnSpc>
            </a:pPr>
            <a:r>
              <a:rPr lang="en-US" sz="1066" spc="85">
                <a:solidFill>
                  <a:srgbClr val="000000"/>
                </a:solidFill>
                <a:latin typeface="HK Grotesk Bold"/>
              </a:rPr>
              <a:t>23</a:t>
            </a:r>
          </a:p>
        </p:txBody>
      </p:sp>
      <p:sp>
        <p:nvSpPr>
          <p:cNvPr id="30" name="TextBox 30"/>
          <p:cNvSpPr txBox="1"/>
          <p:nvPr/>
        </p:nvSpPr>
        <p:spPr>
          <a:xfrm rot="-5400000">
            <a:off x="9863962" y="2772803"/>
            <a:ext cx="3753559" cy="17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93"/>
              </a:lnSpc>
            </a:pPr>
            <a:r>
              <a:rPr lang="en-US" sz="1066" spc="85">
                <a:solidFill>
                  <a:srgbClr val="FFFFFF"/>
                </a:solidFill>
                <a:latin typeface="HK Grotesk Bold"/>
              </a:rPr>
              <a:t>YER-SİS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2"/>
              <p:cNvSpPr txBox="1"/>
              <p:nvPr/>
            </p:nvSpPr>
            <p:spPr>
              <a:xfrm>
                <a:off x="2997794" y="3804115"/>
                <a:ext cx="3212317" cy="82253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just">
                  <a:lnSpc>
                    <a:spcPts val="2239"/>
                  </a:lnSpc>
                  <a:spcBef>
                    <a:spcPct val="0"/>
                  </a:spcBef>
                </a:pPr>
                <a:r>
                  <a:rPr lang="en-US" sz="1600" spc="128" dirty="0">
                    <a:solidFill>
                      <a:srgbClr val="00045B"/>
                    </a:solidFill>
                    <a:latin typeface="HK Grotesk Light"/>
                  </a:rPr>
                  <a:t>H: </a:t>
                </a:r>
                <a:r>
                  <a:rPr lang="tr-TR" sz="1600" spc="128" dirty="0">
                    <a:solidFill>
                      <a:srgbClr val="00045B"/>
                    </a:solidFill>
                    <a:latin typeface="HK Grotesk Light"/>
                  </a:rPr>
                  <a:t>Global service </a:t>
                </a:r>
                <a:r>
                  <a:rPr lang="tr-TR" sz="1600" spc="128" dirty="0" err="1">
                    <a:solidFill>
                      <a:srgbClr val="00045B"/>
                    </a:solidFill>
                    <a:latin typeface="HK Grotesk Light"/>
                  </a:rPr>
                  <a:t>score</a:t>
                </a:r>
                <a:endParaRPr lang="en-US" sz="1600" spc="128" dirty="0">
                  <a:solidFill>
                    <a:srgbClr val="00045B"/>
                  </a:solidFill>
                  <a:latin typeface="HK Grotesk Light"/>
                </a:endParaRPr>
              </a:p>
              <a:p>
                <a:pPr algn="just">
                  <a:lnSpc>
                    <a:spcPts val="2239"/>
                  </a:lnSpc>
                  <a:spcBef>
                    <a:spcPct val="0"/>
                  </a:spcBef>
                </a:pPr>
                <a:r>
                  <a:rPr lang="en-US" sz="1600" spc="128" dirty="0">
                    <a:solidFill>
                      <a:srgbClr val="00045B"/>
                    </a:solidFill>
                    <a:latin typeface="HK Grotesk Light"/>
                  </a:rPr>
                  <a:t>x: </a:t>
                </a:r>
                <a:r>
                  <a:rPr lang="tr-TR" sz="1600" spc="128" dirty="0" err="1">
                    <a:solidFill>
                      <a:srgbClr val="00045B"/>
                    </a:solidFill>
                    <a:latin typeface="HK Grotesk Light"/>
                  </a:rPr>
                  <a:t>score</a:t>
                </a:r>
                <a:r>
                  <a:rPr lang="tr-TR" sz="1600" spc="128" dirty="0">
                    <a:solidFill>
                      <a:srgbClr val="00045B"/>
                    </a:solidFill>
                    <a:latin typeface="HK Grotesk Light"/>
                  </a:rPr>
                  <a:t>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pc="128" smtClean="0">
                            <a:solidFill>
                              <a:srgbClr val="00045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1600" b="0" i="1" spc="128" smtClean="0">
                            <a:solidFill>
                              <a:srgbClr val="00045B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tr-TR" sz="1600" b="0" i="1" spc="128" smtClean="0">
                            <a:solidFill>
                              <a:srgbClr val="00045B"/>
                            </a:solidFill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1600" spc="128" dirty="0">
                    <a:solidFill>
                      <a:srgbClr val="00045B"/>
                    </a:solidFill>
                    <a:latin typeface="HK Grotesk Light"/>
                  </a:rPr>
                  <a:t> </a:t>
                </a:r>
                <a:r>
                  <a:rPr lang="tr-TR" sz="1600" spc="128" dirty="0" err="1">
                    <a:solidFill>
                      <a:srgbClr val="00045B"/>
                    </a:solidFill>
                    <a:latin typeface="HK Grotesk Light"/>
                  </a:rPr>
                  <a:t>dimension</a:t>
                </a:r>
                <a:endParaRPr lang="en-US" sz="1600" spc="128" dirty="0">
                  <a:solidFill>
                    <a:srgbClr val="00045B"/>
                  </a:solidFill>
                  <a:latin typeface="HK Grotesk Light"/>
                </a:endParaRPr>
              </a:p>
              <a:p>
                <a:pPr algn="just">
                  <a:lnSpc>
                    <a:spcPts val="2239"/>
                  </a:lnSpc>
                  <a:spcBef>
                    <a:spcPct val="0"/>
                  </a:spcBef>
                </a:pPr>
                <a:r>
                  <a:rPr lang="en-US" sz="1600" spc="128" dirty="0">
                    <a:solidFill>
                      <a:srgbClr val="00045B"/>
                    </a:solidFill>
                    <a:latin typeface="HK Grotesk Light"/>
                  </a:rPr>
                  <a:t>w: </a:t>
                </a:r>
                <a:r>
                  <a:rPr lang="tr-TR" sz="1600" spc="128" dirty="0" err="1">
                    <a:solidFill>
                      <a:srgbClr val="00045B"/>
                    </a:solidFill>
                    <a:latin typeface="HK Grotesk Light"/>
                  </a:rPr>
                  <a:t>weight</a:t>
                </a:r>
                <a:r>
                  <a:rPr lang="tr-TR" sz="1600" spc="128" dirty="0">
                    <a:solidFill>
                      <a:srgbClr val="00045B"/>
                    </a:solidFill>
                    <a:latin typeface="HK Grotesk Light"/>
                  </a:rPr>
                  <a:t>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pc="128">
                            <a:solidFill>
                              <a:srgbClr val="00045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1600" i="1" spc="128">
                            <a:solidFill>
                              <a:srgbClr val="00045B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tr-TR" sz="1600" i="1" spc="128">
                            <a:solidFill>
                              <a:srgbClr val="00045B"/>
                            </a:solidFill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1600" spc="128" dirty="0">
                    <a:solidFill>
                      <a:srgbClr val="00045B"/>
                    </a:solidFill>
                    <a:latin typeface="HK Grotesk Light"/>
                  </a:rPr>
                  <a:t> </a:t>
                </a:r>
                <a:r>
                  <a:rPr lang="tr-TR" sz="1600" spc="128" dirty="0">
                    <a:solidFill>
                      <a:srgbClr val="00045B"/>
                    </a:solidFill>
                    <a:latin typeface="HK Grotesk Light"/>
                  </a:rPr>
                  <a:t>dimension</a:t>
                </a:r>
                <a:endParaRPr lang="en-US" sz="1600" spc="128" dirty="0">
                  <a:solidFill>
                    <a:srgbClr val="00045B"/>
                  </a:solidFill>
                  <a:latin typeface="HK Grotesk Light"/>
                </a:endParaRPr>
              </a:p>
            </p:txBody>
          </p:sp>
        </mc:Choice>
        <mc:Fallback xmlns="">
          <p:sp>
            <p:nvSpPr>
              <p:cNvPr id="32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794" y="3804115"/>
                <a:ext cx="3212317" cy="822533"/>
              </a:xfrm>
              <a:prstGeom prst="rect">
                <a:avLst/>
              </a:prstGeom>
              <a:blipFill>
                <a:blip r:embed="rId5"/>
                <a:stretch>
                  <a:fillRect l="-3985" t="-6667" b="-1407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3"/>
          <p:cNvSpPr txBox="1"/>
          <p:nvPr/>
        </p:nvSpPr>
        <p:spPr>
          <a:xfrm>
            <a:off x="2934480" y="1401668"/>
            <a:ext cx="3017583" cy="637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tr-TR" sz="1867" b="1" spc="47" dirty="0">
                <a:solidFill>
                  <a:srgbClr val="00045B"/>
                </a:solidFill>
                <a:latin typeface="HK Grotesk Light Bold"/>
              </a:rPr>
              <a:t>CALCULATING THE SCORES</a:t>
            </a:r>
            <a:endParaRPr lang="en-US" sz="1867" b="1" spc="47" dirty="0">
              <a:solidFill>
                <a:srgbClr val="00045B"/>
              </a:solidFill>
              <a:latin typeface="HK Grotesk Light Bold"/>
            </a:endParaRPr>
          </a:p>
        </p:txBody>
      </p:sp>
      <p:grpSp>
        <p:nvGrpSpPr>
          <p:cNvPr id="34" name="Group 34"/>
          <p:cNvGrpSpPr/>
          <p:nvPr/>
        </p:nvGrpSpPr>
        <p:grpSpPr>
          <a:xfrm>
            <a:off x="6891402" y="3197448"/>
            <a:ext cx="3561701" cy="1679352"/>
            <a:chOff x="0" y="0"/>
            <a:chExt cx="3746582" cy="1913890"/>
          </a:xfrm>
          <a:solidFill>
            <a:srgbClr val="001B50"/>
          </a:solidFill>
        </p:grpSpPr>
        <p:sp>
          <p:nvSpPr>
            <p:cNvPr id="35" name="Freeform 35"/>
            <p:cNvSpPr/>
            <p:nvPr/>
          </p:nvSpPr>
          <p:spPr>
            <a:xfrm>
              <a:off x="0" y="0"/>
              <a:ext cx="3746582" cy="1913890"/>
            </a:xfrm>
            <a:custGeom>
              <a:avLst/>
              <a:gdLst/>
              <a:ahLst/>
              <a:cxnLst/>
              <a:rect l="l" t="t" r="r" b="b"/>
              <a:pathLst>
                <a:path w="3746582" h="1913890">
                  <a:moveTo>
                    <a:pt x="0" y="0"/>
                  </a:moveTo>
                  <a:lnTo>
                    <a:pt x="3746582" y="0"/>
                  </a:lnTo>
                  <a:lnTo>
                    <a:pt x="3746582" y="1913890"/>
                  </a:lnTo>
                  <a:lnTo>
                    <a:pt x="0" y="1913890"/>
                  </a:lnTo>
                  <a:close/>
                </a:path>
              </a:pathLst>
            </a:custGeom>
            <a:grpFill/>
          </p:spPr>
        </p:sp>
      </p:grpSp>
      <p:sp>
        <p:nvSpPr>
          <p:cNvPr id="36" name="TextBox 36"/>
          <p:cNvSpPr txBox="1"/>
          <p:nvPr/>
        </p:nvSpPr>
        <p:spPr>
          <a:xfrm>
            <a:off x="7084227" y="3413776"/>
            <a:ext cx="3302000" cy="1104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Sevice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center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levels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are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determined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by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applying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head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and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tail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breaks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"/>
              </a:rPr>
              <a:t>and</a:t>
            </a:r>
            <a:r>
              <a:rPr lang="tr-TR" sz="1600" spc="128" dirty="0">
                <a:solidFill>
                  <a:srgbClr val="FFFFFF"/>
                </a:solidFill>
                <a:latin typeface="HK Grotesk Medium"/>
              </a:rPr>
              <a:t> </a:t>
            </a:r>
            <a:r>
              <a:rPr lang="en-US" sz="1600" spc="128" dirty="0">
                <a:solidFill>
                  <a:srgbClr val="FFFFFF"/>
                </a:solidFill>
                <a:latin typeface="HK Grotesk Medium Bold"/>
              </a:rPr>
              <a:t>Jenks</a:t>
            </a:r>
            <a:r>
              <a:rPr lang="tr-TR" sz="1600" spc="128" dirty="0">
                <a:solidFill>
                  <a:srgbClr val="FFFFFF"/>
                </a:solidFill>
                <a:latin typeface="HK Grotesk Medium Bold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 Bold"/>
              </a:rPr>
              <a:t>natural</a:t>
            </a:r>
            <a:r>
              <a:rPr lang="tr-TR" sz="1600" spc="128" dirty="0">
                <a:solidFill>
                  <a:srgbClr val="FFFFFF"/>
                </a:solidFill>
                <a:latin typeface="HK Grotesk Medium Bold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 Bold"/>
              </a:rPr>
              <a:t>breaks</a:t>
            </a:r>
            <a:r>
              <a:rPr lang="tr-TR" sz="1600" spc="128" dirty="0">
                <a:solidFill>
                  <a:srgbClr val="FFFFFF"/>
                </a:solidFill>
                <a:latin typeface="HK Grotesk Medium Bold"/>
              </a:rPr>
              <a:t> </a:t>
            </a:r>
            <a:r>
              <a:rPr lang="tr-TR" sz="1600" spc="128" dirty="0" err="1">
                <a:solidFill>
                  <a:srgbClr val="FFFFFF"/>
                </a:solidFill>
                <a:latin typeface="HK Grotesk Medium Bold"/>
              </a:rPr>
              <a:t>algorithms</a:t>
            </a:r>
            <a:r>
              <a:rPr lang="tr-TR" sz="1600" spc="128" dirty="0">
                <a:solidFill>
                  <a:srgbClr val="FFFFFF"/>
                </a:solidFill>
                <a:latin typeface="HK Grotesk Medium Bold"/>
              </a:rPr>
              <a:t>. </a:t>
            </a:r>
            <a:endParaRPr lang="en-US" sz="1600" spc="128" dirty="0">
              <a:solidFill>
                <a:srgbClr val="FFFFFF"/>
              </a:solidFill>
              <a:latin typeface="HK Grotesk Medium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185746" y="5243220"/>
            <a:ext cx="15787" cy="82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"/>
              </a:lnSpc>
            </a:pPr>
            <a:r>
              <a:rPr lang="en-US" sz="533">
                <a:solidFill>
                  <a:srgbClr val="00045B"/>
                </a:solidFill>
                <a:latin typeface="HK Grotesk Light"/>
              </a:rPr>
              <a:t>i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223846" y="5478170"/>
            <a:ext cx="15787" cy="82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"/>
              </a:lnSpc>
            </a:pPr>
            <a:r>
              <a:rPr lang="en-US" sz="533">
                <a:solidFill>
                  <a:srgbClr val="00045B"/>
                </a:solidFill>
                <a:latin typeface="HK Grotesk Light"/>
              </a:rPr>
              <a:t>i</a:t>
            </a:r>
          </a:p>
        </p:txBody>
      </p:sp>
      <p:pic>
        <p:nvPicPr>
          <p:cNvPr id="39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68463" y="3852333"/>
            <a:ext cx="661049" cy="539581"/>
          </a:xfrm>
          <a:prstGeom prst="rect">
            <a:avLst/>
          </a:prstGeom>
        </p:spPr>
      </p:pic>
      <p:sp>
        <p:nvSpPr>
          <p:cNvPr id="40" name="TextBox 33">
            <a:extLst>
              <a:ext uri="{FF2B5EF4-FFF2-40B4-BE49-F238E27FC236}">
                <a16:creationId xmlns:a16="http://schemas.microsoft.com/office/drawing/2014/main" id="{020D039F-B57E-4E05-A7AF-332D80931A45}"/>
              </a:ext>
            </a:extLst>
          </p:cNvPr>
          <p:cNvSpPr txBox="1"/>
          <p:nvPr/>
        </p:nvSpPr>
        <p:spPr>
          <a:xfrm>
            <a:off x="289636" y="2545886"/>
            <a:ext cx="1732668" cy="2612895"/>
          </a:xfrm>
          <a:prstGeom prst="rect">
            <a:avLst/>
          </a:prstGeom>
          <a:solidFill>
            <a:srgbClr val="001B50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  <a:spcBef>
                <a:spcPts val="600"/>
              </a:spcBef>
              <a:spcAft>
                <a:spcPts val="600"/>
              </a:spcAft>
            </a:pPr>
            <a:endParaRPr lang="tr-TR" sz="1867" b="1" spc="47" dirty="0">
              <a:solidFill>
                <a:schemeClr val="bg1"/>
              </a:solidFill>
              <a:latin typeface="HK Grotesk Light Bold"/>
            </a:endParaRPr>
          </a:p>
          <a:p>
            <a:pPr algn="ctr">
              <a:lnSpc>
                <a:spcPts val="2613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Calculating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the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global service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scores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for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each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  <a:r>
              <a:rPr lang="tr-TR" sz="1867" b="1" spc="47" dirty="0" err="1">
                <a:solidFill>
                  <a:schemeClr val="bg1"/>
                </a:solidFill>
                <a:latin typeface="HK Grotesk Light Bold"/>
              </a:rPr>
              <a:t>settlement</a:t>
            </a:r>
            <a:r>
              <a:rPr lang="tr-TR" sz="1867" b="1" spc="47" dirty="0">
                <a:solidFill>
                  <a:schemeClr val="bg1"/>
                </a:solidFill>
                <a:latin typeface="HK Grotesk Light Bold"/>
              </a:rPr>
              <a:t> </a:t>
            </a:r>
          </a:p>
          <a:p>
            <a:pPr algn="ctr">
              <a:lnSpc>
                <a:spcPts val="2613"/>
              </a:lnSpc>
              <a:spcBef>
                <a:spcPts val="600"/>
              </a:spcBef>
              <a:spcAft>
                <a:spcPts val="600"/>
              </a:spcAft>
            </a:pPr>
            <a:endParaRPr lang="en-US" sz="1867" b="1" spc="47" dirty="0">
              <a:solidFill>
                <a:schemeClr val="bg1"/>
              </a:solidFill>
              <a:latin typeface="HK Grotesk Light Bold"/>
            </a:endParaRPr>
          </a:p>
        </p:txBody>
      </p:sp>
      <p:sp>
        <p:nvSpPr>
          <p:cNvPr id="41" name="Dikdörtgen 40">
            <a:extLst>
              <a:ext uri="{FF2B5EF4-FFF2-40B4-BE49-F238E27FC236}">
                <a16:creationId xmlns:a16="http://schemas.microsoft.com/office/drawing/2014/main" id="{C0C1E26E-3D57-418A-AEE0-8C7228C55F18}"/>
              </a:ext>
            </a:extLst>
          </p:cNvPr>
          <p:cNvSpPr/>
          <p:nvPr/>
        </p:nvSpPr>
        <p:spPr>
          <a:xfrm>
            <a:off x="2660934" y="139726"/>
            <a:ext cx="5816657" cy="633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479"/>
              </a:lnSpc>
              <a:spcBef>
                <a:spcPct val="0"/>
              </a:spcBef>
            </a:pPr>
            <a:r>
              <a:rPr lang="tr-TR" sz="3200" b="1" dirty="0" err="1">
                <a:solidFill>
                  <a:srgbClr val="002060"/>
                </a:solidFill>
              </a:rPr>
              <a:t>Determination</a:t>
            </a:r>
            <a:r>
              <a:rPr lang="tr-TR" sz="3200" b="1" dirty="0">
                <a:solidFill>
                  <a:srgbClr val="002060"/>
                </a:solidFill>
              </a:rPr>
              <a:t> of Service </a:t>
            </a:r>
            <a:r>
              <a:rPr lang="tr-TR" sz="3200" b="1" dirty="0" err="1">
                <a:solidFill>
                  <a:srgbClr val="002060"/>
                </a:solidFill>
              </a:rPr>
              <a:t>Centers</a:t>
            </a:r>
            <a:endParaRPr lang="tr-TR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618558" y="108862"/>
            <a:ext cx="9375912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Urban Service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Centers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Integrated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1E175C5-C790-41D5-BD69-9E695CBF6639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0" y="823200"/>
            <a:ext cx="11022836" cy="592593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BF91599A-AEC8-4C56-98EF-9D8F4F7453B5}"/>
              </a:ext>
            </a:extLst>
          </p:cNvPr>
          <p:cNvSpPr txBox="1"/>
          <p:nvPr/>
        </p:nvSpPr>
        <p:spPr>
          <a:xfrm>
            <a:off x="1841601" y="1255205"/>
            <a:ext cx="106246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rgbClr val="002060"/>
                </a:solidFill>
              </a:rPr>
              <a:t>Istanbul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AB7A4B84-6AFA-496D-99BA-B4C40F1583DA}"/>
              </a:ext>
            </a:extLst>
          </p:cNvPr>
          <p:cNvSpPr txBox="1"/>
          <p:nvPr/>
        </p:nvSpPr>
        <p:spPr>
          <a:xfrm>
            <a:off x="332997" y="3239569"/>
            <a:ext cx="926998" cy="3788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rgbClr val="002060"/>
                </a:solidFill>
              </a:rPr>
              <a:t>Izmir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50BE5B1-7E91-4C44-9C3F-0E40D2025A65}"/>
              </a:ext>
            </a:extLst>
          </p:cNvPr>
          <p:cNvSpPr txBox="1"/>
          <p:nvPr/>
        </p:nvSpPr>
        <p:spPr>
          <a:xfrm>
            <a:off x="3780469" y="2059537"/>
            <a:ext cx="926998" cy="3788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Ankara</a:t>
            </a:r>
          </a:p>
        </p:txBody>
      </p:sp>
    </p:spTree>
    <p:extLst>
      <p:ext uri="{BB962C8B-B14F-4D97-AF65-F5344CB8AC3E}">
        <p14:creationId xmlns:p14="http://schemas.microsoft.com/office/powerpoint/2010/main" val="3436530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640329" y="136764"/>
            <a:ext cx="9375912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Rural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Service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Centers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Integrated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73968D7-0295-4677-8BBB-9741AC2B291A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86" y="996414"/>
            <a:ext cx="11133359" cy="57527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6280951-1FB3-48FA-A02F-806961C33096}"/>
              </a:ext>
            </a:extLst>
          </p:cNvPr>
          <p:cNvSpPr txBox="1"/>
          <p:nvPr/>
        </p:nvSpPr>
        <p:spPr>
          <a:xfrm>
            <a:off x="8433296" y="6188985"/>
            <a:ext cx="2103735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1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Not </a:t>
            </a:r>
            <a:r>
              <a:rPr lang="tr-TR" sz="1100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serving</a:t>
            </a:r>
            <a:r>
              <a:rPr lang="tr-TR" sz="11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 -  (24559)</a:t>
            </a:r>
          </a:p>
          <a:p>
            <a:r>
              <a:rPr lang="tr-TR" sz="11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Not </a:t>
            </a:r>
            <a:r>
              <a:rPr lang="tr-TR" sz="1100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included</a:t>
            </a:r>
            <a:r>
              <a:rPr lang="tr-TR" sz="11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tr-TR" sz="1100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surveys</a:t>
            </a:r>
            <a:endParaRPr lang="tr-TR" sz="1100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381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743199" y="136764"/>
            <a:ext cx="9273041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Transition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Service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Centers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(Urban-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Rural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19FCCF0-FEFE-445A-97E4-BE4151A9B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33" y="1073840"/>
            <a:ext cx="10761133" cy="564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36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618558" y="108862"/>
            <a:ext cx="8941906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Regions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Defined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in YER-SIS</a:t>
            </a:r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F73B3DF3-4BD2-4590-AFB1-C14E937E5E75}"/>
              </a:ext>
            </a:extLst>
          </p:cNvPr>
          <p:cNvSpPr/>
          <p:nvPr/>
        </p:nvSpPr>
        <p:spPr>
          <a:xfrm>
            <a:off x="2100263" y="1582993"/>
            <a:ext cx="8043861" cy="1320616"/>
          </a:xfrm>
          <a:custGeom>
            <a:avLst/>
            <a:gdLst/>
            <a:ahLst/>
            <a:cxnLst/>
            <a:rect l="l" t="t" r="r" b="b"/>
            <a:pathLst>
              <a:path w="2392831" h="2153391">
                <a:moveTo>
                  <a:pt x="0" y="0"/>
                </a:moveTo>
                <a:lnTo>
                  <a:pt x="2392831" y="0"/>
                </a:lnTo>
                <a:lnTo>
                  <a:pt x="2392831" y="2153391"/>
                </a:lnTo>
                <a:lnTo>
                  <a:pt x="0" y="2153391"/>
                </a:lnTo>
                <a:close/>
              </a:path>
            </a:pathLst>
          </a:custGeom>
          <a:solidFill>
            <a:srgbClr val="002060"/>
          </a:solidFill>
        </p:spPr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999101C-0E83-4757-BCB8-3BF5347FBA8C}"/>
              </a:ext>
            </a:extLst>
          </p:cNvPr>
          <p:cNvSpPr txBox="1"/>
          <p:nvPr/>
        </p:nvSpPr>
        <p:spPr>
          <a:xfrm>
            <a:off x="2543668" y="4148705"/>
            <a:ext cx="7104662" cy="12645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3600" spc="71" dirty="0">
                <a:solidFill>
                  <a:srgbClr val="002060"/>
                </a:solidFill>
              </a:rPr>
              <a:t>Regions created by connecting </a:t>
            </a:r>
            <a:r>
              <a:rPr lang="tr-TR" sz="3600" spc="71" dirty="0" err="1">
                <a:solidFill>
                  <a:srgbClr val="002060"/>
                </a:solidFill>
              </a:rPr>
              <a:t>one</a:t>
            </a:r>
            <a:r>
              <a:rPr lang="tr-TR" sz="3600" spc="71" dirty="0">
                <a:solidFill>
                  <a:srgbClr val="002060"/>
                </a:solidFill>
              </a:rPr>
              <a:t> </a:t>
            </a:r>
            <a:r>
              <a:rPr lang="en-US" sz="3600" spc="71" dirty="0">
                <a:solidFill>
                  <a:srgbClr val="002060"/>
                </a:solidFill>
              </a:rPr>
              <a:t>settlement</a:t>
            </a:r>
            <a:r>
              <a:rPr lang="tr-TR" sz="3600" spc="71" dirty="0">
                <a:solidFill>
                  <a:srgbClr val="002060"/>
                </a:solidFill>
              </a:rPr>
              <a:t> </a:t>
            </a:r>
            <a:r>
              <a:rPr lang="tr-TR" sz="3600" spc="71" dirty="0" err="1">
                <a:solidFill>
                  <a:srgbClr val="002060"/>
                </a:solidFill>
              </a:rPr>
              <a:t>to</a:t>
            </a:r>
            <a:r>
              <a:rPr lang="tr-TR" sz="3600" spc="71" dirty="0">
                <a:solidFill>
                  <a:srgbClr val="002060"/>
                </a:solidFill>
              </a:rPr>
              <a:t> </a:t>
            </a:r>
            <a:r>
              <a:rPr lang="tr-TR" sz="3600" spc="71" dirty="0" err="1">
                <a:solidFill>
                  <a:srgbClr val="002060"/>
                </a:solidFill>
              </a:rPr>
              <a:t>another</a:t>
            </a:r>
            <a:r>
              <a:rPr lang="tr-TR" sz="3600" spc="71" dirty="0">
                <a:solidFill>
                  <a:srgbClr val="002060"/>
                </a:solidFill>
              </a:rPr>
              <a:t> </a:t>
            </a:r>
            <a:r>
              <a:rPr lang="tr-TR" sz="3600" spc="71" dirty="0" err="1">
                <a:solidFill>
                  <a:srgbClr val="002060"/>
                </a:solidFill>
              </a:rPr>
              <a:t>where</a:t>
            </a:r>
            <a:r>
              <a:rPr lang="en-US" sz="3600" spc="71" dirty="0">
                <a:solidFill>
                  <a:srgbClr val="002060"/>
                </a:solidFill>
              </a:rPr>
              <a:t> </a:t>
            </a:r>
            <a:r>
              <a:rPr lang="tr-TR" sz="3600" spc="71" dirty="0">
                <a:solidFill>
                  <a:srgbClr val="002060"/>
                </a:solidFill>
              </a:rPr>
              <a:t>it </a:t>
            </a:r>
            <a:r>
              <a:rPr lang="en-US" sz="3600" spc="71" dirty="0">
                <a:solidFill>
                  <a:srgbClr val="002060"/>
                </a:solidFill>
              </a:rPr>
              <a:t>receive</a:t>
            </a:r>
            <a:r>
              <a:rPr lang="tr-TR" sz="3600" spc="71" dirty="0">
                <a:solidFill>
                  <a:srgbClr val="002060"/>
                </a:solidFill>
              </a:rPr>
              <a:t>s</a:t>
            </a:r>
            <a:r>
              <a:rPr lang="en-US" sz="3600" spc="71" dirty="0">
                <a:solidFill>
                  <a:srgbClr val="002060"/>
                </a:solidFill>
              </a:rPr>
              <a:t> service </a:t>
            </a:r>
            <a:r>
              <a:rPr lang="tr-TR" sz="3600" spc="71" dirty="0" err="1">
                <a:solidFill>
                  <a:srgbClr val="002060"/>
                </a:solidFill>
              </a:rPr>
              <a:t>most</a:t>
            </a:r>
            <a:endParaRPr lang="en-US" sz="3600" spc="71" dirty="0">
              <a:solidFill>
                <a:srgbClr val="002060"/>
              </a:solidFill>
            </a:endParaRP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6FC3F43C-E444-442B-9B42-50FB9689F6B0}"/>
              </a:ext>
            </a:extLst>
          </p:cNvPr>
          <p:cNvSpPr txBox="1"/>
          <p:nvPr/>
        </p:nvSpPr>
        <p:spPr>
          <a:xfrm>
            <a:off x="3715399" y="1749447"/>
            <a:ext cx="5090388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tr-TR" sz="4000" b="1" dirty="0" err="1">
                <a:solidFill>
                  <a:srgbClr val="FFFFFF"/>
                </a:solidFill>
              </a:rPr>
              <a:t>Hinterlands</a:t>
            </a:r>
            <a:r>
              <a:rPr lang="tr-TR" sz="4000" b="1" dirty="0">
                <a:solidFill>
                  <a:srgbClr val="FFFFFF"/>
                </a:solidFill>
              </a:rPr>
              <a:t> </a:t>
            </a:r>
            <a:r>
              <a:rPr lang="tr-TR" sz="4000" b="1" dirty="0" err="1">
                <a:solidFill>
                  <a:srgbClr val="FFFFFF"/>
                </a:solidFill>
              </a:rPr>
              <a:t>and</a:t>
            </a:r>
            <a:r>
              <a:rPr lang="tr-TR" sz="4000" b="1" dirty="0">
                <a:solidFill>
                  <a:srgbClr val="FFFFFF"/>
                </a:solidFill>
              </a:rPr>
              <a:t> </a:t>
            </a:r>
            <a:r>
              <a:rPr lang="tr-TR" sz="4000" b="1" dirty="0" err="1">
                <a:solidFill>
                  <a:srgbClr val="FFFFFF"/>
                </a:solidFill>
              </a:rPr>
              <a:t>Functional</a:t>
            </a:r>
            <a:r>
              <a:rPr lang="tr-TR" sz="4000" b="1" dirty="0">
                <a:solidFill>
                  <a:srgbClr val="FFFFFF"/>
                </a:solidFill>
              </a:rPr>
              <a:t> </a:t>
            </a:r>
            <a:r>
              <a:rPr lang="tr-TR" sz="4000" b="1" dirty="0" err="1">
                <a:solidFill>
                  <a:srgbClr val="FFFFFF"/>
                </a:solidFill>
              </a:rPr>
              <a:t>Regions</a:t>
            </a:r>
            <a:endParaRPr lang="en-US" sz="4000" b="1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24B0B00-8FB3-4EE4-835E-B0301F814E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1003" y="2873221"/>
            <a:ext cx="909991" cy="90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4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618558" y="108862"/>
            <a:ext cx="8941906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endParaRPr lang="tr-TR" sz="2200" b="1" dirty="0">
              <a:solidFill>
                <a:srgbClr val="03114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57A0A899-CF46-448D-9956-E94248C06299}"/>
              </a:ext>
            </a:extLst>
          </p:cNvPr>
          <p:cNvSpPr txBox="1"/>
          <p:nvPr/>
        </p:nvSpPr>
        <p:spPr>
          <a:xfrm>
            <a:off x="2791066" y="152788"/>
            <a:ext cx="2582680" cy="541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tr-TR" sz="3200" b="1" dirty="0">
                <a:solidFill>
                  <a:srgbClr val="002060"/>
                </a:solidFill>
              </a:rPr>
              <a:t>Content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01A47D42-4316-41EF-9F7D-BE4322FA0367}"/>
              </a:ext>
            </a:extLst>
          </p:cNvPr>
          <p:cNvSpPr txBox="1"/>
          <p:nvPr/>
        </p:nvSpPr>
        <p:spPr>
          <a:xfrm>
            <a:off x="726521" y="1185979"/>
            <a:ext cx="10449562" cy="7929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9135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spc="82" dirty="0" err="1">
                <a:solidFill>
                  <a:srgbClr val="002060"/>
                </a:solidFill>
              </a:rPr>
              <a:t>Goal</a:t>
            </a:r>
            <a:r>
              <a:rPr lang="tr-TR" sz="2400" spc="82" dirty="0">
                <a:solidFill>
                  <a:srgbClr val="002060"/>
                </a:solidFill>
              </a:rPr>
              <a:t> of </a:t>
            </a:r>
            <a:r>
              <a:rPr lang="tr-TR" sz="2400" spc="82" dirty="0" err="1">
                <a:solidFill>
                  <a:srgbClr val="002060"/>
                </a:solidFill>
              </a:rPr>
              <a:t>the</a:t>
            </a:r>
            <a:r>
              <a:rPr lang="tr-TR" sz="2400" spc="82" dirty="0">
                <a:solidFill>
                  <a:srgbClr val="002060"/>
                </a:solidFill>
              </a:rPr>
              <a:t> Project</a:t>
            </a:r>
          </a:p>
          <a:p>
            <a:pPr marL="699135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spc="82" dirty="0" err="1">
                <a:solidFill>
                  <a:srgbClr val="002060"/>
                </a:solidFill>
              </a:rPr>
              <a:t>Geographical</a:t>
            </a:r>
            <a:r>
              <a:rPr lang="tr-TR" sz="2400" spc="82" dirty="0">
                <a:solidFill>
                  <a:srgbClr val="002060"/>
                </a:solidFill>
              </a:rPr>
              <a:t> </a:t>
            </a:r>
            <a:r>
              <a:rPr lang="tr-TR" sz="2400" spc="82" dirty="0" err="1">
                <a:solidFill>
                  <a:srgbClr val="002060"/>
                </a:solidFill>
              </a:rPr>
              <a:t>Scope</a:t>
            </a:r>
            <a:r>
              <a:rPr lang="tr-TR" sz="2400" spc="82" dirty="0">
                <a:solidFill>
                  <a:srgbClr val="002060"/>
                </a:solidFill>
              </a:rPr>
              <a:t> </a:t>
            </a:r>
          </a:p>
          <a:p>
            <a:pPr marL="699135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spc="82" dirty="0">
                <a:solidFill>
                  <a:srgbClr val="002060"/>
                </a:solidFill>
              </a:rPr>
              <a:t>Data </a:t>
            </a:r>
            <a:r>
              <a:rPr lang="tr-TR" sz="2400" spc="82" dirty="0" err="1">
                <a:solidFill>
                  <a:srgbClr val="002060"/>
                </a:solidFill>
              </a:rPr>
              <a:t>Sources</a:t>
            </a:r>
            <a:endParaRPr lang="tr-TR" sz="2400" spc="82" dirty="0">
              <a:solidFill>
                <a:srgbClr val="002060"/>
              </a:solidFill>
            </a:endParaRPr>
          </a:p>
          <a:p>
            <a:pPr marL="699135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spc="82" dirty="0" err="1">
                <a:solidFill>
                  <a:srgbClr val="002060"/>
                </a:solidFill>
              </a:rPr>
              <a:t>Methodology</a:t>
            </a:r>
            <a:r>
              <a:rPr lang="tr-TR" sz="2400" spc="82" dirty="0">
                <a:solidFill>
                  <a:srgbClr val="002060"/>
                </a:solidFill>
              </a:rPr>
              <a:t> </a:t>
            </a:r>
            <a:r>
              <a:rPr lang="tr-TR" sz="2400" spc="82" dirty="0" err="1">
                <a:solidFill>
                  <a:srgbClr val="002060"/>
                </a:solidFill>
              </a:rPr>
              <a:t>Used</a:t>
            </a:r>
            <a:r>
              <a:rPr lang="tr-TR" sz="2400" spc="82" dirty="0">
                <a:solidFill>
                  <a:srgbClr val="002060"/>
                </a:solidFill>
              </a:rPr>
              <a:t> in </a:t>
            </a:r>
            <a:r>
              <a:rPr lang="tr-TR" sz="2400" spc="82" dirty="0" err="1">
                <a:solidFill>
                  <a:srgbClr val="002060"/>
                </a:solidFill>
              </a:rPr>
              <a:t>the</a:t>
            </a:r>
            <a:r>
              <a:rPr lang="tr-TR" sz="2400" spc="82" dirty="0">
                <a:solidFill>
                  <a:srgbClr val="002060"/>
                </a:solidFill>
              </a:rPr>
              <a:t> Analysis</a:t>
            </a:r>
          </a:p>
          <a:p>
            <a:pPr marL="699135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spc="82" dirty="0" err="1">
                <a:solidFill>
                  <a:srgbClr val="002060"/>
                </a:solidFill>
              </a:rPr>
              <a:t>Results</a:t>
            </a:r>
            <a:r>
              <a:rPr lang="tr-TR" sz="2400" spc="82" dirty="0">
                <a:solidFill>
                  <a:srgbClr val="002060"/>
                </a:solidFill>
              </a:rPr>
              <a:t> of </a:t>
            </a:r>
            <a:r>
              <a:rPr lang="tr-TR" sz="2400" spc="82" dirty="0" err="1">
                <a:solidFill>
                  <a:srgbClr val="002060"/>
                </a:solidFill>
              </a:rPr>
              <a:t>the</a:t>
            </a:r>
            <a:r>
              <a:rPr lang="tr-TR" sz="2400" spc="82" dirty="0">
                <a:solidFill>
                  <a:srgbClr val="002060"/>
                </a:solidFill>
              </a:rPr>
              <a:t> Project</a:t>
            </a:r>
          </a:p>
          <a:p>
            <a:pPr marL="1156335" lvl="2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tr-TR" sz="2400" spc="82" dirty="0">
                <a:solidFill>
                  <a:srgbClr val="002060"/>
                </a:solidFill>
              </a:rPr>
              <a:t>Service </a:t>
            </a:r>
            <a:r>
              <a:rPr lang="tr-TR" sz="2400" spc="82" dirty="0" err="1">
                <a:solidFill>
                  <a:srgbClr val="002060"/>
                </a:solidFill>
              </a:rPr>
              <a:t>Centers</a:t>
            </a:r>
            <a:endParaRPr lang="tr-TR" sz="2400" spc="82" dirty="0">
              <a:solidFill>
                <a:srgbClr val="002060"/>
              </a:solidFill>
            </a:endParaRPr>
          </a:p>
          <a:p>
            <a:pPr marL="1156335" lvl="2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tr-TR" sz="2400" spc="82" dirty="0" err="1">
                <a:solidFill>
                  <a:srgbClr val="002060"/>
                </a:solidFill>
              </a:rPr>
              <a:t>Hinterlands</a:t>
            </a:r>
            <a:r>
              <a:rPr lang="tr-TR" sz="2400" spc="82" dirty="0">
                <a:solidFill>
                  <a:srgbClr val="002060"/>
                </a:solidFill>
              </a:rPr>
              <a:t> </a:t>
            </a:r>
            <a:r>
              <a:rPr lang="tr-TR" sz="2400" spc="82" dirty="0" err="1">
                <a:solidFill>
                  <a:srgbClr val="002060"/>
                </a:solidFill>
              </a:rPr>
              <a:t>and</a:t>
            </a:r>
            <a:r>
              <a:rPr lang="tr-TR" sz="2400" spc="82" dirty="0">
                <a:solidFill>
                  <a:srgbClr val="002060"/>
                </a:solidFill>
              </a:rPr>
              <a:t> </a:t>
            </a:r>
            <a:r>
              <a:rPr lang="tr-TR" sz="2400" spc="82" dirty="0" err="1">
                <a:solidFill>
                  <a:srgbClr val="002060"/>
                </a:solidFill>
              </a:rPr>
              <a:t>Functional</a:t>
            </a:r>
            <a:r>
              <a:rPr lang="tr-TR" sz="2400" spc="82" dirty="0">
                <a:solidFill>
                  <a:srgbClr val="002060"/>
                </a:solidFill>
              </a:rPr>
              <a:t> </a:t>
            </a:r>
            <a:r>
              <a:rPr lang="tr-TR" sz="2400" spc="82" dirty="0" err="1">
                <a:solidFill>
                  <a:srgbClr val="002060"/>
                </a:solidFill>
              </a:rPr>
              <a:t>Regions</a:t>
            </a:r>
            <a:endParaRPr lang="tr-TR" sz="2400" spc="82" dirty="0">
              <a:solidFill>
                <a:srgbClr val="002060"/>
              </a:solidFill>
            </a:endParaRPr>
          </a:p>
          <a:p>
            <a:pPr marL="1156335" lvl="2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tr-TR" sz="2400" spc="82" dirty="0" err="1">
                <a:solidFill>
                  <a:srgbClr val="002060"/>
                </a:solidFill>
              </a:rPr>
              <a:t>Decision</a:t>
            </a:r>
            <a:r>
              <a:rPr lang="tr-TR" sz="2400" spc="82" dirty="0">
                <a:solidFill>
                  <a:srgbClr val="002060"/>
                </a:solidFill>
              </a:rPr>
              <a:t> </a:t>
            </a:r>
            <a:r>
              <a:rPr lang="tr-TR" sz="2400" spc="82" dirty="0" err="1">
                <a:solidFill>
                  <a:srgbClr val="002060"/>
                </a:solidFill>
              </a:rPr>
              <a:t>Support</a:t>
            </a:r>
            <a:r>
              <a:rPr lang="tr-TR" sz="2400" spc="82" dirty="0">
                <a:solidFill>
                  <a:srgbClr val="002060"/>
                </a:solidFill>
              </a:rPr>
              <a:t> </a:t>
            </a:r>
            <a:r>
              <a:rPr lang="tr-TR" sz="2400" spc="82" dirty="0" err="1">
                <a:solidFill>
                  <a:srgbClr val="002060"/>
                </a:solidFill>
              </a:rPr>
              <a:t>System</a:t>
            </a:r>
            <a:endParaRPr lang="tr-TR" sz="2400" spc="82" dirty="0">
              <a:solidFill>
                <a:srgbClr val="002060"/>
              </a:solidFill>
            </a:endParaRPr>
          </a:p>
          <a:p>
            <a:pPr marL="356235" lvl="1">
              <a:lnSpc>
                <a:spcPct val="150000"/>
              </a:lnSpc>
            </a:pPr>
            <a:endParaRPr lang="tr-TR" sz="2400" spc="82" dirty="0">
              <a:solidFill>
                <a:srgbClr val="002060"/>
              </a:solidFill>
            </a:endParaRPr>
          </a:p>
          <a:p>
            <a:pPr marL="356235" lvl="1">
              <a:lnSpc>
                <a:spcPct val="150000"/>
              </a:lnSpc>
            </a:pPr>
            <a:endParaRPr lang="tr-TR" sz="2400" spc="82" dirty="0">
              <a:solidFill>
                <a:srgbClr val="002060"/>
              </a:solidFill>
            </a:endParaRPr>
          </a:p>
          <a:p>
            <a:pPr marL="356235" lvl="1">
              <a:lnSpc>
                <a:spcPct val="150000"/>
              </a:lnSpc>
            </a:pPr>
            <a:endParaRPr lang="tr-TR" sz="2400" spc="82" dirty="0">
              <a:solidFill>
                <a:srgbClr val="002060"/>
              </a:solidFill>
            </a:endParaRPr>
          </a:p>
          <a:p>
            <a:pPr marL="356235" lvl="1">
              <a:lnSpc>
                <a:spcPct val="150000"/>
              </a:lnSpc>
            </a:pPr>
            <a:endParaRPr lang="en-US" sz="2400" spc="82" dirty="0">
              <a:solidFill>
                <a:srgbClr val="002060"/>
              </a:solidFill>
            </a:endParaRPr>
          </a:p>
          <a:p>
            <a:pPr marL="356235" lvl="1">
              <a:lnSpc>
                <a:spcPct val="150000"/>
              </a:lnSpc>
            </a:pPr>
            <a:endParaRPr lang="tr-TR" sz="2400" spc="82" dirty="0">
              <a:solidFill>
                <a:srgbClr val="002060"/>
              </a:solidFill>
            </a:endParaRPr>
          </a:p>
          <a:p>
            <a:pPr marL="356235" lvl="1">
              <a:lnSpc>
                <a:spcPct val="150000"/>
              </a:lnSpc>
            </a:pPr>
            <a:endParaRPr lang="en-US" sz="2400" spc="82" dirty="0">
              <a:solidFill>
                <a:srgbClr val="002060"/>
              </a:solidFill>
            </a:endParaRPr>
          </a:p>
          <a:p>
            <a:pPr marL="356235" lvl="1">
              <a:lnSpc>
                <a:spcPct val="150000"/>
              </a:lnSpc>
            </a:pPr>
            <a:endParaRPr lang="en-US" sz="2400" spc="82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140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618558" y="108862"/>
            <a:ext cx="9375912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Regions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Defined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in YER-SIS</a:t>
            </a:r>
          </a:p>
        </p:txBody>
      </p:sp>
      <p:pic>
        <p:nvPicPr>
          <p:cNvPr id="6" name="Picture 26">
            <a:extLst>
              <a:ext uri="{FF2B5EF4-FFF2-40B4-BE49-F238E27FC236}">
                <a16:creationId xmlns:a16="http://schemas.microsoft.com/office/drawing/2014/main" id="{3252D709-8CDC-419C-81C2-E965CF6D598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652955" y="1033916"/>
            <a:ext cx="6436484" cy="3041239"/>
          </a:xfrm>
          <a:prstGeom prst="rect">
            <a:avLst/>
          </a:prstGeom>
        </p:spPr>
      </p:pic>
      <p:sp>
        <p:nvSpPr>
          <p:cNvPr id="4" name="TextBox 13">
            <a:extLst>
              <a:ext uri="{FF2B5EF4-FFF2-40B4-BE49-F238E27FC236}">
                <a16:creationId xmlns:a16="http://schemas.microsoft.com/office/drawing/2014/main" id="{06844569-86BE-4A8A-85C4-EA9D670E9061}"/>
              </a:ext>
            </a:extLst>
          </p:cNvPr>
          <p:cNvSpPr txBox="1"/>
          <p:nvPr/>
        </p:nvSpPr>
        <p:spPr>
          <a:xfrm>
            <a:off x="7154404" y="5040969"/>
            <a:ext cx="4840066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b="1" spc="82" dirty="0">
                <a:solidFill>
                  <a:srgbClr val="002060"/>
                </a:solidFill>
              </a:rPr>
              <a:t>By applying some restrictions as neighborhood and distance, 18 functional areas are obtained.</a:t>
            </a:r>
            <a:endParaRPr lang="tr-TR" b="1" spc="82" dirty="0">
              <a:solidFill>
                <a:srgbClr val="002060"/>
              </a:solidFill>
            </a:endParaRPr>
          </a:p>
        </p:txBody>
      </p:sp>
      <p:pic>
        <p:nvPicPr>
          <p:cNvPr id="10" name="Picture 26">
            <a:extLst>
              <a:ext uri="{FF2B5EF4-FFF2-40B4-BE49-F238E27FC236}">
                <a16:creationId xmlns:a16="http://schemas.microsoft.com/office/drawing/2014/main" id="{D66EC51B-AF0B-410A-BEA6-DEB1B03D184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5141" y="3359426"/>
            <a:ext cx="6768479" cy="3110813"/>
          </a:xfrm>
          <a:prstGeom prst="rect">
            <a:avLst/>
          </a:prstGeom>
        </p:spPr>
      </p:pic>
      <p:sp>
        <p:nvSpPr>
          <p:cNvPr id="11" name="TextBox 13">
            <a:extLst>
              <a:ext uri="{FF2B5EF4-FFF2-40B4-BE49-F238E27FC236}">
                <a16:creationId xmlns:a16="http://schemas.microsoft.com/office/drawing/2014/main" id="{2E985E57-EB72-4EDF-89E1-BDF9EFA430D7}"/>
              </a:ext>
            </a:extLst>
          </p:cNvPr>
          <p:cNvSpPr txBox="1"/>
          <p:nvPr/>
        </p:nvSpPr>
        <p:spPr>
          <a:xfrm>
            <a:off x="1134314" y="1546123"/>
            <a:ext cx="373267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84785" indent="-285750">
              <a:buFont typeface="Wingdings" panose="05000000000000000000" pitchFamily="2" charset="2"/>
              <a:buChar char="§"/>
            </a:pPr>
            <a:endParaRPr lang="en-US" b="1" spc="82" dirty="0">
              <a:solidFill>
                <a:srgbClr val="002060"/>
              </a:solidFill>
            </a:endParaRPr>
          </a:p>
          <a:p>
            <a:r>
              <a:rPr lang="en-US" b="1" spc="82" dirty="0">
                <a:solidFill>
                  <a:srgbClr val="002060"/>
                </a:solidFill>
              </a:rPr>
              <a:t>When no spatial constraints are </a:t>
            </a:r>
            <a:r>
              <a:rPr lang="tr-TR" b="1" spc="82" dirty="0" err="1">
                <a:solidFill>
                  <a:srgbClr val="002060"/>
                </a:solidFill>
              </a:rPr>
              <a:t>used</a:t>
            </a:r>
            <a:r>
              <a:rPr lang="en-US" b="1" spc="82" dirty="0">
                <a:solidFill>
                  <a:srgbClr val="002060"/>
                </a:solidFill>
              </a:rPr>
              <a:t>, </a:t>
            </a:r>
            <a:r>
              <a:rPr lang="tr-TR" b="1" spc="82" dirty="0">
                <a:solidFill>
                  <a:srgbClr val="002060"/>
                </a:solidFill>
              </a:rPr>
              <a:t>İ</a:t>
            </a:r>
            <a:r>
              <a:rPr lang="en-US" b="1" spc="82" dirty="0" err="1">
                <a:solidFill>
                  <a:srgbClr val="002060"/>
                </a:solidFill>
              </a:rPr>
              <a:t>stanbul</a:t>
            </a:r>
            <a:r>
              <a:rPr lang="en-US" b="1" spc="82" dirty="0">
                <a:solidFill>
                  <a:srgbClr val="002060"/>
                </a:solidFill>
              </a:rPr>
              <a:t> takes the whole Turkey under its influence</a:t>
            </a:r>
            <a:endParaRPr lang="tr-TR" b="1" spc="82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862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rot="5400000">
            <a:off x="5365321" y="6643171"/>
            <a:ext cx="1461358" cy="98835"/>
            <a:chOff x="0" y="0"/>
            <a:chExt cx="8450094" cy="571500"/>
          </a:xfrm>
        </p:grpSpPr>
        <p:sp>
          <p:nvSpPr>
            <p:cNvPr id="7" name="Freeform 7"/>
            <p:cNvSpPr/>
            <p:nvPr/>
          </p:nvSpPr>
          <p:spPr>
            <a:xfrm>
              <a:off x="0" y="255270"/>
              <a:ext cx="8450094" cy="69850"/>
            </a:xfrm>
            <a:custGeom>
              <a:avLst/>
              <a:gdLst/>
              <a:ahLst/>
              <a:cxnLst/>
              <a:rect l="l" t="t" r="r" b="b"/>
              <a:pathLst>
                <a:path w="8450094" h="69850">
                  <a:moveTo>
                    <a:pt x="815926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450094" y="69850"/>
                  </a:lnTo>
                  <a:lnTo>
                    <a:pt x="8450094" y="0"/>
                  </a:lnTo>
                  <a:close/>
                </a:path>
              </a:pathLst>
            </a:custGeom>
            <a:solidFill>
              <a:srgbClr val="DC3C4D"/>
            </a:solidFill>
          </p:spPr>
        </p:sp>
      </p:grpSp>
      <p:sp>
        <p:nvSpPr>
          <p:cNvPr id="11" name="TextBox 11"/>
          <p:cNvSpPr txBox="1"/>
          <p:nvPr/>
        </p:nvSpPr>
        <p:spPr>
          <a:xfrm rot="-5400000">
            <a:off x="11287863" y="6316271"/>
            <a:ext cx="905759" cy="17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3"/>
              </a:lnSpc>
            </a:pPr>
            <a:r>
              <a:rPr lang="en-US" sz="1066" spc="85">
                <a:solidFill>
                  <a:srgbClr val="000000"/>
                </a:solidFill>
                <a:latin typeface="HK Grotesk Bold"/>
              </a:rPr>
              <a:t>25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672965" y="193293"/>
            <a:ext cx="8980093" cy="541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2060"/>
                </a:solidFill>
              </a:rPr>
              <a:t>Decision</a:t>
            </a:r>
            <a:r>
              <a:rPr lang="tr-TR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>
                <a:solidFill>
                  <a:srgbClr val="002060"/>
                </a:solidFill>
              </a:rPr>
              <a:t>Support</a:t>
            </a:r>
            <a:r>
              <a:rPr lang="tr-TR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>
                <a:solidFill>
                  <a:srgbClr val="002060"/>
                </a:solidFill>
              </a:rPr>
              <a:t>System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082D0B0B-8CEC-40F9-9701-7F0AA27BF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258" y="921120"/>
            <a:ext cx="9512599" cy="560682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09371"/>
            <a:ext cx="9593616" cy="5948629"/>
            <a:chOff x="0" y="0"/>
            <a:chExt cx="3915522" cy="24278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15522" cy="2427863"/>
            </a:xfrm>
            <a:custGeom>
              <a:avLst/>
              <a:gdLst/>
              <a:ahLst/>
              <a:cxnLst/>
              <a:rect l="l" t="t" r="r" b="b"/>
              <a:pathLst>
                <a:path w="3915522" h="2427863">
                  <a:moveTo>
                    <a:pt x="0" y="0"/>
                  </a:moveTo>
                  <a:lnTo>
                    <a:pt x="3915522" y="0"/>
                  </a:lnTo>
                  <a:lnTo>
                    <a:pt x="3915522" y="2427863"/>
                  </a:lnTo>
                  <a:lnTo>
                    <a:pt x="0" y="2427863"/>
                  </a:lnTo>
                  <a:close/>
                </a:path>
              </a:pathLst>
            </a:custGeom>
            <a:solidFill>
              <a:srgbClr val="00034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30953" y="81213"/>
            <a:ext cx="10483517" cy="436376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-7585" y="915645"/>
            <a:ext cx="9601201" cy="5942355"/>
            <a:chOff x="0" y="0"/>
            <a:chExt cx="4953469" cy="307533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953469" cy="3075337"/>
            </a:xfrm>
            <a:custGeom>
              <a:avLst/>
              <a:gdLst/>
              <a:ahLst/>
              <a:cxnLst/>
              <a:rect l="l" t="t" r="r" b="b"/>
              <a:pathLst>
                <a:path w="4953469" h="3075337">
                  <a:moveTo>
                    <a:pt x="0" y="0"/>
                  </a:moveTo>
                  <a:lnTo>
                    <a:pt x="4953469" y="0"/>
                  </a:lnTo>
                  <a:lnTo>
                    <a:pt x="4953469" y="3075337"/>
                  </a:lnTo>
                  <a:lnTo>
                    <a:pt x="0" y="3075337"/>
                  </a:lnTo>
                  <a:close/>
                </a:path>
              </a:pathLst>
            </a:custGeom>
            <a:solidFill>
              <a:srgbClr val="000342">
                <a:alpha val="66667"/>
              </a:srgbClr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590775" y="2934729"/>
            <a:ext cx="7232524" cy="1001560"/>
            <a:chOff x="-272432" y="-3813835"/>
            <a:chExt cx="14465050" cy="2003120"/>
          </a:xfrm>
        </p:grpSpPr>
        <p:sp>
          <p:nvSpPr>
            <p:cNvPr id="12" name="TextBox 12"/>
            <p:cNvSpPr txBox="1"/>
            <p:nvPr/>
          </p:nvSpPr>
          <p:spPr>
            <a:xfrm>
              <a:off x="-272432" y="-3813835"/>
              <a:ext cx="14465042" cy="9562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32"/>
                </a:lnSpc>
              </a:pPr>
              <a:r>
                <a:rPr lang="en-US" sz="3200" spc="29" dirty="0">
                  <a:solidFill>
                    <a:srgbClr val="FFFFFF"/>
                  </a:solidFill>
                  <a:latin typeface="Vesper Libre Bold"/>
                </a:rPr>
                <a:t>Ministry of Industry and Technology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272432" y="-2527835"/>
              <a:ext cx="14465050" cy="7171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7"/>
                </a:lnSpc>
              </a:pPr>
              <a:r>
                <a:rPr lang="en-US" sz="2400" dirty="0">
                  <a:solidFill>
                    <a:srgbClr val="FFFFFF"/>
                  </a:solidFill>
                  <a:latin typeface="HK Grotesk Medium Bold"/>
                </a:rPr>
                <a:t>Directorate General of Development Agencies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400000">
            <a:off x="-1806825" y="3397199"/>
            <a:ext cx="5358375" cy="923595"/>
          </a:xfrm>
          <a:prstGeom prst="rect">
            <a:avLst/>
          </a:prstGeom>
        </p:spPr>
      </p:pic>
      <p:sp>
        <p:nvSpPr>
          <p:cNvPr id="16" name="Dikdörtgen 15">
            <a:extLst>
              <a:ext uri="{FF2B5EF4-FFF2-40B4-BE49-F238E27FC236}">
                <a16:creationId xmlns:a16="http://schemas.microsoft.com/office/drawing/2014/main" id="{468621CD-30CC-406C-B52A-D0B3F58EA8A1}"/>
              </a:ext>
            </a:extLst>
          </p:cNvPr>
          <p:cNvSpPr/>
          <p:nvPr/>
        </p:nvSpPr>
        <p:spPr>
          <a:xfrm>
            <a:off x="3260640" y="2628327"/>
            <a:ext cx="1977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kern="500" spc="-110" dirty="0">
                <a:solidFill>
                  <a:prstClr val="white"/>
                </a:solidFill>
              </a:rPr>
              <a:t>REPUBLIC OF TURKEY</a:t>
            </a:r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3254795E-5416-445E-B69C-EB527CB0B6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640" y="4611147"/>
            <a:ext cx="2040561" cy="661988"/>
          </a:xfrm>
          <a:prstGeom prst="rect">
            <a:avLst/>
          </a:prstGeom>
        </p:spPr>
      </p:pic>
      <p:sp>
        <p:nvSpPr>
          <p:cNvPr id="19" name="Dikdörtgen 18">
            <a:extLst>
              <a:ext uri="{FF2B5EF4-FFF2-40B4-BE49-F238E27FC236}">
                <a16:creationId xmlns:a16="http://schemas.microsoft.com/office/drawing/2014/main" id="{D19AA731-BACE-4C8A-A8ED-132B89E5B6D4}"/>
              </a:ext>
            </a:extLst>
          </p:cNvPr>
          <p:cNvSpPr/>
          <p:nvPr/>
        </p:nvSpPr>
        <p:spPr>
          <a:xfrm>
            <a:off x="3458707" y="5647466"/>
            <a:ext cx="1644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kern="500" spc="-110" dirty="0">
                <a:solidFill>
                  <a:prstClr val="white"/>
                </a:solidFill>
              </a:rPr>
              <a:t>www.yersis.gov.tr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2454410-7BA9-4B82-99C9-E260547342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35421" y="5308304"/>
            <a:ext cx="1122118" cy="11221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4">
            <a:extLst>
              <a:ext uri="{FF2B5EF4-FFF2-40B4-BE49-F238E27FC236}">
                <a16:creationId xmlns:a16="http://schemas.microsoft.com/office/drawing/2014/main" id="{E8E3BEF6-F00A-412B-8282-5CF0548760FE}"/>
              </a:ext>
            </a:extLst>
          </p:cNvPr>
          <p:cNvSpPr/>
          <p:nvPr/>
        </p:nvSpPr>
        <p:spPr>
          <a:xfrm>
            <a:off x="722986" y="1315749"/>
            <a:ext cx="4470520" cy="1206716"/>
          </a:xfrm>
          <a:custGeom>
            <a:avLst/>
            <a:gdLst/>
            <a:ahLst/>
            <a:cxnLst/>
            <a:rect l="l" t="t" r="r" b="b"/>
            <a:pathLst>
              <a:path w="2392831" h="2153391">
                <a:moveTo>
                  <a:pt x="0" y="0"/>
                </a:moveTo>
                <a:lnTo>
                  <a:pt x="2392831" y="0"/>
                </a:lnTo>
                <a:lnTo>
                  <a:pt x="2392831" y="2153391"/>
                </a:lnTo>
                <a:lnTo>
                  <a:pt x="0" y="2153391"/>
                </a:lnTo>
                <a:close/>
              </a:path>
            </a:pathLst>
          </a:custGeom>
          <a:solidFill>
            <a:srgbClr val="002060"/>
          </a:solidFill>
        </p:spPr>
      </p:sp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618558" y="108862"/>
            <a:ext cx="8941906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Urban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Rural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Settlement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Systems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Turkey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821472E7-DBCA-484F-9869-8B4FCCC353D0}"/>
              </a:ext>
            </a:extLst>
          </p:cNvPr>
          <p:cNvSpPr txBox="1"/>
          <p:nvPr/>
        </p:nvSpPr>
        <p:spPr>
          <a:xfrm>
            <a:off x="5653451" y="1106348"/>
            <a:ext cx="5111444" cy="24468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tr-TR" sz="2800" b="1" spc="71" dirty="0" err="1">
                <a:solidFill>
                  <a:srgbClr val="002060"/>
                </a:solidFill>
              </a:rPr>
              <a:t>Identifying</a:t>
            </a:r>
            <a:r>
              <a:rPr lang="tr-TR" sz="2800" b="1" spc="71" dirty="0">
                <a:solidFill>
                  <a:srgbClr val="002060"/>
                </a:solidFill>
              </a:rPr>
              <a:t> </a:t>
            </a:r>
            <a:r>
              <a:rPr lang="tr-TR" sz="2800" b="1" spc="71" dirty="0" err="1">
                <a:solidFill>
                  <a:srgbClr val="002060"/>
                </a:solidFill>
              </a:rPr>
              <a:t>the</a:t>
            </a:r>
            <a:r>
              <a:rPr lang="tr-TR" sz="2800" b="1" spc="71" dirty="0">
                <a:solidFill>
                  <a:srgbClr val="002060"/>
                </a:solidFill>
              </a:rPr>
              <a:t> </a:t>
            </a:r>
            <a:r>
              <a:rPr lang="tr-TR" sz="2800" b="1" spc="71" dirty="0" err="1">
                <a:solidFill>
                  <a:srgbClr val="002060"/>
                </a:solidFill>
              </a:rPr>
              <a:t>existing</a:t>
            </a:r>
            <a:r>
              <a:rPr lang="tr-TR" sz="2800" b="1" spc="71" dirty="0">
                <a:solidFill>
                  <a:srgbClr val="002060"/>
                </a:solidFill>
              </a:rPr>
              <a:t> </a:t>
            </a:r>
            <a:r>
              <a:rPr lang="tr-TR" sz="2800" b="1" spc="71" dirty="0" err="1">
                <a:solidFill>
                  <a:srgbClr val="002060"/>
                </a:solidFill>
              </a:rPr>
              <a:t>structure</a:t>
            </a:r>
            <a:r>
              <a:rPr lang="tr-TR" sz="2800" b="1" spc="71" dirty="0">
                <a:solidFill>
                  <a:srgbClr val="002060"/>
                </a:solidFill>
              </a:rPr>
              <a:t> of </a:t>
            </a:r>
            <a:r>
              <a:rPr lang="tr-TR" sz="2800" b="1" spc="71" dirty="0" err="1">
                <a:solidFill>
                  <a:srgbClr val="002060"/>
                </a:solidFill>
              </a:rPr>
              <a:t>the</a:t>
            </a:r>
            <a:r>
              <a:rPr lang="tr-TR" sz="2800" b="1" spc="71" dirty="0">
                <a:solidFill>
                  <a:srgbClr val="002060"/>
                </a:solidFill>
              </a:rPr>
              <a:t> </a:t>
            </a:r>
            <a:r>
              <a:rPr lang="tr-TR" sz="2800" b="1" spc="71" dirty="0" err="1">
                <a:solidFill>
                  <a:srgbClr val="002060"/>
                </a:solidFill>
              </a:rPr>
              <a:t>settlement</a:t>
            </a:r>
            <a:r>
              <a:rPr lang="tr-TR" sz="2800" b="1" spc="71" dirty="0">
                <a:solidFill>
                  <a:srgbClr val="002060"/>
                </a:solidFill>
              </a:rPr>
              <a:t> </a:t>
            </a:r>
            <a:r>
              <a:rPr lang="tr-TR" sz="2800" b="1" spc="71" dirty="0" err="1">
                <a:solidFill>
                  <a:srgbClr val="002060"/>
                </a:solidFill>
              </a:rPr>
              <a:t>system</a:t>
            </a:r>
            <a:r>
              <a:rPr lang="tr-TR" sz="2800" b="1" spc="71" dirty="0">
                <a:solidFill>
                  <a:srgbClr val="002060"/>
                </a:solidFill>
              </a:rPr>
              <a:t> of </a:t>
            </a:r>
            <a:r>
              <a:rPr lang="tr-TR" sz="2800" b="1" spc="71" dirty="0" err="1">
                <a:solidFill>
                  <a:srgbClr val="002060"/>
                </a:solidFill>
              </a:rPr>
              <a:t>Turkey</a:t>
            </a:r>
            <a:r>
              <a:rPr lang="tr-TR" sz="2800" b="1" spc="71" dirty="0">
                <a:solidFill>
                  <a:srgbClr val="002060"/>
                </a:solidFill>
              </a:rPr>
              <a:t> </a:t>
            </a:r>
          </a:p>
          <a:p>
            <a:pPr algn="ctr">
              <a:spcBef>
                <a:spcPts val="600"/>
              </a:spcBef>
            </a:pPr>
            <a:endParaRPr lang="tr-TR" sz="2800" b="1" spc="71" dirty="0">
              <a:solidFill>
                <a:srgbClr val="002060"/>
              </a:solidFill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57A0A899-CF46-448D-9956-E94248C06299}"/>
              </a:ext>
            </a:extLst>
          </p:cNvPr>
          <p:cNvSpPr txBox="1"/>
          <p:nvPr/>
        </p:nvSpPr>
        <p:spPr>
          <a:xfrm>
            <a:off x="2109461" y="1639417"/>
            <a:ext cx="2582680" cy="541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200" b="1" dirty="0">
                <a:solidFill>
                  <a:srgbClr val="FFFFFF"/>
                </a:solidFill>
              </a:rPr>
              <a:t>G</a:t>
            </a:r>
            <a:r>
              <a:rPr lang="tr-TR" sz="3200" b="1" dirty="0" err="1">
                <a:solidFill>
                  <a:srgbClr val="FFFFFF"/>
                </a:solidFill>
              </a:rPr>
              <a:t>oal</a:t>
            </a:r>
            <a:r>
              <a:rPr lang="tr-TR" sz="3200" b="1" dirty="0">
                <a:solidFill>
                  <a:srgbClr val="FFFFFF"/>
                </a:solidFill>
              </a:rPr>
              <a:t> of YER-SİS</a:t>
            </a:r>
            <a:endParaRPr lang="en-US" sz="3200" b="1" dirty="0">
              <a:solidFill>
                <a:srgbClr val="FFFFFF"/>
              </a:solidFill>
            </a:endParaRP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01A47D42-4316-41EF-9F7D-BE4322FA0367}"/>
              </a:ext>
            </a:extLst>
          </p:cNvPr>
          <p:cNvSpPr txBox="1"/>
          <p:nvPr/>
        </p:nvSpPr>
        <p:spPr>
          <a:xfrm>
            <a:off x="722986" y="3521937"/>
            <a:ext cx="10721528" cy="1872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56235" lvl="1">
              <a:lnSpc>
                <a:spcPct val="150000"/>
              </a:lnSpc>
            </a:pPr>
            <a:r>
              <a:rPr lang="tr-TR" sz="2800" b="1" spc="71" dirty="0" err="1">
                <a:solidFill>
                  <a:srgbClr val="002060"/>
                </a:solidFill>
              </a:rPr>
              <a:t>Structure</a:t>
            </a:r>
            <a:r>
              <a:rPr lang="tr-TR" sz="2800" b="1" spc="71" dirty="0">
                <a:solidFill>
                  <a:srgbClr val="002060"/>
                </a:solidFill>
              </a:rPr>
              <a:t> of </a:t>
            </a:r>
            <a:r>
              <a:rPr lang="tr-TR" sz="2800" b="1" spc="71" dirty="0" err="1">
                <a:solidFill>
                  <a:srgbClr val="002060"/>
                </a:solidFill>
              </a:rPr>
              <a:t>settlements</a:t>
            </a:r>
            <a:r>
              <a:rPr lang="tr-TR" sz="2800" b="1" spc="71" dirty="0">
                <a:solidFill>
                  <a:srgbClr val="002060"/>
                </a:solidFill>
              </a:rPr>
              <a:t>:	  </a:t>
            </a:r>
            <a:r>
              <a:rPr lang="tr-TR" sz="2800" spc="71" dirty="0" err="1">
                <a:solidFill>
                  <a:srgbClr val="002060"/>
                </a:solidFill>
              </a:rPr>
              <a:t>Relations</a:t>
            </a:r>
            <a:r>
              <a:rPr lang="tr-TR" sz="2800" spc="71" dirty="0">
                <a:solidFill>
                  <a:srgbClr val="002060"/>
                </a:solidFill>
              </a:rPr>
              <a:t> </a:t>
            </a:r>
            <a:r>
              <a:rPr lang="tr-TR" sz="2800" spc="71" dirty="0" err="1">
                <a:solidFill>
                  <a:srgbClr val="002060"/>
                </a:solidFill>
              </a:rPr>
              <a:t>between</a:t>
            </a:r>
            <a:r>
              <a:rPr lang="tr-TR" sz="2800" spc="71" dirty="0">
                <a:solidFill>
                  <a:srgbClr val="002060"/>
                </a:solidFill>
              </a:rPr>
              <a:t> </a:t>
            </a:r>
            <a:r>
              <a:rPr lang="tr-TR" sz="2800" spc="71" dirty="0" err="1">
                <a:solidFill>
                  <a:srgbClr val="002060"/>
                </a:solidFill>
              </a:rPr>
              <a:t>settlements</a:t>
            </a:r>
            <a:endParaRPr lang="tr-TR" sz="2800" spc="71" dirty="0">
              <a:solidFill>
                <a:srgbClr val="002060"/>
              </a:solidFill>
            </a:endParaRPr>
          </a:p>
          <a:p>
            <a:pPr marL="356235" lvl="1">
              <a:lnSpc>
                <a:spcPct val="150000"/>
              </a:lnSpc>
            </a:pPr>
            <a:r>
              <a:rPr lang="tr-TR" sz="2800" b="1" spc="71" dirty="0">
                <a:solidFill>
                  <a:srgbClr val="002060"/>
                </a:solidFill>
              </a:rPr>
              <a:t>					  </a:t>
            </a:r>
            <a:r>
              <a:rPr lang="tr-TR" sz="2800" spc="71" dirty="0">
                <a:solidFill>
                  <a:srgbClr val="002060"/>
                </a:solidFill>
              </a:rPr>
              <a:t>Service </a:t>
            </a:r>
            <a:r>
              <a:rPr lang="tr-TR" sz="2800" spc="71" dirty="0" err="1">
                <a:solidFill>
                  <a:srgbClr val="002060"/>
                </a:solidFill>
              </a:rPr>
              <a:t>centers</a:t>
            </a:r>
            <a:r>
              <a:rPr lang="tr-TR" sz="2800" spc="71" dirty="0">
                <a:solidFill>
                  <a:srgbClr val="002060"/>
                </a:solidFill>
              </a:rPr>
              <a:t> </a:t>
            </a:r>
          </a:p>
          <a:p>
            <a:pPr marL="356235" lvl="1">
              <a:lnSpc>
                <a:spcPct val="150000"/>
              </a:lnSpc>
            </a:pPr>
            <a:r>
              <a:rPr lang="tr-TR" sz="2800" b="1" spc="71" dirty="0">
                <a:solidFill>
                  <a:srgbClr val="002060"/>
                </a:solidFill>
              </a:rPr>
              <a:t>					  </a:t>
            </a:r>
            <a:r>
              <a:rPr lang="tr-TR" sz="2800" spc="71" dirty="0" err="1">
                <a:solidFill>
                  <a:srgbClr val="002060"/>
                </a:solidFill>
              </a:rPr>
              <a:t>Hinterlands</a:t>
            </a:r>
            <a:r>
              <a:rPr lang="tr-TR" sz="2800" spc="71" dirty="0">
                <a:solidFill>
                  <a:srgbClr val="002060"/>
                </a:solidFill>
              </a:rPr>
              <a:t> </a:t>
            </a:r>
            <a:r>
              <a:rPr lang="tr-TR" sz="2800" spc="71" dirty="0" err="1">
                <a:solidFill>
                  <a:srgbClr val="002060"/>
                </a:solidFill>
              </a:rPr>
              <a:t>and</a:t>
            </a:r>
            <a:r>
              <a:rPr lang="tr-TR" sz="2800" spc="71" dirty="0">
                <a:solidFill>
                  <a:srgbClr val="002060"/>
                </a:solidFill>
              </a:rPr>
              <a:t> </a:t>
            </a:r>
            <a:r>
              <a:rPr lang="tr-TR" sz="2800" spc="71" dirty="0" err="1">
                <a:solidFill>
                  <a:srgbClr val="002060"/>
                </a:solidFill>
              </a:rPr>
              <a:t>functional</a:t>
            </a:r>
            <a:r>
              <a:rPr lang="tr-TR" sz="2800" spc="71" dirty="0">
                <a:solidFill>
                  <a:srgbClr val="002060"/>
                </a:solidFill>
              </a:rPr>
              <a:t> </a:t>
            </a:r>
            <a:r>
              <a:rPr lang="tr-TR" sz="2800" spc="71" dirty="0" err="1">
                <a:solidFill>
                  <a:srgbClr val="002060"/>
                </a:solidFill>
              </a:rPr>
              <a:t>regions</a:t>
            </a:r>
            <a:endParaRPr lang="en-US" sz="2800" spc="71" dirty="0">
              <a:solidFill>
                <a:srgbClr val="00206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BB70665-3EB1-4CF5-8609-C4B361E4D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0213" y="1672528"/>
            <a:ext cx="579303" cy="579303"/>
          </a:xfrm>
          <a:prstGeom prst="rect">
            <a:avLst/>
          </a:prstGeom>
        </p:spPr>
      </p:pic>
      <p:pic>
        <p:nvPicPr>
          <p:cNvPr id="8" name="Picture 41">
            <a:extLst>
              <a:ext uri="{FF2B5EF4-FFF2-40B4-BE49-F238E27FC236}">
                <a16:creationId xmlns:a16="http://schemas.microsoft.com/office/drawing/2014/main" id="{6BDE7BAE-5134-42F6-8518-9B0731D499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67358" y="5010229"/>
            <a:ext cx="363036" cy="296328"/>
          </a:xfrm>
          <a:prstGeom prst="rect">
            <a:avLst/>
          </a:prstGeom>
        </p:spPr>
      </p:pic>
      <p:pic>
        <p:nvPicPr>
          <p:cNvPr id="10" name="Picture 41">
            <a:extLst>
              <a:ext uri="{FF2B5EF4-FFF2-40B4-BE49-F238E27FC236}">
                <a16:creationId xmlns:a16="http://schemas.microsoft.com/office/drawing/2014/main" id="{3EEE1360-8995-42B7-A6D4-7C3E82D61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67358" y="4359118"/>
            <a:ext cx="363036" cy="296328"/>
          </a:xfrm>
          <a:prstGeom prst="rect">
            <a:avLst/>
          </a:prstGeom>
        </p:spPr>
      </p:pic>
      <p:pic>
        <p:nvPicPr>
          <p:cNvPr id="11" name="Picture 41">
            <a:extLst>
              <a:ext uri="{FF2B5EF4-FFF2-40B4-BE49-F238E27FC236}">
                <a16:creationId xmlns:a16="http://schemas.microsoft.com/office/drawing/2014/main" id="{EDF9AD27-9BA1-4A8C-A432-737EE402CE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67358" y="3769855"/>
            <a:ext cx="363036" cy="29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28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2571" y="1207293"/>
            <a:ext cx="11981586" cy="47437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079093" y="1207292"/>
            <a:ext cx="6030686" cy="4743783"/>
            <a:chOff x="0" y="0"/>
            <a:chExt cx="2392831" cy="21533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92831" cy="2153391"/>
            </a:xfrm>
            <a:custGeom>
              <a:avLst/>
              <a:gdLst/>
              <a:ahLst/>
              <a:cxnLst/>
              <a:rect l="l" t="t" r="r" b="b"/>
              <a:pathLst>
                <a:path w="2392831" h="2153391">
                  <a:moveTo>
                    <a:pt x="0" y="0"/>
                  </a:moveTo>
                  <a:lnTo>
                    <a:pt x="2392831" y="0"/>
                  </a:lnTo>
                  <a:lnTo>
                    <a:pt x="2392831" y="2153391"/>
                  </a:lnTo>
                  <a:lnTo>
                    <a:pt x="0" y="2153391"/>
                  </a:lnTo>
                  <a:close/>
                </a:path>
              </a:pathLst>
            </a:custGeom>
            <a:solidFill>
              <a:srgbClr val="000342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3158856" y="1411144"/>
            <a:ext cx="5871161" cy="1535762"/>
            <a:chOff x="0" y="-66675"/>
            <a:chExt cx="11742322" cy="3071525"/>
          </a:xfrm>
        </p:grpSpPr>
        <p:sp>
          <p:nvSpPr>
            <p:cNvPr id="14" name="TextBox 14"/>
            <p:cNvSpPr txBox="1"/>
            <p:nvPr/>
          </p:nvSpPr>
          <p:spPr>
            <a:xfrm>
              <a:off x="0" y="1696800"/>
              <a:ext cx="11742322" cy="13080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88"/>
                </a:lnSpc>
              </a:pPr>
              <a:endParaRPr lang="en-US" sz="4800" spc="47" dirty="0">
                <a:solidFill>
                  <a:srgbClr val="FFFFFF"/>
                </a:solidFill>
                <a:latin typeface="Vesper Libre Bold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66675"/>
              <a:ext cx="11742322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tr-TR" sz="2000" b="1" dirty="0">
                  <a:solidFill>
                    <a:schemeClr val="bg1"/>
                  </a:solidFill>
                </a:rPr>
                <a:t>ALL SETTLEMENTS OF TURKEY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 rot="-5400000">
            <a:off x="11287863" y="6316272"/>
            <a:ext cx="905759" cy="17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3"/>
              </a:lnSpc>
            </a:pPr>
            <a:r>
              <a:rPr lang="en-US" sz="1066" spc="85">
                <a:solidFill>
                  <a:srgbClr val="000342"/>
                </a:solidFill>
                <a:latin typeface="HK Grotesk Bold"/>
              </a:rPr>
              <a:t>04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6613CCDD-E781-43F8-A8E3-A3A05C8CABE0}"/>
              </a:ext>
            </a:extLst>
          </p:cNvPr>
          <p:cNvSpPr/>
          <p:nvPr/>
        </p:nvSpPr>
        <p:spPr>
          <a:xfrm>
            <a:off x="2643402" y="119303"/>
            <a:ext cx="3523080" cy="633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479"/>
              </a:lnSpc>
            </a:pPr>
            <a:r>
              <a:rPr lang="tr-TR" sz="3200" b="1" dirty="0" err="1">
                <a:solidFill>
                  <a:srgbClr val="002060"/>
                </a:solidFill>
              </a:rPr>
              <a:t>Geographical</a:t>
            </a:r>
            <a:r>
              <a:rPr lang="tr-TR" sz="3200" b="1" dirty="0">
                <a:solidFill>
                  <a:srgbClr val="002060"/>
                </a:solidFill>
              </a:rPr>
              <a:t> </a:t>
            </a:r>
            <a:r>
              <a:rPr lang="tr-TR" sz="3200" b="1" dirty="0" err="1">
                <a:solidFill>
                  <a:srgbClr val="002060"/>
                </a:solidFill>
              </a:rPr>
              <a:t>Scope</a:t>
            </a:r>
            <a:endParaRPr lang="tr-TR" sz="3200" b="1" dirty="0">
              <a:solidFill>
                <a:srgbClr val="002060"/>
              </a:solidFill>
            </a:endParaRPr>
          </a:p>
        </p:txBody>
      </p:sp>
      <p:grpSp>
        <p:nvGrpSpPr>
          <p:cNvPr id="28" name="Grup 27">
            <a:extLst>
              <a:ext uri="{FF2B5EF4-FFF2-40B4-BE49-F238E27FC236}">
                <a16:creationId xmlns:a16="http://schemas.microsoft.com/office/drawing/2014/main" id="{0CA71424-7028-4829-ACB8-F8EA1293FB65}"/>
              </a:ext>
            </a:extLst>
          </p:cNvPr>
          <p:cNvGrpSpPr/>
          <p:nvPr/>
        </p:nvGrpSpPr>
        <p:grpSpPr>
          <a:xfrm>
            <a:off x="3882963" y="2007857"/>
            <a:ext cx="1652825" cy="1916391"/>
            <a:chOff x="3500223" y="2091512"/>
            <a:chExt cx="1652825" cy="1916391"/>
          </a:xfrm>
        </p:grpSpPr>
        <p:sp>
          <p:nvSpPr>
            <p:cNvPr id="20" name="Metin kutusu 19">
              <a:extLst>
                <a:ext uri="{FF2B5EF4-FFF2-40B4-BE49-F238E27FC236}">
                  <a16:creationId xmlns:a16="http://schemas.microsoft.com/office/drawing/2014/main" id="{3345DCDA-AB61-489A-9061-17DE30F921D0}"/>
                </a:ext>
              </a:extLst>
            </p:cNvPr>
            <p:cNvSpPr txBox="1"/>
            <p:nvPr/>
          </p:nvSpPr>
          <p:spPr>
            <a:xfrm>
              <a:off x="3500223" y="2091512"/>
              <a:ext cx="1652825" cy="19163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tr-TR" dirty="0"/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13A50330-1490-4E68-A724-7A9AC2717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82646" y="2366969"/>
              <a:ext cx="846802" cy="846802"/>
            </a:xfrm>
            <a:prstGeom prst="rect">
              <a:avLst/>
            </a:prstGeom>
          </p:spPr>
        </p:pic>
      </p:grpSp>
      <p:grpSp>
        <p:nvGrpSpPr>
          <p:cNvPr id="29" name="Grup 28">
            <a:extLst>
              <a:ext uri="{FF2B5EF4-FFF2-40B4-BE49-F238E27FC236}">
                <a16:creationId xmlns:a16="http://schemas.microsoft.com/office/drawing/2014/main" id="{A30B1367-561D-4C0F-9970-E45E8D4EE1E6}"/>
              </a:ext>
            </a:extLst>
          </p:cNvPr>
          <p:cNvGrpSpPr/>
          <p:nvPr/>
        </p:nvGrpSpPr>
        <p:grpSpPr>
          <a:xfrm>
            <a:off x="6762580" y="2001105"/>
            <a:ext cx="1652825" cy="1916390"/>
            <a:chOff x="7735206" y="2082295"/>
            <a:chExt cx="1652825" cy="1916390"/>
          </a:xfrm>
        </p:grpSpPr>
        <p:sp>
          <p:nvSpPr>
            <p:cNvPr id="22" name="Metin kutusu 21">
              <a:extLst>
                <a:ext uri="{FF2B5EF4-FFF2-40B4-BE49-F238E27FC236}">
                  <a16:creationId xmlns:a16="http://schemas.microsoft.com/office/drawing/2014/main" id="{1E6407AB-CCB5-4F6A-9C88-3D682F3825EE}"/>
                </a:ext>
              </a:extLst>
            </p:cNvPr>
            <p:cNvSpPr txBox="1"/>
            <p:nvPr/>
          </p:nvSpPr>
          <p:spPr>
            <a:xfrm>
              <a:off x="7735206" y="2082295"/>
              <a:ext cx="1652825" cy="19163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tr-TR" dirty="0"/>
            </a:p>
          </p:txBody>
        </p:sp>
        <p:pic>
          <p:nvPicPr>
            <p:cNvPr id="23" name="Resim 22">
              <a:extLst>
                <a:ext uri="{FF2B5EF4-FFF2-40B4-BE49-F238E27FC236}">
                  <a16:creationId xmlns:a16="http://schemas.microsoft.com/office/drawing/2014/main" id="{8E69BE4E-B290-4B35-9D17-EF9283552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77182" y="2292881"/>
              <a:ext cx="914312" cy="920890"/>
            </a:xfrm>
            <a:prstGeom prst="rect">
              <a:avLst/>
            </a:prstGeom>
          </p:spPr>
        </p:pic>
      </p:grpSp>
      <p:sp>
        <p:nvSpPr>
          <p:cNvPr id="24" name="TextBox 4">
            <a:extLst>
              <a:ext uri="{FF2B5EF4-FFF2-40B4-BE49-F238E27FC236}">
                <a16:creationId xmlns:a16="http://schemas.microsoft.com/office/drawing/2014/main" id="{2542F8A2-B19C-43F8-A426-AA45581A16BD}"/>
              </a:ext>
            </a:extLst>
          </p:cNvPr>
          <p:cNvSpPr txBox="1"/>
          <p:nvPr/>
        </p:nvSpPr>
        <p:spPr>
          <a:xfrm>
            <a:off x="4083346" y="3209533"/>
            <a:ext cx="1210882" cy="4764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0"/>
              </a:lnSpc>
            </a:pPr>
            <a:r>
              <a:rPr lang="tr-TR" sz="2500" b="1" dirty="0">
                <a:solidFill>
                  <a:srgbClr val="000342"/>
                </a:solidFill>
              </a:rPr>
              <a:t>URBAN</a:t>
            </a:r>
            <a:r>
              <a:rPr lang="en-US" sz="2500" b="1" dirty="0">
                <a:solidFill>
                  <a:srgbClr val="000342"/>
                </a:solidFill>
                <a:latin typeface="HK Grotesk Bold"/>
              </a:rPr>
              <a:t> </a:t>
            </a:r>
          </a:p>
        </p:txBody>
      </p:sp>
      <p:sp>
        <p:nvSpPr>
          <p:cNvPr id="25" name="TextBox 4">
            <a:extLst>
              <a:ext uri="{FF2B5EF4-FFF2-40B4-BE49-F238E27FC236}">
                <a16:creationId xmlns:a16="http://schemas.microsoft.com/office/drawing/2014/main" id="{70937281-ADAB-4BFB-9322-FB4F80804FDB}"/>
              </a:ext>
            </a:extLst>
          </p:cNvPr>
          <p:cNvSpPr txBox="1"/>
          <p:nvPr/>
        </p:nvSpPr>
        <p:spPr>
          <a:xfrm>
            <a:off x="7084977" y="3193962"/>
            <a:ext cx="1033891" cy="4764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0"/>
              </a:lnSpc>
            </a:pPr>
            <a:r>
              <a:rPr lang="tr-TR" sz="2500" b="1" dirty="0">
                <a:solidFill>
                  <a:srgbClr val="000342"/>
                </a:solidFill>
              </a:rPr>
              <a:t>RURAL</a:t>
            </a:r>
            <a:r>
              <a:rPr lang="en-US" sz="2500" b="1" dirty="0">
                <a:solidFill>
                  <a:srgbClr val="000342"/>
                </a:solidFill>
                <a:latin typeface="HK Grotesk Bold"/>
              </a:rPr>
              <a:t> 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FEB2D36A-0AE8-4D39-ACE3-11E3F832ED6F}"/>
              </a:ext>
            </a:extLst>
          </p:cNvPr>
          <p:cNvSpPr/>
          <p:nvPr/>
        </p:nvSpPr>
        <p:spPr>
          <a:xfrm>
            <a:off x="3563259" y="4179837"/>
            <a:ext cx="2264228" cy="1246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500" b="1" dirty="0" err="1">
                <a:solidFill>
                  <a:srgbClr val="000342"/>
                </a:solidFill>
              </a:rPr>
              <a:t>Provinces</a:t>
            </a:r>
            <a:r>
              <a:rPr lang="tr-TR" sz="2500" b="1" dirty="0">
                <a:solidFill>
                  <a:srgbClr val="000342"/>
                </a:solidFill>
              </a:rPr>
              <a:t> 81 </a:t>
            </a:r>
          </a:p>
          <a:p>
            <a:r>
              <a:rPr lang="tr-TR" sz="2500" b="1" dirty="0" err="1">
                <a:solidFill>
                  <a:srgbClr val="000342"/>
                </a:solidFill>
              </a:rPr>
              <a:t>Districts</a:t>
            </a:r>
            <a:r>
              <a:rPr lang="tr-TR" sz="2500" b="1" dirty="0">
                <a:solidFill>
                  <a:srgbClr val="000342"/>
                </a:solidFill>
              </a:rPr>
              <a:t> 973</a:t>
            </a:r>
          </a:p>
          <a:p>
            <a:endParaRPr lang="tr-TR" sz="2500" b="1" dirty="0">
              <a:solidFill>
                <a:srgbClr val="000342"/>
              </a:solidFill>
            </a:endParaRP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E871DFFC-819C-4E36-97E8-56215869D949}"/>
              </a:ext>
            </a:extLst>
          </p:cNvPr>
          <p:cNvSpPr/>
          <p:nvPr/>
        </p:nvSpPr>
        <p:spPr>
          <a:xfrm>
            <a:off x="6456877" y="4179836"/>
            <a:ext cx="2264229" cy="1246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000342"/>
                </a:solidFill>
              </a:rPr>
              <a:t>37,036 Villages, neighborhoods and towns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657655" y="141139"/>
            <a:ext cx="8941906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Data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Sources</a:t>
            </a:r>
            <a:endParaRPr lang="tr-TR" sz="32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C89EFB6-F71E-4C8C-AFC8-5E1BDA1AA7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5750" y="4015577"/>
            <a:ext cx="1105044" cy="110504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B982358-F04C-4B02-BD4F-D8E1BC5592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6958" y="1173457"/>
            <a:ext cx="846802" cy="846802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F60E7311-8DAF-48F8-AE51-42F6742C0820}"/>
              </a:ext>
            </a:extLst>
          </p:cNvPr>
          <p:cNvSpPr txBox="1"/>
          <p:nvPr/>
        </p:nvSpPr>
        <p:spPr>
          <a:xfrm>
            <a:off x="2731497" y="960416"/>
            <a:ext cx="4299666" cy="2151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  <a:spcAft>
                <a:spcPts val="600"/>
              </a:spcAft>
            </a:pPr>
            <a:r>
              <a:rPr lang="tr-TR" sz="2500" b="1" dirty="0" err="1">
                <a:solidFill>
                  <a:srgbClr val="000342"/>
                </a:solidFill>
              </a:rPr>
              <a:t>National</a:t>
            </a:r>
            <a:r>
              <a:rPr lang="tr-TR" sz="2500" b="1" dirty="0">
                <a:solidFill>
                  <a:srgbClr val="000342"/>
                </a:solidFill>
              </a:rPr>
              <a:t> Data</a:t>
            </a:r>
            <a:endParaRPr sz="2500" b="1" dirty="0">
              <a:solidFill>
                <a:srgbClr val="000342"/>
              </a:solidFill>
            </a:endParaRPr>
          </a:p>
          <a:p>
            <a:pPr marL="403033" lvl="1" indent="-201517">
              <a:lnSpc>
                <a:spcPts val="2613"/>
              </a:lnSpc>
              <a:buFont typeface="Arial"/>
              <a:buChar char="•"/>
            </a:pPr>
            <a:r>
              <a:rPr lang="en-US" sz="2000" b="1" dirty="0">
                <a:solidFill>
                  <a:srgbClr val="000342"/>
                </a:solidFill>
              </a:rPr>
              <a:t>Official Statistics</a:t>
            </a:r>
          </a:p>
          <a:p>
            <a:pPr marL="806067" lvl="2" indent="-268689">
              <a:lnSpc>
                <a:spcPts val="2613"/>
              </a:lnSpc>
              <a:buFont typeface="Arial"/>
              <a:buChar char="⚬"/>
            </a:pPr>
            <a:r>
              <a:rPr lang="en-US" sz="2000" b="1" dirty="0">
                <a:solidFill>
                  <a:srgbClr val="000342"/>
                </a:solidFill>
              </a:rPr>
              <a:t>Stock Data</a:t>
            </a:r>
          </a:p>
          <a:p>
            <a:pPr marL="806067" lvl="2" indent="-268689">
              <a:lnSpc>
                <a:spcPts val="2613"/>
              </a:lnSpc>
              <a:buFont typeface="Arial"/>
              <a:buChar char="⚬"/>
            </a:pPr>
            <a:r>
              <a:rPr lang="en-US" sz="2000" b="1" dirty="0">
                <a:solidFill>
                  <a:srgbClr val="000342"/>
                </a:solidFill>
              </a:rPr>
              <a:t>Flow Data</a:t>
            </a:r>
          </a:p>
          <a:p>
            <a:pPr marL="403033" lvl="1" indent="-201517">
              <a:lnSpc>
                <a:spcPts val="2613"/>
              </a:lnSpc>
              <a:buFont typeface="Arial"/>
              <a:buChar char="•"/>
            </a:pPr>
            <a:r>
              <a:rPr lang="en-US" sz="2000" b="1" dirty="0">
                <a:solidFill>
                  <a:srgbClr val="000342"/>
                </a:solidFill>
              </a:rPr>
              <a:t>Administrative Records</a:t>
            </a:r>
          </a:p>
          <a:p>
            <a:pPr>
              <a:lnSpc>
                <a:spcPts val="2613"/>
              </a:lnSpc>
            </a:pPr>
            <a:endParaRPr lang="en-US" sz="1867" spc="47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20" name="TextBox 23">
            <a:extLst>
              <a:ext uri="{FF2B5EF4-FFF2-40B4-BE49-F238E27FC236}">
                <a16:creationId xmlns:a16="http://schemas.microsoft.com/office/drawing/2014/main" id="{3E53F45F-2523-4111-A43E-E33DD11B29FF}"/>
              </a:ext>
            </a:extLst>
          </p:cNvPr>
          <p:cNvSpPr txBox="1"/>
          <p:nvPr/>
        </p:nvSpPr>
        <p:spPr>
          <a:xfrm>
            <a:off x="6970488" y="4071646"/>
            <a:ext cx="4858575" cy="1907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>
              <a:lnSpc>
                <a:spcPts val="336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500" b="1" dirty="0">
                <a:solidFill>
                  <a:srgbClr val="000342"/>
                </a:solidFill>
              </a:rPr>
              <a:t>Field Research</a:t>
            </a:r>
          </a:p>
          <a:p>
            <a:pPr marL="403033" lvl="1" indent="-201517">
              <a:lnSpc>
                <a:spcPts val="2613"/>
              </a:lnSpc>
              <a:spcBef>
                <a:spcPts val="600"/>
              </a:spcBef>
              <a:buFont typeface="Arial"/>
              <a:buChar char="•"/>
            </a:pPr>
            <a:r>
              <a:rPr lang="en-US" sz="2000" b="1" dirty="0">
                <a:solidFill>
                  <a:srgbClr val="000342"/>
                </a:solidFill>
              </a:rPr>
              <a:t>The rural field research-</a:t>
            </a:r>
            <a:r>
              <a:rPr lang="en-US" b="1" i="1" dirty="0">
                <a:solidFill>
                  <a:srgbClr val="000342"/>
                </a:solidFill>
              </a:rPr>
              <a:t>applied to</a:t>
            </a:r>
            <a:r>
              <a:rPr lang="tr-TR" b="1" i="1" dirty="0">
                <a:solidFill>
                  <a:srgbClr val="000342"/>
                </a:solidFill>
              </a:rPr>
              <a:t> </a:t>
            </a:r>
            <a:r>
              <a:rPr lang="tr-TR" b="1" i="1" dirty="0" err="1">
                <a:solidFill>
                  <a:srgbClr val="000342"/>
                </a:solidFill>
              </a:rPr>
              <a:t>all</a:t>
            </a:r>
            <a:r>
              <a:rPr lang="en-US" b="1" i="1" dirty="0">
                <a:solidFill>
                  <a:srgbClr val="000342"/>
                </a:solidFill>
              </a:rPr>
              <a:t> 37</a:t>
            </a:r>
            <a:r>
              <a:rPr lang="tr-TR" b="1" i="1" dirty="0">
                <a:solidFill>
                  <a:srgbClr val="000342"/>
                </a:solidFill>
              </a:rPr>
              <a:t>,</a:t>
            </a:r>
            <a:r>
              <a:rPr lang="en-US" b="1" i="1" dirty="0">
                <a:solidFill>
                  <a:srgbClr val="000342"/>
                </a:solidFill>
              </a:rPr>
              <a:t>0</a:t>
            </a:r>
            <a:r>
              <a:rPr lang="tr-TR" b="1" i="1" dirty="0">
                <a:solidFill>
                  <a:srgbClr val="000342"/>
                </a:solidFill>
              </a:rPr>
              <a:t>36</a:t>
            </a:r>
            <a:r>
              <a:rPr lang="en-US" b="1" i="1" dirty="0">
                <a:solidFill>
                  <a:srgbClr val="000342"/>
                </a:solidFill>
              </a:rPr>
              <a:t> villages, towns, and </a:t>
            </a:r>
            <a:r>
              <a:rPr lang="en-US" b="1" i="1" dirty="0" err="1">
                <a:solidFill>
                  <a:srgbClr val="000342"/>
                </a:solidFill>
              </a:rPr>
              <a:t>neighbourhoods</a:t>
            </a:r>
            <a:endParaRPr lang="en-US" b="1" i="1" dirty="0">
              <a:solidFill>
                <a:srgbClr val="000342"/>
              </a:solidFill>
            </a:endParaRPr>
          </a:p>
          <a:p>
            <a:pPr marL="403033" lvl="1" indent="-201517">
              <a:lnSpc>
                <a:spcPts val="2613"/>
              </a:lnSpc>
              <a:buFont typeface="Arial"/>
              <a:buChar char="•"/>
            </a:pPr>
            <a:r>
              <a:rPr lang="en-US" sz="2000" b="1" dirty="0">
                <a:solidFill>
                  <a:srgbClr val="000342"/>
                </a:solidFill>
              </a:rPr>
              <a:t>Transportation survey</a:t>
            </a:r>
            <a:r>
              <a:rPr lang="tr-TR" b="1" i="1" dirty="0">
                <a:solidFill>
                  <a:srgbClr val="000342"/>
                </a:solidFill>
              </a:rPr>
              <a:t>-</a:t>
            </a:r>
            <a:r>
              <a:rPr lang="tr-TR" b="1" i="1" dirty="0" err="1">
                <a:solidFill>
                  <a:srgbClr val="000342"/>
                </a:solidFill>
              </a:rPr>
              <a:t>applied</a:t>
            </a:r>
            <a:r>
              <a:rPr lang="tr-TR" b="1" i="1" dirty="0">
                <a:solidFill>
                  <a:srgbClr val="000342"/>
                </a:solidFill>
              </a:rPr>
              <a:t> in </a:t>
            </a:r>
            <a:r>
              <a:rPr lang="tr-TR" b="1" i="1" dirty="0" err="1">
                <a:solidFill>
                  <a:srgbClr val="000342"/>
                </a:solidFill>
              </a:rPr>
              <a:t>district</a:t>
            </a:r>
            <a:r>
              <a:rPr lang="tr-TR" b="1" i="1" dirty="0">
                <a:solidFill>
                  <a:srgbClr val="000342"/>
                </a:solidFill>
              </a:rPr>
              <a:t> </a:t>
            </a:r>
            <a:r>
              <a:rPr lang="tr-TR" b="1" i="1" dirty="0" err="1">
                <a:solidFill>
                  <a:srgbClr val="000342"/>
                </a:solidFill>
              </a:rPr>
              <a:t>terminals</a:t>
            </a:r>
            <a:endParaRPr lang="en-US" b="1" i="1" dirty="0">
              <a:solidFill>
                <a:srgbClr val="000342"/>
              </a:solidFill>
            </a:endParaRP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9B1345E4-3A58-4F11-84B8-DCA89247584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670" r="21866"/>
          <a:stretch>
            <a:fillRect/>
          </a:stretch>
        </p:blipFill>
        <p:spPr>
          <a:xfrm>
            <a:off x="675318" y="3289432"/>
            <a:ext cx="3886480" cy="3240542"/>
          </a:xfrm>
          <a:prstGeom prst="rect">
            <a:avLst/>
          </a:prstGeom>
        </p:spPr>
      </p:pic>
      <p:pic>
        <p:nvPicPr>
          <p:cNvPr id="22" name="Picture 17">
            <a:extLst>
              <a:ext uri="{FF2B5EF4-FFF2-40B4-BE49-F238E27FC236}">
                <a16:creationId xmlns:a16="http://schemas.microsoft.com/office/drawing/2014/main" id="{EFAA21E2-1BCB-4E4A-BBEA-65882A2F22C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972301" y="735805"/>
            <a:ext cx="3950493" cy="3010549"/>
          </a:xfrm>
          <a:prstGeom prst="rect">
            <a:avLst/>
          </a:prstGeom>
        </p:spPr>
      </p:pic>
      <p:sp>
        <p:nvSpPr>
          <p:cNvPr id="23" name="TextBox 4">
            <a:extLst>
              <a:ext uri="{FF2B5EF4-FFF2-40B4-BE49-F238E27FC236}">
                <a16:creationId xmlns:a16="http://schemas.microsoft.com/office/drawing/2014/main" id="{D9C55FDB-BF91-4D0F-B418-0A17F8489563}"/>
              </a:ext>
            </a:extLst>
          </p:cNvPr>
          <p:cNvSpPr txBox="1"/>
          <p:nvPr/>
        </p:nvSpPr>
        <p:spPr>
          <a:xfrm>
            <a:off x="507706" y="2093562"/>
            <a:ext cx="1210882" cy="4764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0"/>
              </a:lnSpc>
            </a:pPr>
            <a:r>
              <a:rPr lang="tr-TR" sz="2500" b="1" dirty="0">
                <a:solidFill>
                  <a:srgbClr val="000342"/>
                </a:solidFill>
              </a:rPr>
              <a:t>URBAN</a:t>
            </a:r>
            <a:r>
              <a:rPr lang="en-US" sz="2500" b="1" dirty="0">
                <a:solidFill>
                  <a:srgbClr val="000342"/>
                </a:solidFill>
                <a:latin typeface="HK Grotesk Bold"/>
              </a:rPr>
              <a:t> </a:t>
            </a:r>
          </a:p>
        </p:txBody>
      </p:sp>
      <p:sp>
        <p:nvSpPr>
          <p:cNvPr id="24" name="TextBox 4">
            <a:extLst>
              <a:ext uri="{FF2B5EF4-FFF2-40B4-BE49-F238E27FC236}">
                <a16:creationId xmlns:a16="http://schemas.microsoft.com/office/drawing/2014/main" id="{1AD50FB0-4C57-470B-AA53-9EB4DAF9A234}"/>
              </a:ext>
            </a:extLst>
          </p:cNvPr>
          <p:cNvSpPr txBox="1"/>
          <p:nvPr/>
        </p:nvSpPr>
        <p:spPr>
          <a:xfrm>
            <a:off x="5316903" y="5266307"/>
            <a:ext cx="1033891" cy="4764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0"/>
              </a:lnSpc>
            </a:pPr>
            <a:r>
              <a:rPr lang="tr-TR" sz="2500" b="1" dirty="0">
                <a:solidFill>
                  <a:srgbClr val="000342"/>
                </a:solidFill>
              </a:rPr>
              <a:t>RURAL</a:t>
            </a:r>
            <a:r>
              <a:rPr lang="en-US" sz="2500" b="1" dirty="0">
                <a:solidFill>
                  <a:srgbClr val="000342"/>
                </a:solidFill>
                <a:latin typeface="HK Grotesk Bol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0054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2">
            <a:extLst>
              <a:ext uri="{FF2B5EF4-FFF2-40B4-BE49-F238E27FC236}">
                <a16:creationId xmlns:a16="http://schemas.microsoft.com/office/drawing/2014/main" id="{1A688988-1940-4F41-A920-6F70C0FBDD0E}"/>
              </a:ext>
            </a:extLst>
          </p:cNvPr>
          <p:cNvSpPr txBox="1">
            <a:spLocks/>
          </p:cNvSpPr>
          <p:nvPr/>
        </p:nvSpPr>
        <p:spPr>
          <a:xfrm>
            <a:off x="2618558" y="108862"/>
            <a:ext cx="8941906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Data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Sources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Dimensions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Relations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Between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Settlements</a:t>
            </a:r>
            <a:endParaRPr lang="tr-TR" sz="32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76E7556B-2AFB-404D-8121-D273A912B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804669"/>
              </p:ext>
            </p:extLst>
          </p:nvPr>
        </p:nvGraphicFramePr>
        <p:xfrm>
          <a:off x="2129742" y="1284791"/>
          <a:ext cx="7963382" cy="4624862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3970020">
                  <a:extLst>
                    <a:ext uri="{9D8B030D-6E8A-4147-A177-3AD203B41FA5}">
                      <a16:colId xmlns:a16="http://schemas.microsoft.com/office/drawing/2014/main" val="3951138959"/>
                    </a:ext>
                  </a:extLst>
                </a:gridCol>
                <a:gridCol w="3993362">
                  <a:extLst>
                    <a:ext uri="{9D8B030D-6E8A-4147-A177-3AD203B41FA5}">
                      <a16:colId xmlns:a16="http://schemas.microsoft.com/office/drawing/2014/main" val="2121521211"/>
                    </a:ext>
                  </a:extLst>
                </a:gridCol>
              </a:tblGrid>
              <a:tr h="8661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</a:rPr>
                        <a:t>Urban</a:t>
                      </a:r>
                    </a:p>
                  </a:txBody>
                  <a:tcPr marL="62742" marR="62742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solidFill>
                            <a:schemeClr val="bg1"/>
                          </a:solidFill>
                          <a:effectLst/>
                        </a:rPr>
                        <a:t>Rural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2742" marR="62742" marT="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802403"/>
                  </a:ext>
                </a:extLst>
              </a:tr>
              <a:tr h="650143">
                <a:tc>
                  <a:txBody>
                    <a:bodyPr/>
                    <a:lstStyle/>
                    <a:p>
                      <a:pPr marL="4495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solidFill>
                            <a:srgbClr val="002060"/>
                          </a:solidFill>
                          <a:effectLst/>
                        </a:rPr>
                        <a:t>Education</a:t>
                      </a:r>
                      <a:r>
                        <a:rPr lang="tr-TR" sz="2000" dirty="0">
                          <a:solidFill>
                            <a:srgbClr val="002060"/>
                          </a:solidFill>
                          <a:effectLst/>
                        </a:rPr>
                        <a:t> (</a:t>
                      </a:r>
                      <a:r>
                        <a:rPr lang="tr-TR" sz="2000" dirty="0" err="1">
                          <a:solidFill>
                            <a:srgbClr val="002060"/>
                          </a:solidFill>
                          <a:effectLst/>
                        </a:rPr>
                        <a:t>Secondary</a:t>
                      </a:r>
                      <a:r>
                        <a:rPr lang="tr-TR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2060"/>
                          </a:solidFill>
                          <a:effectLst/>
                        </a:rPr>
                        <a:t>education</a:t>
                      </a:r>
                      <a:r>
                        <a:rPr lang="tr-TR" sz="20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tr-TR" sz="2000" dirty="0" err="1">
                          <a:solidFill>
                            <a:srgbClr val="002060"/>
                          </a:solidFill>
                          <a:effectLst/>
                        </a:rPr>
                        <a:t>Tertiary</a:t>
                      </a:r>
                      <a:r>
                        <a:rPr lang="tr-TR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tr-TR" sz="2000" dirty="0" err="1">
                          <a:solidFill>
                            <a:srgbClr val="002060"/>
                          </a:solidFill>
                          <a:effectLst/>
                        </a:rPr>
                        <a:t>education</a:t>
                      </a:r>
                      <a:r>
                        <a:rPr lang="tr-TR" sz="2000" dirty="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  <a:endParaRPr lang="tr-TR" sz="1600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42" marR="627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Education</a:t>
                      </a:r>
                      <a:endParaRPr lang="tr-TR" sz="20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42" marR="62742" marT="0" marB="0" anchor="ctr"/>
                </a:tc>
                <a:extLst>
                  <a:ext uri="{0D108BD9-81ED-4DB2-BD59-A6C34878D82A}">
                    <a16:rowId xmlns:a16="http://schemas.microsoft.com/office/drawing/2014/main" val="2579749747"/>
                  </a:ext>
                </a:extLst>
              </a:tr>
              <a:tr h="555585">
                <a:tc>
                  <a:txBody>
                    <a:bodyPr/>
                    <a:lstStyle/>
                    <a:p>
                      <a:pPr marL="4495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solidFill>
                            <a:srgbClr val="002060"/>
                          </a:solidFill>
                          <a:effectLst/>
                        </a:rPr>
                        <a:t>Health</a:t>
                      </a:r>
                      <a:endParaRPr lang="tr-TR" sz="1400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42" marR="627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</a:t>
                      </a:r>
                      <a:endParaRPr lang="tr-TR" sz="20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42" marR="62742" marT="0" marB="0" anchor="ctr"/>
                </a:tc>
                <a:extLst>
                  <a:ext uri="{0D108BD9-81ED-4DB2-BD59-A6C34878D82A}">
                    <a16:rowId xmlns:a16="http://schemas.microsoft.com/office/drawing/2014/main" val="2939526344"/>
                  </a:ext>
                </a:extLst>
              </a:tr>
              <a:tr h="520861">
                <a:tc>
                  <a:txBody>
                    <a:bodyPr/>
                    <a:lstStyle/>
                    <a:p>
                      <a:pPr marL="4495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Transportation</a:t>
                      </a:r>
                      <a:endParaRPr lang="tr-TR" sz="20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42" marR="627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Transportation</a:t>
                      </a:r>
                      <a:endParaRPr lang="tr-TR" sz="20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42" marR="62742" marT="0" marB="0" anchor="ctr"/>
                </a:tc>
                <a:extLst>
                  <a:ext uri="{0D108BD9-81ED-4DB2-BD59-A6C34878D82A}">
                    <a16:rowId xmlns:a16="http://schemas.microsoft.com/office/drawing/2014/main" val="1404297631"/>
                  </a:ext>
                </a:extLst>
              </a:tr>
              <a:tr h="544010">
                <a:tc>
                  <a:txBody>
                    <a:bodyPr/>
                    <a:lstStyle/>
                    <a:p>
                      <a:pPr marL="44958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Trade</a:t>
                      </a:r>
                      <a:endParaRPr lang="tr-TR" sz="20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42" marR="6274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tr-TR" sz="20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Trade</a:t>
                      </a:r>
                      <a:endParaRPr lang="tr-TR" sz="20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42" marR="62742" marT="0" marB="0" anchor="ctr"/>
                </a:tc>
                <a:extLst>
                  <a:ext uri="{0D108BD9-81ED-4DB2-BD59-A6C34878D82A}">
                    <a16:rowId xmlns:a16="http://schemas.microsoft.com/office/drawing/2014/main" val="111634117"/>
                  </a:ext>
                </a:extLst>
              </a:tr>
              <a:tr h="590308">
                <a:tc>
                  <a:txBody>
                    <a:bodyPr/>
                    <a:lstStyle/>
                    <a:p>
                      <a:pPr marL="44958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</a:t>
                      </a:r>
                      <a:endParaRPr lang="tr-TR" sz="20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42" marR="6274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Workforce</a:t>
                      </a:r>
                      <a:r>
                        <a:rPr lang="tr-TR" sz="20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000" b="1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Mobility</a:t>
                      </a:r>
                      <a:endParaRPr lang="tr-TR" sz="1800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42" marR="62742" marT="0" marB="0" anchor="ctr"/>
                </a:tc>
                <a:extLst>
                  <a:ext uri="{0D108BD9-81ED-4DB2-BD59-A6C34878D82A}">
                    <a16:rowId xmlns:a16="http://schemas.microsoft.com/office/drawing/2014/main" val="1978531382"/>
                  </a:ext>
                </a:extLst>
              </a:tr>
              <a:tr h="607239">
                <a:tc>
                  <a:txBody>
                    <a:bodyPr/>
                    <a:lstStyle/>
                    <a:p>
                      <a:pPr marL="4495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Cargo</a:t>
                      </a:r>
                    </a:p>
                  </a:txBody>
                  <a:tcPr marL="62742" marR="627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42" marR="62742" marT="0" marB="0" anchor="ctr"/>
                </a:tc>
                <a:extLst>
                  <a:ext uri="{0D108BD9-81ED-4DB2-BD59-A6C34878D82A}">
                    <a16:rowId xmlns:a16="http://schemas.microsoft.com/office/drawing/2014/main" val="433319151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4AD0B640-034B-464E-9DFD-117FE68CA4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15222" y="2613140"/>
            <a:ext cx="361556" cy="36155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DF96CFC-D5C9-43CC-8A94-E188F7804D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15222" y="4283145"/>
            <a:ext cx="359933" cy="35993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40E2BF9-7147-4A15-B9F2-995A42735E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15222" y="3198560"/>
            <a:ext cx="369337" cy="36933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132291C-42C4-433D-9540-C0E2016DA5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15221" y="3762916"/>
            <a:ext cx="359933" cy="35993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6387EDD-5AA8-4895-AE74-FFC99555945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55064" y="4816376"/>
            <a:ext cx="369337" cy="36933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EA6D924-1C7B-40BF-9C50-E617DB9E7D2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67803" y="4888465"/>
            <a:ext cx="288740" cy="28874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7FE2FCF-176E-4793-8C1A-CE1EA0622C4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667803" y="5456095"/>
            <a:ext cx="359933" cy="35993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194D40B-AEC6-4627-977E-2010A06BDFD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816728" y="1460618"/>
            <a:ext cx="582901" cy="58290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C12798-AD8A-424E-9D69-C1EB53DC5F2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802330" y="1460618"/>
            <a:ext cx="582901" cy="582901"/>
          </a:xfrm>
          <a:prstGeom prst="rect">
            <a:avLst/>
          </a:prstGeom>
        </p:spPr>
      </p:pic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33729A82-E971-445B-89C6-97CACCE1064D}"/>
              </a:ext>
            </a:extLst>
          </p:cNvPr>
          <p:cNvCxnSpPr>
            <a:cxnSpLocks/>
            <a:endCxn id="6" idx="2"/>
          </p:cNvCxnSpPr>
          <p:nvPr/>
        </p:nvCxnSpPr>
        <p:spPr>
          <a:xfrm flipH="1">
            <a:off x="6111433" y="4723776"/>
            <a:ext cx="1" cy="118587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884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F257031-85AE-426D-B484-5552E9A8CE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0568" y="1740471"/>
            <a:ext cx="3430862" cy="406025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9155FF5-5A34-4CB0-A219-5931D1C90DF6}"/>
              </a:ext>
            </a:extLst>
          </p:cNvPr>
          <p:cNvSpPr txBox="1"/>
          <p:nvPr/>
        </p:nvSpPr>
        <p:spPr>
          <a:xfrm>
            <a:off x="6415808" y="4921538"/>
            <a:ext cx="3356841" cy="412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11760">
              <a:lnSpc>
                <a:spcPct val="125000"/>
              </a:lnSpc>
            </a:pPr>
            <a:r>
              <a:rPr lang="tr-TR" b="1" spc="80" dirty="0" err="1">
                <a:solidFill>
                  <a:srgbClr val="002060"/>
                </a:solidFill>
              </a:rPr>
              <a:t>Priority</a:t>
            </a:r>
            <a:r>
              <a:rPr lang="tr-TR" b="1" spc="80" dirty="0">
                <a:solidFill>
                  <a:srgbClr val="002060"/>
                </a:solidFill>
              </a:rPr>
              <a:t> </a:t>
            </a:r>
            <a:r>
              <a:rPr lang="tr-TR" b="1" spc="80" dirty="0" err="1">
                <a:solidFill>
                  <a:srgbClr val="002060"/>
                </a:solidFill>
              </a:rPr>
              <a:t>issues</a:t>
            </a:r>
            <a:r>
              <a:rPr lang="tr-TR" b="1" spc="80" dirty="0">
                <a:solidFill>
                  <a:srgbClr val="002060"/>
                </a:solidFill>
              </a:rPr>
              <a:t> </a:t>
            </a:r>
            <a:r>
              <a:rPr lang="tr-TR" b="1" spc="80" dirty="0" err="1">
                <a:solidFill>
                  <a:srgbClr val="002060"/>
                </a:solidFill>
              </a:rPr>
              <a:t>and</a:t>
            </a:r>
            <a:r>
              <a:rPr lang="tr-TR" b="1" spc="80" dirty="0">
                <a:solidFill>
                  <a:srgbClr val="002060"/>
                </a:solidFill>
              </a:rPr>
              <a:t> </a:t>
            </a:r>
            <a:r>
              <a:rPr lang="tr-TR" b="1" spc="80" dirty="0" err="1">
                <a:solidFill>
                  <a:srgbClr val="002060"/>
                </a:solidFill>
              </a:rPr>
              <a:t>requests</a:t>
            </a:r>
            <a:endParaRPr lang="en-US" b="1" spc="80" dirty="0">
              <a:solidFill>
                <a:srgbClr val="002060"/>
              </a:solidFill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576097F3-D40A-4A58-9508-A42F1458270E}"/>
              </a:ext>
            </a:extLst>
          </p:cNvPr>
          <p:cNvSpPr txBox="1"/>
          <p:nvPr/>
        </p:nvSpPr>
        <p:spPr>
          <a:xfrm>
            <a:off x="3713818" y="2184941"/>
            <a:ext cx="1982132" cy="412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11760" algn="r">
              <a:lnSpc>
                <a:spcPct val="125000"/>
              </a:lnSpc>
            </a:pPr>
            <a:r>
              <a:rPr lang="tr-TR" sz="1800" b="1" spc="80" dirty="0" err="1">
                <a:solidFill>
                  <a:srgbClr val="002060"/>
                </a:solidFill>
              </a:rPr>
              <a:t>Livelihoods</a:t>
            </a:r>
            <a:endParaRPr lang="en-US" sz="1800" b="1" spc="80" dirty="0">
              <a:solidFill>
                <a:srgbClr val="002060"/>
              </a:solidFill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B6ED3F19-045B-4A8C-ADA6-C8EE79A550D1}"/>
              </a:ext>
            </a:extLst>
          </p:cNvPr>
          <p:cNvSpPr txBox="1"/>
          <p:nvPr/>
        </p:nvSpPr>
        <p:spPr>
          <a:xfrm>
            <a:off x="1107282" y="2546891"/>
            <a:ext cx="3940152" cy="412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lang="tr-TR" b="1" spc="80" dirty="0" err="1">
                <a:solidFill>
                  <a:srgbClr val="002060"/>
                </a:solidFill>
              </a:rPr>
              <a:t>Structure</a:t>
            </a:r>
            <a:r>
              <a:rPr lang="tr-TR" b="1" spc="80" dirty="0">
                <a:solidFill>
                  <a:srgbClr val="002060"/>
                </a:solidFill>
              </a:rPr>
              <a:t> of </a:t>
            </a:r>
            <a:r>
              <a:rPr lang="tr-TR" b="1" spc="80" dirty="0" err="1">
                <a:solidFill>
                  <a:srgbClr val="C00000"/>
                </a:solidFill>
              </a:rPr>
              <a:t>agricultural</a:t>
            </a:r>
            <a:r>
              <a:rPr lang="tr-TR" b="1" spc="80" dirty="0">
                <a:solidFill>
                  <a:srgbClr val="C00000"/>
                </a:solidFill>
              </a:rPr>
              <a:t> </a:t>
            </a:r>
            <a:r>
              <a:rPr lang="tr-TR" b="1" spc="80" dirty="0" err="1">
                <a:solidFill>
                  <a:srgbClr val="C00000"/>
                </a:solidFill>
              </a:rPr>
              <a:t>production</a:t>
            </a:r>
            <a:endParaRPr lang="en-US" b="1" spc="80" dirty="0">
              <a:solidFill>
                <a:srgbClr val="C00000"/>
              </a:solidFill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5B0D8D25-28B4-453C-80F8-F2EEEC0BFC41}"/>
              </a:ext>
            </a:extLst>
          </p:cNvPr>
          <p:cNvSpPr txBox="1"/>
          <p:nvPr/>
        </p:nvSpPr>
        <p:spPr>
          <a:xfrm>
            <a:off x="1274953" y="3052392"/>
            <a:ext cx="3258482" cy="516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11760" algn="r">
              <a:lnSpc>
                <a:spcPct val="75000"/>
              </a:lnSpc>
            </a:pPr>
            <a:r>
              <a:rPr lang="tr-TR" b="1" spc="80" dirty="0" err="1">
                <a:solidFill>
                  <a:srgbClr val="002060"/>
                </a:solidFill>
              </a:rPr>
              <a:t>Usage</a:t>
            </a:r>
            <a:r>
              <a:rPr lang="tr-TR" b="1" spc="80" dirty="0">
                <a:solidFill>
                  <a:srgbClr val="002060"/>
                </a:solidFill>
              </a:rPr>
              <a:t> of </a:t>
            </a:r>
            <a:r>
              <a:rPr lang="tr-TR" b="1" spc="80" dirty="0" err="1">
                <a:solidFill>
                  <a:srgbClr val="002060"/>
                </a:solidFill>
              </a:rPr>
              <a:t>agricultural</a:t>
            </a:r>
            <a:r>
              <a:rPr lang="tr-TR" b="1" spc="80" dirty="0">
                <a:solidFill>
                  <a:srgbClr val="002060"/>
                </a:solidFill>
              </a:rPr>
              <a:t> </a:t>
            </a:r>
            <a:r>
              <a:rPr lang="tr-TR" b="1" spc="80" dirty="0" err="1">
                <a:solidFill>
                  <a:srgbClr val="002060"/>
                </a:solidFill>
              </a:rPr>
              <a:t>products</a:t>
            </a:r>
            <a:endParaRPr lang="en-US" b="1" spc="80" dirty="0">
              <a:solidFill>
                <a:srgbClr val="002060"/>
              </a:solidFill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6AF77D4C-E39A-4893-B59B-EA05AF030F91}"/>
              </a:ext>
            </a:extLst>
          </p:cNvPr>
          <p:cNvSpPr txBox="1"/>
          <p:nvPr/>
        </p:nvSpPr>
        <p:spPr>
          <a:xfrm>
            <a:off x="992710" y="3667658"/>
            <a:ext cx="3430862" cy="516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11760" algn="r">
              <a:lnSpc>
                <a:spcPct val="75000"/>
              </a:lnSpc>
            </a:pPr>
            <a:r>
              <a:rPr lang="tr-TR" b="1" spc="80" dirty="0" err="1">
                <a:solidFill>
                  <a:srgbClr val="002060"/>
                </a:solidFill>
              </a:rPr>
              <a:t>Manufacturing</a:t>
            </a:r>
            <a:r>
              <a:rPr lang="tr-TR" b="1" spc="80" dirty="0">
                <a:solidFill>
                  <a:srgbClr val="002060"/>
                </a:solidFill>
              </a:rPr>
              <a:t> of </a:t>
            </a:r>
            <a:r>
              <a:rPr lang="tr-TR" b="1" spc="80" dirty="0" err="1">
                <a:solidFill>
                  <a:srgbClr val="002060"/>
                </a:solidFill>
              </a:rPr>
              <a:t>agricultural</a:t>
            </a:r>
            <a:r>
              <a:rPr lang="tr-TR" b="1" spc="80" dirty="0">
                <a:solidFill>
                  <a:srgbClr val="002060"/>
                </a:solidFill>
              </a:rPr>
              <a:t> </a:t>
            </a:r>
            <a:r>
              <a:rPr lang="tr-TR" b="1" spc="80" dirty="0" err="1">
                <a:solidFill>
                  <a:srgbClr val="002060"/>
                </a:solidFill>
              </a:rPr>
              <a:t>products</a:t>
            </a:r>
            <a:endParaRPr lang="en-US" b="1" spc="80" dirty="0">
              <a:solidFill>
                <a:srgbClr val="002060"/>
              </a:solidFill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4C4916A6-4822-46E7-86CA-255CF33E25B5}"/>
              </a:ext>
            </a:extLst>
          </p:cNvPr>
          <p:cNvSpPr txBox="1"/>
          <p:nvPr/>
        </p:nvSpPr>
        <p:spPr>
          <a:xfrm>
            <a:off x="1488252" y="4517134"/>
            <a:ext cx="2931946" cy="516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11760" algn="r">
              <a:lnSpc>
                <a:spcPct val="75000"/>
              </a:lnSpc>
            </a:pPr>
            <a:r>
              <a:rPr lang="tr-TR" b="1" spc="80" dirty="0" err="1">
                <a:solidFill>
                  <a:srgbClr val="C00000"/>
                </a:solidFill>
              </a:rPr>
              <a:t>Periodical</a:t>
            </a:r>
            <a:r>
              <a:rPr lang="tr-TR" b="1" spc="80" dirty="0">
                <a:solidFill>
                  <a:srgbClr val="C00000"/>
                </a:solidFill>
              </a:rPr>
              <a:t> </a:t>
            </a:r>
            <a:r>
              <a:rPr lang="tr-TR" b="1" spc="80" dirty="0" err="1">
                <a:solidFill>
                  <a:srgbClr val="C00000"/>
                </a:solidFill>
              </a:rPr>
              <a:t>changes</a:t>
            </a:r>
            <a:r>
              <a:rPr lang="tr-TR" b="1" spc="80" dirty="0">
                <a:solidFill>
                  <a:srgbClr val="C00000"/>
                </a:solidFill>
              </a:rPr>
              <a:t> in </a:t>
            </a:r>
            <a:r>
              <a:rPr lang="tr-TR" b="1" spc="80" dirty="0" err="1">
                <a:solidFill>
                  <a:srgbClr val="C00000"/>
                </a:solidFill>
              </a:rPr>
              <a:t>population</a:t>
            </a:r>
            <a:endParaRPr lang="en-US" b="1" spc="80" dirty="0">
              <a:solidFill>
                <a:srgbClr val="C00000"/>
              </a:solidFill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85B57AB5-18D7-4B6B-90F5-0872FDFAD864}"/>
              </a:ext>
            </a:extLst>
          </p:cNvPr>
          <p:cNvSpPr txBox="1"/>
          <p:nvPr/>
        </p:nvSpPr>
        <p:spPr>
          <a:xfrm>
            <a:off x="1488252" y="5224867"/>
            <a:ext cx="3258482" cy="516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5440" lvl="1" algn="r">
              <a:lnSpc>
                <a:spcPct val="75000"/>
              </a:lnSpc>
            </a:pPr>
            <a:r>
              <a:rPr lang="tr-TR" sz="1800" b="1" spc="80" dirty="0">
                <a:solidFill>
                  <a:srgbClr val="002060"/>
                </a:solidFill>
              </a:rPr>
              <a:t>Information </a:t>
            </a:r>
            <a:r>
              <a:rPr lang="tr-TR" sz="1800" b="1" spc="80" dirty="0" err="1">
                <a:solidFill>
                  <a:srgbClr val="002060"/>
                </a:solidFill>
              </a:rPr>
              <a:t>about</a:t>
            </a:r>
            <a:r>
              <a:rPr lang="tr-TR" sz="1800" b="1" spc="80" dirty="0">
                <a:solidFill>
                  <a:srgbClr val="002060"/>
                </a:solidFill>
              </a:rPr>
              <a:t> </a:t>
            </a:r>
            <a:r>
              <a:rPr lang="tr-TR" sz="1800" b="1" spc="80" dirty="0" err="1">
                <a:solidFill>
                  <a:srgbClr val="002060"/>
                </a:solidFill>
              </a:rPr>
              <a:t>foreign</a:t>
            </a:r>
            <a:r>
              <a:rPr lang="tr-TR" sz="1800" b="1" spc="80" dirty="0">
                <a:solidFill>
                  <a:srgbClr val="002060"/>
                </a:solidFill>
              </a:rPr>
              <a:t> </a:t>
            </a:r>
            <a:r>
              <a:rPr lang="tr-TR" sz="1800" b="1" spc="80" dirty="0" err="1">
                <a:solidFill>
                  <a:srgbClr val="002060"/>
                </a:solidFill>
              </a:rPr>
              <a:t>nationals</a:t>
            </a:r>
            <a:endParaRPr lang="en-US" sz="1800" b="1" spc="80" dirty="0">
              <a:solidFill>
                <a:srgbClr val="002060"/>
              </a:solidFill>
            </a:endParaRP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C89928CB-A558-43AD-AE35-F122B0466A1F}"/>
              </a:ext>
            </a:extLst>
          </p:cNvPr>
          <p:cNvSpPr txBox="1"/>
          <p:nvPr/>
        </p:nvSpPr>
        <p:spPr>
          <a:xfrm>
            <a:off x="7367588" y="1895953"/>
            <a:ext cx="4519612" cy="1105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11760">
              <a:lnSpc>
                <a:spcPct val="125000"/>
              </a:lnSpc>
            </a:pPr>
            <a:r>
              <a:rPr lang="en-US" b="1" spc="80" dirty="0">
                <a:solidFill>
                  <a:srgbClr val="002060"/>
                </a:solidFill>
              </a:rPr>
              <a:t>Facility, equipment and infrastructure services </a:t>
            </a:r>
          </a:p>
          <a:p>
            <a:pPr indent="-111760">
              <a:lnSpc>
                <a:spcPct val="125000"/>
              </a:lnSpc>
            </a:pPr>
            <a:endParaRPr lang="en-US" b="1" spc="80" dirty="0">
              <a:solidFill>
                <a:srgbClr val="002060"/>
              </a:solidFill>
            </a:endParaRP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A52FCB34-7FFF-4C96-AC27-0C5793F9351E}"/>
              </a:ext>
            </a:extLst>
          </p:cNvPr>
          <p:cNvSpPr txBox="1"/>
          <p:nvPr/>
        </p:nvSpPr>
        <p:spPr>
          <a:xfrm>
            <a:off x="7884122" y="2574871"/>
            <a:ext cx="3315166" cy="412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11760">
              <a:lnSpc>
                <a:spcPct val="125000"/>
              </a:lnSpc>
            </a:pPr>
            <a:r>
              <a:rPr lang="tr-TR" b="1" spc="80" dirty="0" err="1">
                <a:solidFill>
                  <a:srgbClr val="002060"/>
                </a:solidFill>
              </a:rPr>
              <a:t>Structure</a:t>
            </a:r>
            <a:r>
              <a:rPr lang="tr-TR" b="1" spc="80" dirty="0">
                <a:solidFill>
                  <a:srgbClr val="002060"/>
                </a:solidFill>
              </a:rPr>
              <a:t> of </a:t>
            </a:r>
            <a:r>
              <a:rPr lang="tr-TR" b="1" spc="80" dirty="0" err="1">
                <a:solidFill>
                  <a:srgbClr val="C00000"/>
                </a:solidFill>
              </a:rPr>
              <a:t>manufacturing</a:t>
            </a:r>
            <a:endParaRPr lang="en-US" b="1" spc="80" dirty="0">
              <a:solidFill>
                <a:srgbClr val="C00000"/>
              </a:solidFill>
            </a:endParaRP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656BA67C-233C-4587-9B9A-6AFDEBD1F00E}"/>
              </a:ext>
            </a:extLst>
          </p:cNvPr>
          <p:cNvSpPr txBox="1"/>
          <p:nvPr/>
        </p:nvSpPr>
        <p:spPr>
          <a:xfrm>
            <a:off x="7921292" y="3253789"/>
            <a:ext cx="3430862" cy="309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11760">
              <a:lnSpc>
                <a:spcPct val="75000"/>
              </a:lnSpc>
            </a:pPr>
            <a:r>
              <a:rPr lang="tr-TR" b="1" spc="80" dirty="0" err="1">
                <a:solidFill>
                  <a:srgbClr val="002060"/>
                </a:solidFill>
              </a:rPr>
              <a:t>Where</a:t>
            </a:r>
            <a:r>
              <a:rPr lang="tr-TR" b="1" spc="80" dirty="0">
                <a:solidFill>
                  <a:srgbClr val="002060"/>
                </a:solidFill>
              </a:rPr>
              <a:t> </a:t>
            </a:r>
            <a:r>
              <a:rPr lang="tr-TR" b="1" spc="80" dirty="0" err="1">
                <a:solidFill>
                  <a:srgbClr val="C00000"/>
                </a:solidFill>
              </a:rPr>
              <a:t>basic</a:t>
            </a:r>
            <a:r>
              <a:rPr lang="tr-TR" b="1" spc="80" dirty="0">
                <a:solidFill>
                  <a:srgbClr val="C00000"/>
                </a:solidFill>
              </a:rPr>
              <a:t> </a:t>
            </a:r>
            <a:r>
              <a:rPr lang="tr-TR" b="1" spc="80" dirty="0" err="1">
                <a:solidFill>
                  <a:srgbClr val="C00000"/>
                </a:solidFill>
              </a:rPr>
              <a:t>needs</a:t>
            </a:r>
            <a:r>
              <a:rPr lang="tr-TR" b="1" spc="80" dirty="0">
                <a:solidFill>
                  <a:srgbClr val="C00000"/>
                </a:solidFill>
              </a:rPr>
              <a:t> </a:t>
            </a:r>
            <a:r>
              <a:rPr lang="tr-TR" b="1" spc="80" dirty="0" err="1">
                <a:solidFill>
                  <a:srgbClr val="002060"/>
                </a:solidFill>
              </a:rPr>
              <a:t>are</a:t>
            </a:r>
            <a:r>
              <a:rPr lang="tr-TR" b="1" spc="80" dirty="0">
                <a:solidFill>
                  <a:srgbClr val="002060"/>
                </a:solidFill>
              </a:rPr>
              <a:t> met</a:t>
            </a:r>
            <a:endParaRPr lang="en-US" b="1" spc="80" dirty="0">
              <a:solidFill>
                <a:srgbClr val="002060"/>
              </a:solidFill>
            </a:endParaRP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4BD7DA12-90D1-4FA9-97FD-DA16DDF209C4}"/>
              </a:ext>
            </a:extLst>
          </p:cNvPr>
          <p:cNvSpPr txBox="1"/>
          <p:nvPr/>
        </p:nvSpPr>
        <p:spPr>
          <a:xfrm>
            <a:off x="7811429" y="3902025"/>
            <a:ext cx="2456517" cy="412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11760">
              <a:lnSpc>
                <a:spcPct val="125000"/>
              </a:lnSpc>
            </a:pPr>
            <a:r>
              <a:rPr lang="tr-TR" b="1" spc="80" dirty="0" err="1">
                <a:solidFill>
                  <a:srgbClr val="C00000"/>
                </a:solidFill>
              </a:rPr>
              <a:t>Workforce</a:t>
            </a:r>
            <a:r>
              <a:rPr lang="tr-TR" b="1" spc="80" dirty="0">
                <a:solidFill>
                  <a:srgbClr val="002060"/>
                </a:solidFill>
              </a:rPr>
              <a:t> </a:t>
            </a:r>
            <a:r>
              <a:rPr lang="tr-TR" b="1" spc="80" dirty="0" err="1">
                <a:solidFill>
                  <a:srgbClr val="002060"/>
                </a:solidFill>
              </a:rPr>
              <a:t>mobility</a:t>
            </a:r>
            <a:endParaRPr lang="en-US" b="1" spc="80" dirty="0">
              <a:solidFill>
                <a:srgbClr val="002060"/>
              </a:solidFill>
            </a:endParaRPr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03186B31-2E99-4D8A-925B-8FEE249E1894}"/>
              </a:ext>
            </a:extLst>
          </p:cNvPr>
          <p:cNvSpPr txBox="1"/>
          <p:nvPr/>
        </p:nvSpPr>
        <p:spPr>
          <a:xfrm>
            <a:off x="7306514" y="4477068"/>
            <a:ext cx="3123361" cy="412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11760">
              <a:lnSpc>
                <a:spcPct val="125000"/>
              </a:lnSpc>
            </a:pPr>
            <a:r>
              <a:rPr lang="tr-TR" b="1" spc="80" dirty="0" err="1">
                <a:solidFill>
                  <a:srgbClr val="C00000"/>
                </a:solidFill>
              </a:rPr>
              <a:t>Transportation</a:t>
            </a:r>
            <a:r>
              <a:rPr lang="tr-TR" b="1" spc="80" dirty="0">
                <a:solidFill>
                  <a:srgbClr val="002060"/>
                </a:solidFill>
              </a:rPr>
              <a:t> </a:t>
            </a:r>
            <a:r>
              <a:rPr lang="tr-TR" b="1" spc="80" dirty="0" err="1">
                <a:solidFill>
                  <a:srgbClr val="002060"/>
                </a:solidFill>
              </a:rPr>
              <a:t>relations</a:t>
            </a:r>
            <a:endParaRPr lang="en-US" b="1" spc="80" dirty="0">
              <a:solidFill>
                <a:srgbClr val="002060"/>
              </a:solidFill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8FB7C731-26E4-4A2F-A702-B1F337935F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47309" y="3119581"/>
            <a:ext cx="1297379" cy="1300301"/>
          </a:xfrm>
          <a:prstGeom prst="rect">
            <a:avLst/>
          </a:prstGeom>
        </p:spPr>
      </p:pic>
      <p:sp>
        <p:nvSpPr>
          <p:cNvPr id="18" name="Unvan 2">
            <a:extLst>
              <a:ext uri="{FF2B5EF4-FFF2-40B4-BE49-F238E27FC236}">
                <a16:creationId xmlns:a16="http://schemas.microsoft.com/office/drawing/2014/main" id="{5450A868-4CBA-4158-8146-96CDDCED83A7}"/>
              </a:ext>
            </a:extLst>
          </p:cNvPr>
          <p:cNvSpPr txBox="1">
            <a:spLocks/>
          </p:cNvSpPr>
          <p:nvPr/>
        </p:nvSpPr>
        <p:spPr>
          <a:xfrm>
            <a:off x="2618558" y="108862"/>
            <a:ext cx="8941906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Data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Sources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Field Study (Survey) </a:t>
            </a:r>
          </a:p>
        </p:txBody>
      </p:sp>
    </p:spTree>
    <p:extLst>
      <p:ext uri="{BB962C8B-B14F-4D97-AF65-F5344CB8AC3E}">
        <p14:creationId xmlns:p14="http://schemas.microsoft.com/office/powerpoint/2010/main" val="2816871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2618558" y="108862"/>
            <a:ext cx="9375912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Methodolgy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Analyzes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of YER-SIS</a:t>
            </a:r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799E9B4D-154C-4963-8EC8-35DA1BC94071}"/>
              </a:ext>
            </a:extLst>
          </p:cNvPr>
          <p:cNvSpPr/>
          <p:nvPr/>
        </p:nvSpPr>
        <p:spPr>
          <a:xfrm>
            <a:off x="3285562" y="1172958"/>
            <a:ext cx="5090388" cy="909991"/>
          </a:xfrm>
          <a:custGeom>
            <a:avLst/>
            <a:gdLst/>
            <a:ahLst/>
            <a:cxnLst/>
            <a:rect l="l" t="t" r="r" b="b"/>
            <a:pathLst>
              <a:path w="2392831" h="2153391">
                <a:moveTo>
                  <a:pt x="0" y="0"/>
                </a:moveTo>
                <a:lnTo>
                  <a:pt x="2392831" y="0"/>
                </a:lnTo>
                <a:lnTo>
                  <a:pt x="2392831" y="2153391"/>
                </a:lnTo>
                <a:lnTo>
                  <a:pt x="0" y="2153391"/>
                </a:lnTo>
                <a:close/>
              </a:path>
            </a:pathLst>
          </a:custGeom>
          <a:solidFill>
            <a:srgbClr val="002060"/>
          </a:solidFill>
        </p:spPr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4E95137D-F977-407E-9520-A16DA8632DE5}"/>
              </a:ext>
            </a:extLst>
          </p:cNvPr>
          <p:cNvSpPr txBox="1"/>
          <p:nvPr/>
        </p:nvSpPr>
        <p:spPr>
          <a:xfrm>
            <a:off x="221456" y="3986202"/>
            <a:ext cx="11437144" cy="20955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75000"/>
              </a:lnSpc>
            </a:pPr>
            <a:r>
              <a:rPr lang="tr-TR" sz="3600" b="1" spc="71" dirty="0">
                <a:solidFill>
                  <a:srgbClr val="002060"/>
                </a:solidFill>
              </a:rPr>
              <a:t>An </a:t>
            </a:r>
            <a:r>
              <a:rPr lang="tr-TR" sz="3600" b="1" spc="71" dirty="0" err="1">
                <a:solidFill>
                  <a:srgbClr val="002060"/>
                </a:solidFill>
              </a:rPr>
              <a:t>Innovative</a:t>
            </a:r>
            <a:r>
              <a:rPr lang="tr-TR" sz="3600" b="1" spc="71" dirty="0">
                <a:solidFill>
                  <a:srgbClr val="002060"/>
                </a:solidFill>
              </a:rPr>
              <a:t> </a:t>
            </a:r>
            <a:r>
              <a:rPr lang="tr-TR" sz="3600" b="1" spc="71" dirty="0" err="1">
                <a:solidFill>
                  <a:srgbClr val="002060"/>
                </a:solidFill>
              </a:rPr>
              <a:t>and</a:t>
            </a:r>
            <a:r>
              <a:rPr lang="tr-TR" sz="3600" b="1" spc="71" dirty="0">
                <a:solidFill>
                  <a:srgbClr val="002060"/>
                </a:solidFill>
              </a:rPr>
              <a:t> </a:t>
            </a:r>
            <a:r>
              <a:rPr lang="tr-TR" sz="3600" b="1" spc="71" dirty="0" err="1">
                <a:solidFill>
                  <a:srgbClr val="002060"/>
                </a:solidFill>
              </a:rPr>
              <a:t>Original</a:t>
            </a:r>
            <a:r>
              <a:rPr lang="tr-TR" sz="3600" b="1" spc="71" dirty="0">
                <a:solidFill>
                  <a:srgbClr val="002060"/>
                </a:solidFill>
              </a:rPr>
              <a:t> </a:t>
            </a:r>
            <a:r>
              <a:rPr lang="tr-TR" sz="3600" b="1" spc="71" dirty="0" err="1">
                <a:solidFill>
                  <a:srgbClr val="002060"/>
                </a:solidFill>
              </a:rPr>
              <a:t>Hybrid</a:t>
            </a:r>
            <a:r>
              <a:rPr lang="tr-TR" sz="3600" b="1" spc="71" dirty="0">
                <a:solidFill>
                  <a:srgbClr val="002060"/>
                </a:solidFill>
              </a:rPr>
              <a:t> Model:</a:t>
            </a:r>
          </a:p>
          <a:p>
            <a:pPr algn="ctr">
              <a:lnSpc>
                <a:spcPct val="75000"/>
              </a:lnSpc>
            </a:pPr>
            <a:r>
              <a:rPr lang="tr-TR" sz="3600" spc="71" dirty="0">
                <a:solidFill>
                  <a:srgbClr val="002060"/>
                </a:solidFill>
              </a:rPr>
              <a:t> </a:t>
            </a:r>
          </a:p>
          <a:p>
            <a:pPr algn="ctr">
              <a:lnSpc>
                <a:spcPct val="75000"/>
              </a:lnSpc>
            </a:pPr>
            <a:r>
              <a:rPr lang="en-US" sz="3600" spc="71" dirty="0">
                <a:solidFill>
                  <a:srgbClr val="002060"/>
                </a:solidFill>
              </a:rPr>
              <a:t>The study </a:t>
            </a:r>
            <a:r>
              <a:rPr lang="en-US" sz="3600" spc="71" dirty="0" err="1">
                <a:solidFill>
                  <a:srgbClr val="002060"/>
                </a:solidFill>
              </a:rPr>
              <a:t>utilises</a:t>
            </a:r>
            <a:r>
              <a:rPr lang="en-US" sz="3600" spc="71" dirty="0">
                <a:solidFill>
                  <a:srgbClr val="002060"/>
                </a:solidFill>
              </a:rPr>
              <a:t> its own hybrid approach of </a:t>
            </a:r>
            <a:endParaRPr lang="tr-TR" sz="3600" spc="71" dirty="0">
              <a:solidFill>
                <a:srgbClr val="002060"/>
              </a:solidFill>
            </a:endParaRPr>
          </a:p>
          <a:p>
            <a:pPr algn="ctr">
              <a:lnSpc>
                <a:spcPct val="75000"/>
              </a:lnSpc>
            </a:pPr>
            <a:r>
              <a:rPr lang="en-US" sz="3600" spc="71" dirty="0">
                <a:solidFill>
                  <a:srgbClr val="002060"/>
                </a:solidFill>
              </a:rPr>
              <a:t>central place theory and network analysis</a:t>
            </a:r>
          </a:p>
          <a:p>
            <a:pPr algn="ctr">
              <a:lnSpc>
                <a:spcPct val="75000"/>
              </a:lnSpc>
            </a:pPr>
            <a:endParaRPr lang="tr-TR" sz="3600" spc="71" dirty="0">
              <a:solidFill>
                <a:srgbClr val="002060"/>
              </a:solidFill>
            </a:endParaRP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D439F14C-8F3C-4F9E-8142-BBC0BBFEC99B}"/>
              </a:ext>
            </a:extLst>
          </p:cNvPr>
          <p:cNvSpPr txBox="1"/>
          <p:nvPr/>
        </p:nvSpPr>
        <p:spPr>
          <a:xfrm>
            <a:off x="4440328" y="1339414"/>
            <a:ext cx="3589246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4000" b="1" dirty="0">
                <a:solidFill>
                  <a:srgbClr val="FFFFFF"/>
                </a:solidFill>
              </a:rPr>
              <a:t>Met</a:t>
            </a:r>
            <a:r>
              <a:rPr lang="tr-TR" sz="4000" b="1" dirty="0">
                <a:solidFill>
                  <a:srgbClr val="FFFFFF"/>
                </a:solidFill>
              </a:rPr>
              <a:t>h</a:t>
            </a:r>
            <a:r>
              <a:rPr lang="en-US" sz="4000" b="1" dirty="0" err="1">
                <a:solidFill>
                  <a:srgbClr val="FFFFFF"/>
                </a:solidFill>
              </a:rPr>
              <a:t>odolo</a:t>
            </a:r>
            <a:r>
              <a:rPr lang="tr-TR" sz="4000" b="1" dirty="0" err="1">
                <a:solidFill>
                  <a:srgbClr val="FFFFFF"/>
                </a:solidFill>
              </a:rPr>
              <a:t>gy</a:t>
            </a:r>
            <a:endParaRPr lang="en-US" sz="4000" b="1" dirty="0">
              <a:solidFill>
                <a:srgbClr val="FFFFFF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F302C62-91AF-4C50-A419-F37803D84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24961" y="2530844"/>
            <a:ext cx="909990" cy="90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81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2">
            <a:extLst>
              <a:ext uri="{FF2B5EF4-FFF2-40B4-BE49-F238E27FC236}">
                <a16:creationId xmlns:a16="http://schemas.microsoft.com/office/drawing/2014/main" id="{52021581-302C-4CAD-8B9D-19CE3A8D5DE7}"/>
              </a:ext>
            </a:extLst>
          </p:cNvPr>
          <p:cNvSpPr txBox="1">
            <a:spLocks/>
          </p:cNvSpPr>
          <p:nvPr/>
        </p:nvSpPr>
        <p:spPr>
          <a:xfrm>
            <a:off x="1160148" y="789061"/>
            <a:ext cx="9375912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 algn="ctr"/>
            <a:endParaRPr lang="tr-TR" sz="2200" b="1" dirty="0">
              <a:solidFill>
                <a:srgbClr val="03114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44658D4-8C40-4CFF-83E6-E1651354BF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70" y="1213621"/>
            <a:ext cx="11807229" cy="5505598"/>
          </a:xfrm>
          <a:prstGeom prst="rect">
            <a:avLst/>
          </a:prstGeom>
        </p:spPr>
      </p:pic>
      <p:sp>
        <p:nvSpPr>
          <p:cNvPr id="10" name="Unvan 2">
            <a:extLst>
              <a:ext uri="{FF2B5EF4-FFF2-40B4-BE49-F238E27FC236}">
                <a16:creationId xmlns:a16="http://schemas.microsoft.com/office/drawing/2014/main" id="{4E7D00F2-AE17-4982-997D-8837541EE501}"/>
              </a:ext>
            </a:extLst>
          </p:cNvPr>
          <p:cNvSpPr txBox="1">
            <a:spLocks/>
          </p:cNvSpPr>
          <p:nvPr/>
        </p:nvSpPr>
        <p:spPr>
          <a:xfrm>
            <a:off x="2618558" y="171784"/>
            <a:ext cx="9375912" cy="730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rgbClr val="C00000"/>
                </a:solidFill>
                <a:latin typeface="Roboto" panose="020B0604020202020204" charset="0"/>
                <a:ea typeface="Roboto" panose="020B0604020202020204" charset="0"/>
                <a:cs typeface="+mj-cs"/>
              </a:defRPr>
            </a:lvl1pPr>
          </a:lstStyle>
          <a:p>
            <a:pPr>
              <a:lnSpc>
                <a:spcPts val="4479"/>
              </a:lnSpc>
            </a:pP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First 100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Trade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Relations</a:t>
            </a:r>
            <a:r>
              <a:rPr lang="tr-T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3200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Provinces</a:t>
            </a:r>
            <a:endParaRPr lang="tr-TR" sz="32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992E7520-84A2-42C8-BBEE-C9A163504490}"/>
              </a:ext>
            </a:extLst>
          </p:cNvPr>
          <p:cNvSpPr txBox="1"/>
          <p:nvPr/>
        </p:nvSpPr>
        <p:spPr>
          <a:xfrm>
            <a:off x="4161255" y="2766922"/>
            <a:ext cx="9447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Ankara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716F013-D617-49D9-B9FF-B7AC679F673E}"/>
              </a:ext>
            </a:extLst>
          </p:cNvPr>
          <p:cNvSpPr txBox="1"/>
          <p:nvPr/>
        </p:nvSpPr>
        <p:spPr>
          <a:xfrm>
            <a:off x="2785533" y="2096405"/>
            <a:ext cx="9447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Kocaeli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3324A4E-55E2-48DA-A841-F51ACEBF34CF}"/>
              </a:ext>
            </a:extLst>
          </p:cNvPr>
          <p:cNvSpPr txBox="1"/>
          <p:nvPr/>
        </p:nvSpPr>
        <p:spPr>
          <a:xfrm>
            <a:off x="1840793" y="1834436"/>
            <a:ext cx="9447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rgbClr val="002060"/>
                </a:solidFill>
              </a:rPr>
              <a:t>Istanbul</a:t>
            </a:r>
            <a:endParaRPr lang="tr-T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55455"/>
      </p:ext>
    </p:extLst>
  </p:cSld>
  <p:clrMapOvr>
    <a:masterClrMapping/>
  </p:clrMapOvr>
</p:sld>
</file>

<file path=ppt/theme/theme1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10662</TotalTime>
  <Words>671</Words>
  <Application>Microsoft Office PowerPoint</Application>
  <PresentationFormat>Geniş ekran</PresentationFormat>
  <Paragraphs>222</Paragraphs>
  <Slides>22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22</vt:i4>
      </vt:variant>
    </vt:vector>
  </HeadingPairs>
  <TitlesOfParts>
    <vt:vector size="39" baseType="lpstr">
      <vt:lpstr>HK Grotesk Bold</vt:lpstr>
      <vt:lpstr>Arial</vt:lpstr>
      <vt:lpstr>Vesper Libre Bold</vt:lpstr>
      <vt:lpstr>Courier New</vt:lpstr>
      <vt:lpstr>HK Grotesk Light</vt:lpstr>
      <vt:lpstr>HK Grotesk Medium</vt:lpstr>
      <vt:lpstr>Verdana</vt:lpstr>
      <vt:lpstr>Roboto</vt:lpstr>
      <vt:lpstr>Wingdings</vt:lpstr>
      <vt:lpstr>Calibri</vt:lpstr>
      <vt:lpstr>HK Grotesk Light Bold</vt:lpstr>
      <vt:lpstr>HK Grotesk Medium Bold</vt:lpstr>
      <vt:lpstr>Cambria Math</vt:lpstr>
      <vt:lpstr>Calibri Light</vt:lpstr>
      <vt:lpstr>Özel Tasarım</vt:lpstr>
      <vt:lpstr>1_Özel Tasarım</vt:lpstr>
      <vt:lpstr>2_Özel Tasarım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Muhammet Çağrı ULU</dc:creator>
  <cp:lastModifiedBy>Samet SAYGILI</cp:lastModifiedBy>
  <cp:revision>1165</cp:revision>
  <cp:lastPrinted>2021-02-01T09:04:03Z</cp:lastPrinted>
  <dcterms:created xsi:type="dcterms:W3CDTF">2019-08-22T12:44:38Z</dcterms:created>
  <dcterms:modified xsi:type="dcterms:W3CDTF">2021-11-09T12:10:58Z</dcterms:modified>
</cp:coreProperties>
</file>