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356" r:id="rId6"/>
    <p:sldId id="360" r:id="rId7"/>
    <p:sldId id="363" r:id="rId8"/>
    <p:sldId id="365" r:id="rId9"/>
    <p:sldId id="342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 Kader Abdul Muthalif" initials="AKAM" lastIdx="1" clrIdx="0">
    <p:extLst>
      <p:ext uri="{19B8F6BF-5375-455C-9EA6-DF929625EA0E}">
        <p15:presenceInfo xmlns:p15="http://schemas.microsoft.com/office/powerpoint/2012/main" userId="S-1-5-21-266749940-1637964444-929701000-13000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7C5A"/>
    <a:srgbClr val="344A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3969" autoAdjust="0"/>
  </p:normalViewPr>
  <p:slideViewPr>
    <p:cSldViewPr snapToGrid="0">
      <p:cViewPr varScale="1">
        <p:scale>
          <a:sx n="69" d="100"/>
          <a:sy n="69" d="100"/>
        </p:scale>
        <p:origin x="528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D0485-4939-4DB3-BB91-069B21AC40B3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2626D-9155-4AEF-9C47-E34614534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205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CBF3D-4DD9-4E8F-8E9A-BB60BDBC1DCF}" type="datetime1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03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22DF9-24A8-4379-972C-99F872A9713C}" type="datetime1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01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4DEC-F148-4095-9A94-963D96701FD9}" type="datetime1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F4EF7-68F6-4ABA-AE03-7B53A6F20946}" type="datetime1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73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8D9A-CE27-4947-AD72-798AA56DC14F}" type="datetime1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06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F1E7-9E68-40C1-B876-FF49BD5D4105}" type="datetime1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5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DE20A-8EEA-4C03-8627-CD2F5DA17073}" type="datetime1">
              <a:rPr lang="en-US" smtClean="0"/>
              <a:t>10/21/2022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3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C72B-039B-422B-9830-D51A9BB52682}" type="datetime1">
              <a:rPr lang="en-US" smtClean="0"/>
              <a:t>10/21/2022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55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C89C-4092-4EBE-8643-E5240046CEB7}" type="datetime1">
              <a:rPr lang="en-US" smtClean="0"/>
              <a:t>10/21/2022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57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7909-2856-465A-A90C-525CE14339FB}" type="datetime1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18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8B493-1082-4DE6-A31A-4C3400FA1DF2}" type="datetime1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6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0892A-7783-4496-8423-DC3ADFFE38F9}" type="datetime1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43EBE-F72E-4D7A-8073-2997FF61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11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96465" y="2766115"/>
            <a:ext cx="502740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UAE API Marketplace</a:t>
            </a:r>
          </a:p>
          <a:p>
            <a:r>
              <a:rPr lang="en-US" sz="4400" dirty="0">
                <a:solidFill>
                  <a:schemeClr val="bg1"/>
                </a:solidFill>
              </a:rPr>
              <a:t>Statistics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1</a:t>
            </a:fld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6830491-C91E-41A8-882B-F2FC38167ABD}"/>
              </a:ext>
            </a:extLst>
          </p:cNvPr>
          <p:cNvSpPr txBox="1">
            <a:spLocks/>
          </p:cNvSpPr>
          <p:nvPr/>
        </p:nvSpPr>
        <p:spPr>
          <a:xfrm>
            <a:off x="3980142" y="5815279"/>
            <a:ext cx="3511296" cy="428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267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bg1"/>
                </a:solidFill>
              </a:rPr>
              <a:t>Feb 2022</a:t>
            </a:r>
          </a:p>
        </p:txBody>
      </p:sp>
    </p:spTree>
    <p:extLst>
      <p:ext uri="{BB962C8B-B14F-4D97-AF65-F5344CB8AC3E}">
        <p14:creationId xmlns:p14="http://schemas.microsoft.com/office/powerpoint/2010/main" val="4108803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D97EB-9F33-4778-829D-42D5D51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2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E9077-6268-4A50-B5C4-A56A9027B8CF}"/>
              </a:ext>
            </a:extLst>
          </p:cNvPr>
          <p:cNvSpPr/>
          <p:nvPr/>
        </p:nvSpPr>
        <p:spPr>
          <a:xfrm>
            <a:off x="3206469" y="536042"/>
            <a:ext cx="8277726" cy="400110"/>
          </a:xfrm>
          <a:prstGeom prst="rect">
            <a:avLst/>
          </a:prstGeom>
          <a:solidFill>
            <a:srgbClr val="344A60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UAE API MARKETPLACE – Nov’21 to Feb’22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D3630C-898A-45BD-9946-40993B7B0C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97" r="664"/>
          <a:stretch/>
        </p:blipFill>
        <p:spPr>
          <a:xfrm>
            <a:off x="6407525" y="1016278"/>
            <a:ext cx="4406149" cy="5429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10197C-380D-4BF4-8B30-0117876E7A3B}"/>
              </a:ext>
            </a:extLst>
          </p:cNvPr>
          <p:cNvSpPr txBox="1"/>
          <p:nvPr/>
        </p:nvSpPr>
        <p:spPr>
          <a:xfrm>
            <a:off x="5121897" y="3440243"/>
            <a:ext cx="9741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Registered</a:t>
            </a:r>
          </a:p>
          <a:p>
            <a:r>
              <a:rPr lang="en-US" sz="1100" dirty="0">
                <a:solidFill>
                  <a:schemeClr val="bg1"/>
                </a:solidFill>
              </a:rPr>
              <a:t>576 (10.96%)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6A1340-AEB5-4A9D-8818-1FF9F8DF0ABC}"/>
              </a:ext>
            </a:extLst>
          </p:cNvPr>
          <p:cNvSpPr txBox="1"/>
          <p:nvPr/>
        </p:nvSpPr>
        <p:spPr>
          <a:xfrm>
            <a:off x="6067719" y="5136096"/>
            <a:ext cx="11249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Guest</a:t>
            </a:r>
          </a:p>
          <a:p>
            <a:r>
              <a:rPr lang="en-US" sz="1100" dirty="0">
                <a:solidFill>
                  <a:schemeClr val="bg1"/>
                </a:solidFill>
              </a:rPr>
              <a:t>4679 (89.04%)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584770-DC8B-4A9E-8F63-8544EEC33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545"/>
          <a:stretch/>
        </p:blipFill>
        <p:spPr>
          <a:xfrm>
            <a:off x="705149" y="991586"/>
            <a:ext cx="3834984" cy="5429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6FF5A0-8837-4DC0-A059-961738A7FB1D}"/>
              </a:ext>
            </a:extLst>
          </p:cNvPr>
          <p:cNvSpPr txBox="1"/>
          <p:nvPr/>
        </p:nvSpPr>
        <p:spPr>
          <a:xfrm>
            <a:off x="1485100" y="6420836"/>
            <a:ext cx="2636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Pages viewed by the users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106AD1-3374-4CA7-BC3D-0C7383D44FE9}"/>
              </a:ext>
            </a:extLst>
          </p:cNvPr>
          <p:cNvSpPr txBox="1"/>
          <p:nvPr/>
        </p:nvSpPr>
        <p:spPr>
          <a:xfrm>
            <a:off x="7693526" y="6445528"/>
            <a:ext cx="2542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API’s viewed by the users</a:t>
            </a:r>
          </a:p>
        </p:txBody>
      </p:sp>
    </p:spTree>
    <p:extLst>
      <p:ext uri="{BB962C8B-B14F-4D97-AF65-F5344CB8AC3E}">
        <p14:creationId xmlns:p14="http://schemas.microsoft.com/office/powerpoint/2010/main" val="386492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D97EB-9F33-4778-829D-42D5D51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E9077-6268-4A50-B5C4-A56A9027B8CF}"/>
              </a:ext>
            </a:extLst>
          </p:cNvPr>
          <p:cNvSpPr/>
          <p:nvPr/>
        </p:nvSpPr>
        <p:spPr>
          <a:xfrm>
            <a:off x="3206469" y="536042"/>
            <a:ext cx="8277726" cy="400110"/>
          </a:xfrm>
          <a:prstGeom prst="rect">
            <a:avLst/>
          </a:prstGeom>
          <a:solidFill>
            <a:srgbClr val="344A60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UAE API MARKETPLACE – Cumulative (Nov’21 – Feb’22) 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D73510CE-F37F-4D2C-A2B4-10C1545090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2935026"/>
              </p:ext>
            </p:extLst>
          </p:nvPr>
        </p:nvGraphicFramePr>
        <p:xfrm>
          <a:off x="624609" y="1310640"/>
          <a:ext cx="10426700" cy="3628967"/>
        </p:xfrm>
        <a:graphic>
          <a:graphicData uri="http://schemas.openxmlformats.org/drawingml/2006/table">
            <a:tbl>
              <a:tblPr firstRow="1" firstCol="1" bandRow="1"/>
              <a:tblGrid>
                <a:gridCol w="3187700">
                  <a:extLst>
                    <a:ext uri="{9D8B030D-6E8A-4147-A177-3AD203B41FA5}">
                      <a16:colId xmlns:a16="http://schemas.microsoft.com/office/drawing/2014/main" val="220002875"/>
                    </a:ext>
                  </a:extLst>
                </a:gridCol>
                <a:gridCol w="7239000">
                  <a:extLst>
                    <a:ext uri="{9D8B030D-6E8A-4147-A177-3AD203B41FA5}">
                      <a16:colId xmlns:a16="http://schemas.microsoft.com/office/drawing/2014/main" val="440030356"/>
                    </a:ext>
                  </a:extLst>
                </a:gridCol>
              </a:tblGrid>
              <a:tr h="4546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Category</a:t>
                      </a:r>
                      <a:endParaRPr lang="en-US" sz="1800" b="1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7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Count</a:t>
                      </a:r>
                      <a:endParaRPr lang="en-US" sz="1800" b="1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7C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054974"/>
                  </a:ext>
                </a:extLst>
              </a:tr>
              <a:tr h="6546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Number of API’s Onboarded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19</a:t>
                      </a: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 (Federal - 10, Federal (Upcoming) – 6, Digital Enablers -3)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038005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Number of requests per service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3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 (MOI – 2, MOHRE – 1)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754412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Number of Private Entities requesting APIs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3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 (Private entities requesting APIs – Standard Chartered, Data Value &amp; Blue logic)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262671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Number of requests for Contact Us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8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 (Business Clarifications – 4, Onboarding Requests – 4, Issues – 0)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849944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Utilization per service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</a:rPr>
                        <a:t> (API consumption request for one API is pending approval from MOI)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71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153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D97EB-9F33-4778-829D-42D5D51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4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E9077-6268-4A50-B5C4-A56A9027B8CF}"/>
              </a:ext>
            </a:extLst>
          </p:cNvPr>
          <p:cNvSpPr/>
          <p:nvPr/>
        </p:nvSpPr>
        <p:spPr>
          <a:xfrm>
            <a:off x="3206469" y="536042"/>
            <a:ext cx="8277726" cy="400110"/>
          </a:xfrm>
          <a:prstGeom prst="rect">
            <a:avLst/>
          </a:prstGeom>
          <a:solidFill>
            <a:srgbClr val="344A60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UAE API MARKETPLACE – Services Onboarded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5969BF5-2993-4E0E-85AB-F310B0D95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441093"/>
              </p:ext>
            </p:extLst>
          </p:nvPr>
        </p:nvGraphicFramePr>
        <p:xfrm>
          <a:off x="337625" y="1077492"/>
          <a:ext cx="10452295" cy="5642660"/>
        </p:xfrm>
        <a:graphic>
          <a:graphicData uri="http://schemas.openxmlformats.org/drawingml/2006/table">
            <a:tbl>
              <a:tblPr bandRow="1"/>
              <a:tblGrid>
                <a:gridCol w="2741359">
                  <a:extLst>
                    <a:ext uri="{9D8B030D-6E8A-4147-A177-3AD203B41FA5}">
                      <a16:colId xmlns:a16="http://schemas.microsoft.com/office/drawing/2014/main" val="3933129208"/>
                    </a:ext>
                  </a:extLst>
                </a:gridCol>
                <a:gridCol w="3816651">
                  <a:extLst>
                    <a:ext uri="{9D8B030D-6E8A-4147-A177-3AD203B41FA5}">
                      <a16:colId xmlns:a16="http://schemas.microsoft.com/office/drawing/2014/main" val="1911071388"/>
                    </a:ext>
                  </a:extLst>
                </a:gridCol>
                <a:gridCol w="2351278">
                  <a:extLst>
                    <a:ext uri="{9D8B030D-6E8A-4147-A177-3AD203B41FA5}">
                      <a16:colId xmlns:a16="http://schemas.microsoft.com/office/drawing/2014/main" val="1263781817"/>
                    </a:ext>
                  </a:extLst>
                </a:gridCol>
                <a:gridCol w="1543007">
                  <a:extLst>
                    <a:ext uri="{9D8B030D-6E8A-4147-A177-3AD203B41FA5}">
                      <a16:colId xmlns:a16="http://schemas.microsoft.com/office/drawing/2014/main" val="1082253187"/>
                    </a:ext>
                  </a:extLst>
                </a:gridCol>
              </a:tblGrid>
              <a:tr h="3114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4A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Service Name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4A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Data Owner Entity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4A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4A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76126"/>
                  </a:ext>
                </a:extLst>
              </a:tr>
              <a:tr h="369479"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Digital Government Enablers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.ae &amp; .</a:t>
                      </a:r>
                      <a:r>
                        <a:rPr lang="ar-AE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امارات </a:t>
                      </a:r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Domains EPP Service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TDRA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762772"/>
                  </a:ext>
                </a:extLst>
              </a:tr>
              <a:tr h="3207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UAE PASS Digital Vault - Service Provider APIs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Digital Vault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3672492"/>
                  </a:ext>
                </a:extLst>
              </a:tr>
              <a:tr h="3235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UAE PASS Service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UAE PASS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2310492"/>
                  </a:ext>
                </a:extLst>
              </a:tr>
              <a:tr h="264523">
                <a:tc rowSpan="16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3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Federal Government Services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Check Federal Employment Status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FAHR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462099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Disability Details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MOCD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011687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Generate Sudden Inspection Token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MOI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376784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Manage Sudden Inspection Details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MOI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035738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Renew Driving License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MOI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098580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Renew Vehicle License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MOI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711255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Retrieve Traffic Lookup Details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MOI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449684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Social Security Benefit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ZF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9885457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Social Security Benefit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MOCD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443901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Tax Verification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FTAX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Live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02246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Issue New Driving License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MOI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Upcoming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765995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Issue New Emirates ID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ICA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Upcoming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3184053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Issue Passport Request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ICA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Upcoming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22449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Issue Replacement of Emirates ID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ICA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Upcoming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3701469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Renew Emirates ID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ICA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Upcoming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678286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Issue New Vehicle License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MOI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13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Upcoming</a:t>
                      </a:r>
                    </a:p>
                  </a:txBody>
                  <a:tcPr marR="1828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979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630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D97EB-9F33-4778-829D-42D5D517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E9077-6268-4A50-B5C4-A56A9027B8CF}"/>
              </a:ext>
            </a:extLst>
          </p:cNvPr>
          <p:cNvSpPr/>
          <p:nvPr/>
        </p:nvSpPr>
        <p:spPr>
          <a:xfrm>
            <a:off x="3206469" y="536042"/>
            <a:ext cx="8277726" cy="400110"/>
          </a:xfrm>
          <a:prstGeom prst="rect">
            <a:avLst/>
          </a:prstGeom>
          <a:solidFill>
            <a:srgbClr val="344A60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UAE API MARKETPLACE – Services Onboarded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5969BF5-2993-4E0E-85AB-F310B0D95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243316"/>
              </p:ext>
            </p:extLst>
          </p:nvPr>
        </p:nvGraphicFramePr>
        <p:xfrm>
          <a:off x="337625" y="1077492"/>
          <a:ext cx="10452295" cy="5673140"/>
        </p:xfrm>
        <a:graphic>
          <a:graphicData uri="http://schemas.openxmlformats.org/drawingml/2006/table">
            <a:tbl>
              <a:tblPr bandRow="1"/>
              <a:tblGrid>
                <a:gridCol w="2741359">
                  <a:extLst>
                    <a:ext uri="{9D8B030D-6E8A-4147-A177-3AD203B41FA5}">
                      <a16:colId xmlns:a16="http://schemas.microsoft.com/office/drawing/2014/main" val="3933129208"/>
                    </a:ext>
                  </a:extLst>
                </a:gridCol>
                <a:gridCol w="3816651">
                  <a:extLst>
                    <a:ext uri="{9D8B030D-6E8A-4147-A177-3AD203B41FA5}">
                      <a16:colId xmlns:a16="http://schemas.microsoft.com/office/drawing/2014/main" val="1911071388"/>
                    </a:ext>
                  </a:extLst>
                </a:gridCol>
                <a:gridCol w="2351278">
                  <a:extLst>
                    <a:ext uri="{9D8B030D-6E8A-4147-A177-3AD203B41FA5}">
                      <a16:colId xmlns:a16="http://schemas.microsoft.com/office/drawing/2014/main" val="1263781817"/>
                    </a:ext>
                  </a:extLst>
                </a:gridCol>
                <a:gridCol w="1543007">
                  <a:extLst>
                    <a:ext uri="{9D8B030D-6E8A-4147-A177-3AD203B41FA5}">
                      <a16:colId xmlns:a16="http://schemas.microsoft.com/office/drawing/2014/main" val="1082253187"/>
                    </a:ext>
                  </a:extLst>
                </a:gridCol>
              </a:tblGrid>
              <a:tr h="311491"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الفئة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4A6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اسم الخدمة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4A6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اسم مالك الخدمة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4A6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الحالة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4A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76126"/>
                  </a:ext>
                </a:extLst>
              </a:tr>
              <a:tr h="369479"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ar-A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ممكنات الحكومة الرقمية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خدمة بروتوكول التزويد القابل للتوسيع لنطاقات .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ae </a:t>
                      </a:r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 .امارات.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هيئة تنظيم الإتصالات والحكومة الرقمية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762772"/>
                  </a:ext>
                </a:extLst>
              </a:tr>
              <a:tr h="3207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الهوية الرقمية (المحفظة الرقمية): مشاركة المستندات مع مزودي الخدمة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المحفظة الرقمية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3672492"/>
                  </a:ext>
                </a:extLst>
              </a:tr>
              <a:tr h="3235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خدمة الهوية الرقمية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الهوية الرقمية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2310492"/>
                  </a:ext>
                </a:extLst>
              </a:tr>
              <a:tr h="264523">
                <a:tc rowSpan="16">
                  <a:txBody>
                    <a:bodyPr/>
                    <a:lstStyle/>
                    <a:p>
                      <a:pPr algn="ctr" rtl="1" fontAlgn="ctr"/>
                      <a:r>
                        <a:rPr lang="ar-A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خدمات الحكومة الإتحادية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التحقق من العمل في جهة إتحادية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الهيئة الإتحادية للموارد البشرية الحكومية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462099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بيانات أصحاب الهمم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تنمية المجتمع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011687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إنشاء رمز المرور لخدمة الفحص المفاجئ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الداخلية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376784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إدارة تفاصيل الفحص المفاجئ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الداخلية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035738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تجديد رخصة القيادة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الداخلية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098580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تجديد رخصة المركبة (الملكية)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الداخلية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711255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إستعادة البيانات الوصفية المرورية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الداخلية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449684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مزايا الضمان الإجتماعي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صندوق الزكاة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9885457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مزايا الضمان الإجتماعي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تنمية المجتمع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443901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التحقق الضريبي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الهيئة الإتحادية للضرائب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نشط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02246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إصدار رخصة قيادة جديدة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الداخلية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قريباً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765995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إصدار هوية إماراتية جديدة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الهيئة الإتحادية للهوية والجنسية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قريباً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3184053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إصدار جواز سفر جديد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الهيئة الإتحادية للهوية والجنسية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قريباً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22449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إصدار بدل فاقد أو تالف للهوية الإماراتية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الهيئة الإتحادية للهوية والجنسية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قريباً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3701469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تجديد الهوية الإماراتية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الهيئة الإتحادية للهوية والجنسية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قريباً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678286"/>
                  </a:ext>
                </a:extLst>
              </a:tr>
              <a:tr h="2645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إصدار رخصة مركبة جديدة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وزارة الداخلية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قريباً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979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29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01238" y="6329456"/>
            <a:ext cx="2743200" cy="365125"/>
          </a:xfrm>
        </p:spPr>
        <p:txBody>
          <a:bodyPr/>
          <a:lstStyle/>
          <a:p>
            <a:fld id="{5AF43EBE-F72E-4D7A-8073-2997FF61F997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166712" y="698398"/>
            <a:ext cx="8277726" cy="400110"/>
          </a:xfrm>
          <a:prstGeom prst="rect">
            <a:avLst/>
          </a:prstGeom>
          <a:solidFill>
            <a:srgbClr val="344A60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GSB Financials</a:t>
            </a:r>
          </a:p>
        </p:txBody>
      </p:sp>
      <p:graphicFrame>
        <p:nvGraphicFramePr>
          <p:cNvPr id="7" name="Content Placeholder 8">
            <a:extLst>
              <a:ext uri="{FF2B5EF4-FFF2-40B4-BE49-F238E27FC236}">
                <a16:creationId xmlns:a16="http://schemas.microsoft.com/office/drawing/2014/main" id="{56E6CB20-8125-4891-8D41-BA25C8A472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202459"/>
              </p:ext>
            </p:extLst>
          </p:nvPr>
        </p:nvGraphicFramePr>
        <p:xfrm>
          <a:off x="430306" y="1376821"/>
          <a:ext cx="10781706" cy="697145"/>
        </p:xfrm>
        <a:graphic>
          <a:graphicData uri="http://schemas.openxmlformats.org/drawingml/2006/table">
            <a:tbl>
              <a:tblPr firstRow="1" bandRow="1"/>
              <a:tblGrid>
                <a:gridCol w="3504257">
                  <a:extLst>
                    <a:ext uri="{9D8B030D-6E8A-4147-A177-3AD203B41FA5}">
                      <a16:colId xmlns:a16="http://schemas.microsoft.com/office/drawing/2014/main" val="2356655163"/>
                    </a:ext>
                  </a:extLst>
                </a:gridCol>
                <a:gridCol w="1554669">
                  <a:extLst>
                    <a:ext uri="{9D8B030D-6E8A-4147-A177-3AD203B41FA5}">
                      <a16:colId xmlns:a16="http://schemas.microsoft.com/office/drawing/2014/main" val="3743232166"/>
                    </a:ext>
                  </a:extLst>
                </a:gridCol>
                <a:gridCol w="1981398">
                  <a:extLst>
                    <a:ext uri="{9D8B030D-6E8A-4147-A177-3AD203B41FA5}">
                      <a16:colId xmlns:a16="http://schemas.microsoft.com/office/drawing/2014/main" val="3740748818"/>
                    </a:ext>
                  </a:extLst>
                </a:gridCol>
                <a:gridCol w="3741382">
                  <a:extLst>
                    <a:ext uri="{9D8B030D-6E8A-4147-A177-3AD203B41FA5}">
                      <a16:colId xmlns:a16="http://schemas.microsoft.com/office/drawing/2014/main" val="3927573243"/>
                    </a:ext>
                  </a:extLst>
                </a:gridCol>
              </a:tblGrid>
              <a:tr h="39214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Milestone Name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C0504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>
                      <a:noFill/>
                    </a:lnR>
                    <a:lnT w="9525" cap="flat" cmpd="sng" algn="ctr">
                      <a:solidFill>
                        <a:srgbClr val="C0504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6F3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Planned</a:t>
                      </a:r>
                      <a:r>
                        <a:rPr lang="en-US" sz="1400" baseline="0" dirty="0"/>
                        <a:t> Date</a:t>
                      </a:r>
                      <a:endParaRPr lang="en-US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504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6F3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Status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504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6F34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dirty="0"/>
                        <a:t>Approval Date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solidFill>
                        <a:srgbClr val="C0504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C0504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16F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640243"/>
                  </a:ext>
                </a:extLst>
              </a:tr>
              <a:tr h="30500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dirty="0">
                          <a:solidFill>
                            <a:srgbClr val="23629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GSB Onboarding_Jan22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dirty="0">
                          <a:solidFill>
                            <a:srgbClr val="23629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31-Jan-2022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dirty="0">
                          <a:solidFill>
                            <a:srgbClr val="23629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Report Submitted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en-US" sz="1000" b="0" i="0" u="none" strike="noStrike" kern="1200" dirty="0">
                        <a:solidFill>
                          <a:srgbClr val="236292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253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029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3EBE-F72E-4D7A-8073-2997FF61F997}" type="slidenum">
              <a:rPr lang="en-US" smtClean="0"/>
              <a:t>7</a:t>
            </a:fld>
            <a:endParaRPr lang="en-US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5015401" y="3187517"/>
            <a:ext cx="4460240" cy="726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09401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7FB365B8D67646ADE6C16F1F7240D6" ma:contentTypeVersion="3" ma:contentTypeDescription="Create a new document." ma:contentTypeScope="" ma:versionID="5374ddb257b15206c8e865bbd3760750">
  <xsd:schema xmlns:xsd="http://www.w3.org/2001/XMLSchema" xmlns:xs="http://www.w3.org/2001/XMLSchema" xmlns:p="http://schemas.microsoft.com/office/2006/metadata/properties" xmlns:ns1="http://schemas.microsoft.com/sharepoint/v3" xmlns:ns2="cf48362b-b68a-46b6-b2b3-2fd8f63129c9" targetNamespace="http://schemas.microsoft.com/office/2006/metadata/properties" ma:root="true" ma:fieldsID="2b144c833ce67b45e21582c4abd461ef" ns1:_="" ns2:_="">
    <xsd:import namespace="http://schemas.microsoft.com/sharepoint/v3"/>
    <xsd:import namespace="cf48362b-b68a-46b6-b2b3-2fd8f63129c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VariationsItemGroupID" minOccurs="0"/>
                <xsd:element ref="ns2:dzd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VariationsItemGroupID" ma:index="10" nillable="true" ma:displayName="Item Group ID" ma:description="" ma:hidden="true" ma:internalName="VariationsItemGroupID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48362b-b68a-46b6-b2b3-2fd8f63129c9" elementFormDefault="qualified">
    <xsd:import namespace="http://schemas.microsoft.com/office/2006/documentManagement/types"/>
    <xsd:import namespace="http://schemas.microsoft.com/office/infopath/2007/PartnerControls"/>
    <xsd:element name="dzdg" ma:index="11" nillable="true" ma:displayName="Date and Time" ma:internalName="dzdg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zdg xmlns="cf48362b-b68a-46b6-b2b3-2fd8f63129c9" xsi:nil="true"/>
    <VariationsItemGroupID xmlns="http://schemas.microsoft.com/sharepoint/v3">a8d79a9f-928c-4fc4-8758-a41b91d5e084</VariationsItemGroupID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B3E78BB-EB8E-415B-BB6B-FE199030E4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69757B-4AA4-431E-9E34-6D05C66718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f48362b-b68a-46b6-b2b3-2fd8f63129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CF7E0D-3ECF-4D5E-8E82-2A80A638FDE9}">
  <ds:schemaRefs>
    <ds:schemaRef ds:uri="http://purl.org/dc/terms/"/>
    <ds:schemaRef ds:uri="http://schemas.microsoft.com/sharepoint/v3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f48362b-b68a-46b6-b2b3-2fd8f63129c9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484</Words>
  <Application>Microsoft Office PowerPoint</Application>
  <PresentationFormat>Widescreen</PresentationFormat>
  <Paragraphs>167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Abdulhameed Al Hammadi</dc:creator>
  <cp:lastModifiedBy>Ali Al Nuaimi</cp:lastModifiedBy>
  <cp:revision>347</cp:revision>
  <dcterms:created xsi:type="dcterms:W3CDTF">2021-05-26T05:20:34Z</dcterms:created>
  <dcterms:modified xsi:type="dcterms:W3CDTF">2022-10-21T06:48:13Z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0x010100717FB365B8D67646ADE6C16F1F7240D6</vt:lpwstr>
  </property>
  <property fmtid="{D5CDD505-2E9C-101B-9397-08002B2CF9AE}" pid="3" name="MSIP_Label_be4b3411-284d-4d31-bd4f-bc13ef7f1fd6_Enabled">
    <vt:lpwstr>True</vt:lpwstr>
  </property>
  <property fmtid="{D5CDD505-2E9C-101B-9397-08002B2CF9AE}" pid="4" name="MSIP_Label_be4b3411-284d-4d31-bd4f-bc13ef7f1fd6_SiteId">
    <vt:lpwstr>63ce7d59-2f3e-42cd-a8cc-be764cff5eb6</vt:lpwstr>
  </property>
  <property fmtid="{D5CDD505-2E9C-101B-9397-08002B2CF9AE}" pid="5" name="MSIP_Label_be4b3411-284d-4d31-bd4f-bc13ef7f1fd6_Owner">
    <vt:lpwstr>Abdul_A@ad.infosys.com</vt:lpwstr>
  </property>
  <property fmtid="{D5CDD505-2E9C-101B-9397-08002B2CF9AE}" pid="6" name="MSIP_Label_be4b3411-284d-4d31-bd4f-bc13ef7f1fd6_SetDate">
    <vt:lpwstr>2021-08-04T09:17:49.1926460Z</vt:lpwstr>
  </property>
  <property fmtid="{D5CDD505-2E9C-101B-9397-08002B2CF9AE}" pid="7" name="MSIP_Label_be4b3411-284d-4d31-bd4f-bc13ef7f1fd6_Name">
    <vt:lpwstr>Internal</vt:lpwstr>
  </property>
  <property fmtid="{D5CDD505-2E9C-101B-9397-08002B2CF9AE}" pid="8" name="MSIP_Label_be4b3411-284d-4d31-bd4f-bc13ef7f1fd6_Application">
    <vt:lpwstr>Microsoft Azure Information Protection</vt:lpwstr>
  </property>
  <property fmtid="{D5CDD505-2E9C-101B-9397-08002B2CF9AE}" pid="9" name="MSIP_Label_be4b3411-284d-4d31-bd4f-bc13ef7f1fd6_ActionId">
    <vt:lpwstr>f0f82795-4d77-4c26-8e6c-e18debb96296</vt:lpwstr>
  </property>
  <property fmtid="{D5CDD505-2E9C-101B-9397-08002B2CF9AE}" pid="10" name="MSIP_Label_be4b3411-284d-4d31-bd4f-bc13ef7f1fd6_Extended_MSFT_Method">
    <vt:lpwstr>Automatic</vt:lpwstr>
  </property>
  <property fmtid="{D5CDD505-2E9C-101B-9397-08002B2CF9AE}" pid="11" name="MSIP_Label_a0819fa7-4367-4500-ba88-dd630d977609_Enabled">
    <vt:lpwstr>true</vt:lpwstr>
  </property>
  <property fmtid="{D5CDD505-2E9C-101B-9397-08002B2CF9AE}" pid="12" name="MSIP_Label_a0819fa7-4367-4500-ba88-dd630d977609_SetDate">
    <vt:lpwstr>2021-12-23T12:38:46Z</vt:lpwstr>
  </property>
  <property fmtid="{D5CDD505-2E9C-101B-9397-08002B2CF9AE}" pid="13" name="MSIP_Label_a0819fa7-4367-4500-ba88-dd630d977609_Method">
    <vt:lpwstr>Standard</vt:lpwstr>
  </property>
  <property fmtid="{D5CDD505-2E9C-101B-9397-08002B2CF9AE}" pid="14" name="MSIP_Label_a0819fa7-4367-4500-ba88-dd630d977609_Name">
    <vt:lpwstr>a0819fa7-4367-4500-ba88-dd630d977609</vt:lpwstr>
  </property>
  <property fmtid="{D5CDD505-2E9C-101B-9397-08002B2CF9AE}" pid="15" name="MSIP_Label_a0819fa7-4367-4500-ba88-dd630d977609_SiteId">
    <vt:lpwstr>63ce7d59-2f3e-42cd-a8cc-be764cff5eb6</vt:lpwstr>
  </property>
  <property fmtid="{D5CDD505-2E9C-101B-9397-08002B2CF9AE}" pid="16" name="MSIP_Label_a0819fa7-4367-4500-ba88-dd630d977609_ActionId">
    <vt:lpwstr>f0f82795-4d77-4c26-8e6c-e18debb96296</vt:lpwstr>
  </property>
  <property fmtid="{D5CDD505-2E9C-101B-9397-08002B2CF9AE}" pid="17" name="MSIP_Label_a0819fa7-4367-4500-ba88-dd630d977609_ContentBits">
    <vt:lpwstr>0</vt:lpwstr>
  </property>
</Properties>
</file>