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7" r:id="rId5"/>
  </p:sldMasterIdLst>
  <p:notesMasterIdLst>
    <p:notesMasterId r:id="rId14"/>
  </p:notesMasterIdLst>
  <p:sldIdLst>
    <p:sldId id="354" r:id="rId6"/>
    <p:sldId id="266" r:id="rId7"/>
    <p:sldId id="279" r:id="rId8"/>
    <p:sldId id="317" r:id="rId9"/>
    <p:sldId id="306" r:id="rId10"/>
    <p:sldId id="310" r:id="rId11"/>
    <p:sldId id="312" r:id="rId12"/>
    <p:sldId id="264" r:id="rId13"/>
  </p:sldIdLst>
  <p:sldSz cx="17340263" cy="9753600"/>
  <p:notesSz cx="6858000" cy="9144000"/>
  <p:defaultTextStyle>
    <a:defPPr>
      <a:defRPr lang="en-US"/>
    </a:defPPr>
    <a:lvl1pPr marL="0" algn="l" defTabSz="1300302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1pPr>
    <a:lvl2pPr marL="650150" algn="l" defTabSz="1300302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2pPr>
    <a:lvl3pPr marL="1300302" algn="l" defTabSz="1300302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3pPr>
    <a:lvl4pPr marL="1950452" algn="l" defTabSz="1300302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4pPr>
    <a:lvl5pPr marL="2600602" algn="l" defTabSz="1300302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5pPr>
    <a:lvl6pPr marL="3250755" algn="l" defTabSz="1300302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6pPr>
    <a:lvl7pPr marL="3900905" algn="l" defTabSz="1300302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7pPr>
    <a:lvl8pPr marL="4551056" algn="l" defTabSz="1300302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8pPr>
    <a:lvl9pPr marL="5201207" algn="l" defTabSz="1300302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546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jiljana Platisa" initials="LP" lastIdx="1" clrIdx="0">
    <p:extLst>
      <p:ext uri="{19B8F6BF-5375-455C-9EA6-DF929625EA0E}">
        <p15:presenceInfo xmlns:p15="http://schemas.microsoft.com/office/powerpoint/2012/main" userId="Ljiljana Platis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64C8"/>
    <a:srgbClr val="3B9DFF"/>
    <a:srgbClr val="FFFFFF"/>
    <a:srgbClr val="000000"/>
    <a:srgbClr val="CCFF99"/>
    <a:srgbClr val="FFD9F3"/>
    <a:srgbClr val="FFFFCC"/>
    <a:srgbClr val="99CCFF"/>
    <a:srgbClr val="0099CC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008" autoAdjust="0"/>
    <p:restoredTop sz="86849" autoAdjust="0"/>
  </p:normalViewPr>
  <p:slideViewPr>
    <p:cSldViewPr snapToGrid="0" showGuides="1">
      <p:cViewPr varScale="1">
        <p:scale>
          <a:sx n="70" d="100"/>
          <a:sy n="70" d="100"/>
        </p:scale>
        <p:origin x="960" y="84"/>
      </p:cViewPr>
      <p:guideLst>
        <p:guide orient="horz" pos="3072"/>
        <p:guide pos="546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80C0C-85DF-417F-8238-DB0D15743621}" type="datetimeFigureOut">
              <a:rPr lang="en-GB" smtClean="0"/>
              <a:t>16/05/2021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A0A48-EDB1-4AFE-B1B7-10CE2A4164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01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A0A48-EDB1-4AFE-B1B7-10CE2A416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00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0653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A0A48-EDB1-4AFE-B1B7-10CE2A416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00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4583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A0A48-EDB1-4AFE-B1B7-10CE2A416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00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264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Ook andere digitale kaartlagen kunnen makkelijk toegevoegd worden – cf. Fietsongevalsdata MOW,</a:t>
            </a:r>
            <a:r>
              <a:rPr lang="nl-BE" baseline="0" dirty="0"/>
              <a:t> kaart luchtkwaliteit; 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B70FA3-94A6-46B5-A9E0-7626A14F028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00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0586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F3108F-EE43-E84A-A281-3798049ADCAC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00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469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rpora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64F84-246C-4657-8172-1E2969D0F603}" type="datetime1">
              <a:rPr lang="en-GB" smtClean="0"/>
              <a:t>16/05/2021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Logo Large 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21" y="2283675"/>
            <a:ext cx="4801050" cy="417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36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84" y="0"/>
            <a:ext cx="16425779" cy="7898400"/>
          </a:xfrm>
          <a:prstGeom prst="rect">
            <a:avLst/>
          </a:prstGeom>
          <a:solidFill>
            <a:srgbClr val="1E6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291192" y="2286000"/>
            <a:ext cx="15184757" cy="4436316"/>
          </a:xfrm>
        </p:spPr>
        <p:txBody>
          <a:bodyPr anchor="b">
            <a:noAutofit/>
          </a:bodyPr>
          <a:lstStyle>
            <a:lvl1pPr algn="l">
              <a:lnSpc>
                <a:spcPts val="11000"/>
              </a:lnSpc>
              <a:defRPr sz="10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nl-NL" noProof="0"/>
              <a:t>Klik om stijl te bewerken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283532" y="6874716"/>
            <a:ext cx="15192417" cy="583200"/>
          </a:xfrm>
        </p:spPr>
        <p:txBody>
          <a:bodyPr>
            <a:normAutofit/>
          </a:bodyPr>
          <a:lstStyle>
            <a:lvl1pPr marL="0" indent="0" algn="l">
              <a:lnSpc>
                <a:spcPts val="3600"/>
              </a:lnSpc>
              <a:buNone/>
              <a:defRPr sz="3000">
                <a:solidFill>
                  <a:schemeClr val="accent2"/>
                </a:solidFill>
              </a:defRPr>
            </a:lvl1pPr>
            <a:lvl2pPr marL="650184" indent="0" algn="ctr">
              <a:buNone/>
              <a:defRPr sz="2844"/>
            </a:lvl2pPr>
            <a:lvl3pPr marL="1300368" indent="0" algn="ctr">
              <a:buNone/>
              <a:defRPr sz="2560"/>
            </a:lvl3pPr>
            <a:lvl4pPr marL="1950552" indent="0" algn="ctr">
              <a:buNone/>
              <a:defRPr sz="2275"/>
            </a:lvl4pPr>
            <a:lvl5pPr marL="2600736" indent="0" algn="ctr">
              <a:buNone/>
              <a:defRPr sz="2275"/>
            </a:lvl5pPr>
            <a:lvl6pPr marL="3250921" indent="0" algn="ctr">
              <a:buNone/>
              <a:defRPr sz="2275"/>
            </a:lvl6pPr>
            <a:lvl7pPr marL="3901105" indent="0" algn="ctr">
              <a:buNone/>
              <a:defRPr sz="2275"/>
            </a:lvl7pPr>
            <a:lvl8pPr marL="4551289" indent="0" algn="ctr">
              <a:buNone/>
              <a:defRPr sz="2275"/>
            </a:lvl8pPr>
            <a:lvl9pPr marL="5201473" indent="0" algn="ctr">
              <a:buNone/>
              <a:defRPr sz="2275"/>
            </a:lvl9pPr>
          </a:lstStyle>
          <a:p>
            <a:r>
              <a:rPr lang="en-GB" noProof="0" dirty="0"/>
              <a:t>Click to add subtitle / presenter / date [</a:t>
            </a:r>
            <a:r>
              <a:rPr lang="en-GB" noProof="0" dirty="0" err="1"/>
              <a:t>dd</a:t>
            </a:r>
            <a:r>
              <a:rPr lang="en-GB" noProof="0" dirty="0"/>
              <a:t>-mm-</a:t>
            </a:r>
            <a:r>
              <a:rPr lang="en-GB" noProof="0" dirty="0" err="1"/>
              <a:t>yyyy</a:t>
            </a:r>
            <a:r>
              <a:rPr lang="en-GB" noProof="0" dirty="0"/>
              <a:t>]</a:t>
            </a:r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726" y="6408000"/>
            <a:ext cx="15013375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1291192" y="266218"/>
            <a:ext cx="15184757" cy="567930"/>
          </a:xfrm>
        </p:spPr>
        <p:txBody>
          <a:bodyPr anchor="b" anchorCtr="0">
            <a:normAutofit/>
          </a:bodyPr>
          <a:lstStyle>
            <a:lvl1pPr>
              <a:lnSpc>
                <a:spcPts val="1700"/>
              </a:lnSpc>
              <a:defRPr sz="1400" b="1" i="0" u="sng" cap="all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  <a:lvl2pPr marL="0" indent="0">
              <a:lnSpc>
                <a:spcPts val="1700"/>
              </a:lnSpc>
              <a:buNone/>
              <a:defRPr sz="1400" cap="all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GB" noProof="0" dirty="0"/>
              <a:t>Click to edit organisation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3200693" y="8366400"/>
            <a:ext cx="2286209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1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5713723" y="8366400"/>
            <a:ext cx="2286209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2</a:t>
            </a:r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8230354" y="8366400"/>
            <a:ext cx="2322213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3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10746984" y="8366400"/>
            <a:ext cx="2322213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4</a:t>
            </a:r>
          </a:p>
        </p:txBody>
      </p:sp>
    </p:spTree>
    <p:extLst>
      <p:ext uri="{BB962C8B-B14F-4D97-AF65-F5344CB8AC3E}">
        <p14:creationId xmlns:p14="http://schemas.microsoft.com/office/powerpoint/2010/main" val="2551092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84" y="0"/>
            <a:ext cx="16425779" cy="7898400"/>
          </a:xfrm>
          <a:prstGeom prst="rect">
            <a:avLst/>
          </a:prstGeom>
          <a:solidFill>
            <a:srgbClr val="1E6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192" y="3246120"/>
            <a:ext cx="15184757" cy="4436316"/>
          </a:xfrm>
        </p:spPr>
        <p:txBody>
          <a:bodyPr anchor="b">
            <a:noAutofit/>
          </a:bodyPr>
          <a:lstStyle>
            <a:lvl1pPr algn="l">
              <a:lnSpc>
                <a:spcPts val="11000"/>
              </a:lnSpc>
              <a:defRPr sz="10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en-GB" noProof="0" dirty="0"/>
              <a:t>Click to add chapter title</a:t>
            </a:r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726" y="7344000"/>
            <a:ext cx="15013375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1948" y="8948704"/>
            <a:ext cx="921964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85627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stijl te bewerken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902" y="1194364"/>
            <a:ext cx="15701013" cy="6696000"/>
          </a:xfrm>
        </p:spPr>
        <p:txBody>
          <a:bodyPr/>
          <a:lstStyle>
            <a:lvl1pPr marL="536400" indent="-450000" defTabSz="457200">
              <a:lnSpc>
                <a:spcPct val="120000"/>
              </a:lnSpc>
              <a:buFont typeface="Arial" panose="020B0604020202020204" pitchFamily="34" charset="0"/>
              <a:buChar char="̶"/>
              <a:defRPr/>
            </a:lvl1pPr>
            <a:lvl2pPr marL="1170000" indent="-450000">
              <a:lnSpc>
                <a:spcPct val="120000"/>
              </a:lnSpc>
              <a:defRPr/>
            </a:lvl2pPr>
            <a:lvl3pPr marL="1756800" indent="-450000" defTabSz="457200">
              <a:lnSpc>
                <a:spcPct val="120000"/>
              </a:lnSpc>
              <a:defRPr/>
            </a:lvl3pPr>
            <a:lvl4pPr marL="2329200" indent="-550800" defTabSz="457200">
              <a:lnSpc>
                <a:spcPct val="120000"/>
              </a:lnSpc>
              <a:defRPr/>
            </a:lvl4pPr>
            <a:lvl5pPr marL="2962800" indent="-442800" defTabSz="457200">
              <a:lnSpc>
                <a:spcPct val="120000"/>
              </a:lnSpc>
              <a:buFont typeface="Arial" panose="020B0604020202020204" pitchFamily="34" charset="0"/>
              <a:buChar char="̶"/>
              <a:defRPr/>
            </a:lvl5pPr>
          </a:lstStyle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CAF6-1686-4743-9124-83F33F1A0EA9}" type="datetime1">
              <a:rPr lang="en-GB" noProof="0" smtClean="0"/>
              <a:t>16/05/2021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98075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stijl te bewerken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DBF0-A618-4E69-83BB-0C41E08702AA}" type="datetime1">
              <a:rPr lang="en-GB" noProof="0" smtClean="0"/>
              <a:t>16/05/2021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0105363" y="1371918"/>
            <a:ext cx="6300577" cy="64980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1948" y="8948704"/>
            <a:ext cx="921964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‹nr.›</a:t>
            </a:fld>
            <a:endParaRPr lang="en-GB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5902" y="1194364"/>
            <a:ext cx="8442773" cy="6696000"/>
          </a:xfrm>
        </p:spPr>
        <p:txBody>
          <a:bodyPr/>
          <a:lstStyle>
            <a:lvl1pPr defTabSz="457200"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 defTabSz="457200">
              <a:lnSpc>
                <a:spcPct val="120000"/>
              </a:lnSpc>
              <a:defRPr/>
            </a:lvl3pPr>
            <a:lvl4pPr defTabSz="457200">
              <a:lnSpc>
                <a:spcPct val="120000"/>
              </a:lnSpc>
              <a:defRPr/>
            </a:lvl4pPr>
            <a:lvl5pPr defTabSz="457200">
              <a:lnSpc>
                <a:spcPct val="120000"/>
              </a:lnSpc>
              <a:defRPr/>
            </a:lvl5pPr>
          </a:lstStyle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67836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stijl te bewerken</a:t>
            </a:r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3E58-CDC3-4782-B82C-4D381C795B98}" type="datetime1">
              <a:rPr lang="en-GB" noProof="0" smtClean="0"/>
              <a:t>16/05/2021</a:t>
            </a:fld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‹nr.›</a:t>
            </a:fld>
            <a:endParaRPr lang="en-GB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952125" y="1371600"/>
            <a:ext cx="15481418" cy="65016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2967679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65D1-804F-429B-83CD-3EFA8410E123}" type="datetime1">
              <a:rPr lang="en-GB" smtClean="0"/>
              <a:t>16/05/2021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vering Background"/>
          <p:cNvSpPr/>
          <p:nvPr userDrawn="1"/>
        </p:nvSpPr>
        <p:spPr>
          <a:xfrm>
            <a:off x="-1" y="0"/>
            <a:ext cx="17339188" cy="9753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17339188" cy="97536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3155893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extbox over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914484" y="0"/>
            <a:ext cx="16425779" cy="7920000"/>
          </a:xfrm>
        </p:spPr>
        <p:txBody>
          <a:bodyPr/>
          <a:lstStyle>
            <a:lvl1pPr marL="85725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/>
              <a:t>Picture</a:t>
            </a:r>
            <a:endParaRPr lang="nl-BE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1384-1200-4D40-BEF0-3A17A1F906F4}" type="datetime1">
              <a:rPr lang="nl-NL" noProof="0" smtClean="0"/>
              <a:t>16-5-2021</a:t>
            </a:fld>
            <a:endParaRPr lang="nl-NL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0301F6D1-3E66-4198-8305-F0FF1745CC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84" y="2691979"/>
            <a:ext cx="6765020" cy="5230800"/>
          </a:xfrm>
          <a:solidFill>
            <a:srgbClr val="1E64C8"/>
          </a:solidFill>
        </p:spPr>
        <p:txBody>
          <a:bodyPr anchor="b" anchorCtr="0">
            <a:noAutofit/>
          </a:bodyPr>
          <a:lstStyle>
            <a:lvl1pPr marL="85725" indent="0">
              <a:buNone/>
              <a:defRPr sz="10000" u="sng" cap="all" baseline="0">
                <a:solidFill>
                  <a:schemeClr val="bg1"/>
                </a:solidFill>
              </a:defRPr>
            </a:lvl1pPr>
            <a:lvl2pPr marL="984250" indent="-625475"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Click to add  text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66260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textbox over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876AD30-96E8-448B-B97A-24B00ADE12C5}"/>
              </a:ext>
            </a:extLst>
          </p:cNvPr>
          <p:cNvSpPr/>
          <p:nvPr userDrawn="1"/>
        </p:nvSpPr>
        <p:spPr>
          <a:xfrm>
            <a:off x="914484" y="0"/>
            <a:ext cx="16425779" cy="7898400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560" noProof="0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914484" y="0"/>
            <a:ext cx="16425779" cy="7920000"/>
          </a:xfrm>
        </p:spPr>
        <p:txBody>
          <a:bodyPr/>
          <a:lstStyle>
            <a:lvl1pPr marL="85725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/>
              <a:t>Picture</a:t>
            </a:r>
            <a:endParaRPr lang="nl-BE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1384-1200-4D40-BEF0-3A17A1F906F4}" type="datetime1">
              <a:rPr lang="nl-NL" noProof="0" smtClean="0"/>
              <a:t>16-5-2021</a:t>
            </a:fld>
            <a:endParaRPr lang="nl-NL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0301F6D1-3E66-4198-8305-F0FF1745CC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83" y="1011602"/>
            <a:ext cx="7755648" cy="6908398"/>
          </a:xfrm>
          <a:solidFill>
            <a:srgbClr val="E9F0FA"/>
          </a:solidFill>
        </p:spPr>
        <p:txBody>
          <a:bodyPr>
            <a:normAutofit/>
          </a:bodyPr>
          <a:lstStyle>
            <a:lvl1pPr marL="85725" indent="0">
              <a:buNone/>
              <a:defRPr sz="5400" u="sng" cap="all" baseline="0">
                <a:solidFill>
                  <a:srgbClr val="1E64C8"/>
                </a:solidFill>
              </a:defRPr>
            </a:lvl1pPr>
            <a:lvl2pPr marL="984250" indent="-625475">
              <a:defRPr>
                <a:solidFill>
                  <a:srgbClr val="1E64C8"/>
                </a:solidFill>
              </a:defRPr>
            </a:lvl2pPr>
            <a:lvl3pPr>
              <a:defRPr>
                <a:solidFill>
                  <a:srgbClr val="1E64C8"/>
                </a:solidFill>
              </a:defRPr>
            </a:lvl3pPr>
            <a:lvl4pPr>
              <a:defRPr>
                <a:solidFill>
                  <a:srgbClr val="1E64C8"/>
                </a:solidFill>
              </a:defRPr>
            </a:lvl4pPr>
            <a:lvl5pPr>
              <a:defRPr>
                <a:solidFill>
                  <a:srgbClr val="1E64C8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411393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84" y="0"/>
            <a:ext cx="16425779" cy="7898400"/>
          </a:xfrm>
          <a:prstGeom prst="rect">
            <a:avLst/>
          </a:prstGeom>
          <a:solidFill>
            <a:srgbClr val="1E6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192" y="1743240"/>
            <a:ext cx="7416679" cy="5769600"/>
          </a:xfrm>
        </p:spPr>
        <p:txBody>
          <a:bodyPr anchor="t" anchorCtr="0">
            <a:noAutofit/>
          </a:bodyPr>
          <a:lstStyle>
            <a:lvl1pPr algn="l" defTabSz="539750">
              <a:lnSpc>
                <a:spcPts val="3500"/>
              </a:lnSpc>
              <a:defRPr sz="2500" u="none" cap="none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n-lt"/>
              </a:defRPr>
            </a:lvl1pPr>
          </a:lstStyle>
          <a:p>
            <a:r>
              <a:rPr lang="en-GB" noProof="0" dirty="0"/>
              <a:t>Click to add presenters </a:t>
            </a:r>
            <a:r>
              <a:rPr lang="en-GB" noProof="0"/>
              <a:t>contact data</a:t>
            </a:r>
            <a:endParaRPr lang="en-GB" noProof="0" dirty="0"/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726" y="1828800"/>
            <a:ext cx="15013375" cy="5999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11" name="Tijdelijke aanduiding voor tekst 4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9216843" y="3095999"/>
            <a:ext cx="7258265" cy="2099844"/>
          </a:xfrm>
        </p:spPr>
        <p:txBody>
          <a:bodyPr>
            <a:normAutofit/>
          </a:bodyPr>
          <a:lstStyle>
            <a:lvl1pPr>
              <a:lnSpc>
                <a:spcPts val="35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add social media names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07693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85" y="1"/>
            <a:ext cx="16425779" cy="7898401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291192" y="2286001"/>
            <a:ext cx="15184757" cy="4436316"/>
          </a:xfrm>
        </p:spPr>
        <p:txBody>
          <a:bodyPr anchor="b">
            <a:noAutofit/>
          </a:bodyPr>
          <a:lstStyle>
            <a:lvl1pPr algn="l">
              <a:lnSpc>
                <a:spcPts val="11001"/>
              </a:lnSpc>
              <a:defRPr sz="10001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nl-NL" noProof="0"/>
              <a:t>Klik om de stijl te bewerken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283532" y="6874716"/>
            <a:ext cx="15192417" cy="583201"/>
          </a:xfrm>
        </p:spPr>
        <p:txBody>
          <a:bodyPr>
            <a:normAutofit/>
          </a:bodyPr>
          <a:lstStyle>
            <a:lvl1pPr marL="0" indent="0" algn="l">
              <a:lnSpc>
                <a:spcPts val="3600"/>
              </a:lnSpc>
              <a:buNone/>
              <a:defRPr sz="3000">
                <a:solidFill>
                  <a:srgbClr val="FFD200"/>
                </a:solidFill>
              </a:defRPr>
            </a:lvl1pPr>
            <a:lvl2pPr marL="650249" indent="0" algn="ctr">
              <a:buNone/>
              <a:defRPr sz="2844"/>
            </a:lvl2pPr>
            <a:lvl3pPr marL="1300498" indent="0" algn="ctr">
              <a:buNone/>
              <a:defRPr sz="2560"/>
            </a:lvl3pPr>
            <a:lvl4pPr marL="1950747" indent="0" algn="ctr">
              <a:buNone/>
              <a:defRPr sz="2275"/>
            </a:lvl4pPr>
            <a:lvl5pPr marL="2600996" indent="0" algn="ctr">
              <a:buNone/>
              <a:defRPr sz="2275"/>
            </a:lvl5pPr>
            <a:lvl6pPr marL="3251246" indent="0" algn="ctr">
              <a:buNone/>
              <a:defRPr sz="2275"/>
            </a:lvl6pPr>
            <a:lvl7pPr marL="3901495" indent="0" algn="ctr">
              <a:buNone/>
              <a:defRPr sz="2275"/>
            </a:lvl7pPr>
            <a:lvl8pPr marL="4551744" indent="0" algn="ctr">
              <a:buNone/>
              <a:defRPr sz="2275"/>
            </a:lvl8pPr>
            <a:lvl9pPr marL="5201993" indent="0" algn="ctr">
              <a:buNone/>
              <a:defRPr sz="2275"/>
            </a:lvl9pPr>
          </a:lstStyle>
          <a:p>
            <a:r>
              <a:rPr lang="en-GB" noProof="0" dirty="0"/>
              <a:t>Click to add subtitle / presenter / date [</a:t>
            </a:r>
            <a:r>
              <a:rPr lang="en-GB" noProof="0" dirty="0" err="1"/>
              <a:t>dd</a:t>
            </a:r>
            <a:r>
              <a:rPr lang="en-GB" noProof="0" dirty="0"/>
              <a:t>-mm-</a:t>
            </a:r>
            <a:r>
              <a:rPr lang="en-GB" noProof="0" dirty="0" err="1"/>
              <a:t>yyyy</a:t>
            </a:r>
            <a:r>
              <a:rPr lang="en-GB" noProof="0" dirty="0"/>
              <a:t>]</a:t>
            </a:r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728" y="6408000"/>
            <a:ext cx="15013375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1291192" y="266217"/>
            <a:ext cx="15184757" cy="567930"/>
          </a:xfrm>
        </p:spPr>
        <p:txBody>
          <a:bodyPr anchor="b" anchorCtr="0">
            <a:normAutofit/>
          </a:bodyPr>
          <a:lstStyle>
            <a:lvl1pPr>
              <a:lnSpc>
                <a:spcPts val="1700"/>
              </a:lnSpc>
              <a:defRPr sz="1400" b="1" i="0" u="sng" cap="all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  <a:lvl2pPr marL="0" indent="0">
              <a:lnSpc>
                <a:spcPts val="1700"/>
              </a:lnSpc>
              <a:buNone/>
              <a:defRPr sz="1400" cap="all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GB" noProof="0" dirty="0"/>
              <a:t>Click to edit organisation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3200693" y="8366401"/>
            <a:ext cx="2286210" cy="928801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1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5713723" y="8366401"/>
            <a:ext cx="2286210" cy="928801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2</a:t>
            </a:r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8230354" y="8366401"/>
            <a:ext cx="2322213" cy="928801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3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10746985" y="8366401"/>
            <a:ext cx="2322213" cy="928801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4</a:t>
            </a:r>
          </a:p>
        </p:txBody>
      </p:sp>
    </p:spTree>
    <p:extLst>
      <p:ext uri="{BB962C8B-B14F-4D97-AF65-F5344CB8AC3E}">
        <p14:creationId xmlns:p14="http://schemas.microsoft.com/office/powerpoint/2010/main" val="94181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85" y="1"/>
            <a:ext cx="16425779" cy="7898401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192" y="3246121"/>
            <a:ext cx="15184757" cy="4436316"/>
          </a:xfrm>
        </p:spPr>
        <p:txBody>
          <a:bodyPr anchor="b">
            <a:noAutofit/>
          </a:bodyPr>
          <a:lstStyle>
            <a:lvl1pPr algn="l">
              <a:lnSpc>
                <a:spcPts val="11001"/>
              </a:lnSpc>
              <a:defRPr sz="10001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en-GB" noProof="0" dirty="0"/>
              <a:t>Click to add chapter title</a:t>
            </a:r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728" y="7344000"/>
            <a:ext cx="15013375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1949" y="8948705"/>
            <a:ext cx="921964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9473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u="none"/>
            </a:lvl1pPr>
          </a:lstStyle>
          <a:p>
            <a:r>
              <a:rPr lang="nl-NL" noProof="0" dirty="0"/>
              <a:t>Klik om de stijl te bewerken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902" y="1194364"/>
            <a:ext cx="15701014" cy="6696000"/>
          </a:xfrm>
        </p:spPr>
        <p:txBody>
          <a:bodyPr/>
          <a:lstStyle>
            <a:lvl1pPr marL="536454" indent="-450045" defTabSz="457246">
              <a:lnSpc>
                <a:spcPct val="120000"/>
              </a:lnSpc>
              <a:buFont typeface="Arial" panose="020B0604020202020204" pitchFamily="34" charset="0"/>
              <a:buChar char="̶"/>
              <a:defRPr/>
            </a:lvl1pPr>
            <a:lvl2pPr marL="1170117" indent="-450045">
              <a:lnSpc>
                <a:spcPct val="120000"/>
              </a:lnSpc>
              <a:defRPr/>
            </a:lvl2pPr>
            <a:lvl3pPr marL="1756976" indent="-450045" defTabSz="457246">
              <a:lnSpc>
                <a:spcPct val="120000"/>
              </a:lnSpc>
              <a:defRPr/>
            </a:lvl3pPr>
            <a:lvl4pPr marL="2329433" indent="-550855" defTabSz="457246">
              <a:lnSpc>
                <a:spcPct val="120000"/>
              </a:lnSpc>
              <a:defRPr/>
            </a:lvl4pPr>
            <a:lvl5pPr marL="2963096" indent="-442844" defTabSz="457246">
              <a:lnSpc>
                <a:spcPct val="120000"/>
              </a:lnSpc>
              <a:buFont typeface="Arial" panose="020B0604020202020204" pitchFamily="34" charset="0"/>
              <a:buChar char="̶"/>
              <a:defRPr/>
            </a:lvl5pPr>
          </a:lstStyle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CAF6-1686-4743-9124-83F33F1A0EA9}" type="datetime1">
              <a:rPr lang="en-GB" noProof="0" smtClean="0"/>
              <a:t>16/05/2021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81577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u="none"/>
            </a:lvl1pPr>
          </a:lstStyle>
          <a:p>
            <a:r>
              <a:rPr lang="nl-NL" noProof="0" dirty="0"/>
              <a:t>Klik om de stijl te bewerken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DBF0-A618-4E69-83BB-0C41E08702AA}" type="datetime1">
              <a:rPr lang="en-GB" noProof="0" smtClean="0"/>
              <a:t>16/05/2021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0105364" y="1371918"/>
            <a:ext cx="6300577" cy="64980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1949" y="8948705"/>
            <a:ext cx="921964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‹nr.›</a:t>
            </a:fld>
            <a:endParaRPr lang="en-GB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5903" y="1194364"/>
            <a:ext cx="8442772" cy="6696000"/>
          </a:xfrm>
        </p:spPr>
        <p:txBody>
          <a:bodyPr/>
          <a:lstStyle>
            <a:lvl1pPr defTabSz="457246"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 defTabSz="457246">
              <a:lnSpc>
                <a:spcPct val="120000"/>
              </a:lnSpc>
              <a:defRPr/>
            </a:lvl3pPr>
            <a:lvl4pPr defTabSz="457246">
              <a:lnSpc>
                <a:spcPct val="120000"/>
              </a:lnSpc>
              <a:defRPr/>
            </a:lvl4pPr>
            <a:lvl5pPr defTabSz="457246">
              <a:lnSpc>
                <a:spcPct val="120000"/>
              </a:lnSpc>
              <a:defRPr/>
            </a:lvl5pPr>
          </a:lstStyle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1488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u="none"/>
            </a:lvl1pPr>
          </a:lstStyle>
          <a:p>
            <a:r>
              <a:rPr lang="nl-NL" noProof="0" dirty="0"/>
              <a:t>Klik om de stijl te bewerken</a:t>
            </a:r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3E58-CDC3-4782-B82C-4D381C795B98}" type="datetime1">
              <a:rPr lang="en-GB" noProof="0" smtClean="0"/>
              <a:t>16/05/2021</a:t>
            </a:fld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‹nr.›</a:t>
            </a:fld>
            <a:endParaRPr lang="en-GB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952124" y="1371600"/>
            <a:ext cx="15481419" cy="6501601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37451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65D1-804F-429B-83CD-3EFA8410E123}" type="datetime1">
              <a:rPr lang="en-GB" smtClean="0"/>
              <a:t>16/05/2021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vering Background"/>
          <p:cNvSpPr/>
          <p:nvPr userDrawn="1"/>
        </p:nvSpPr>
        <p:spPr>
          <a:xfrm>
            <a:off x="-2" y="0"/>
            <a:ext cx="17339188" cy="9753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-2" y="0"/>
            <a:ext cx="17339188" cy="97536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294941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85" y="1"/>
            <a:ext cx="16425779" cy="7898401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192" y="1743241"/>
            <a:ext cx="15184757" cy="5769600"/>
          </a:xfrm>
        </p:spPr>
        <p:txBody>
          <a:bodyPr anchor="t" anchorCtr="0">
            <a:noAutofit/>
          </a:bodyPr>
          <a:lstStyle>
            <a:lvl1pPr algn="l">
              <a:lnSpc>
                <a:spcPts val="3500"/>
              </a:lnSpc>
              <a:defRPr sz="2500" u="none" cap="none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n-lt"/>
              </a:defRPr>
            </a:lvl1pPr>
          </a:lstStyle>
          <a:p>
            <a:r>
              <a:rPr lang="en-GB" noProof="0" dirty="0"/>
              <a:t>Click to add presenters </a:t>
            </a:r>
            <a:r>
              <a:rPr lang="en-GB" noProof="0"/>
              <a:t>contact data</a:t>
            </a:r>
            <a:endParaRPr lang="en-GB" noProof="0" dirty="0"/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728" y="1828801"/>
            <a:ext cx="15013375" cy="5999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800" y="3161606"/>
            <a:ext cx="280442" cy="335280"/>
          </a:xfrm>
          <a:prstGeom prst="rect">
            <a:avLst/>
          </a:prstGeom>
        </p:spPr>
      </p:pic>
      <p:pic>
        <p:nvPicPr>
          <p:cNvPr id="9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800" y="3599276"/>
            <a:ext cx="280442" cy="356617"/>
          </a:xfrm>
          <a:prstGeom prst="rect">
            <a:avLst/>
          </a:prstGeom>
        </p:spPr>
      </p:pic>
      <p:pic>
        <p:nvPicPr>
          <p:cNvPr id="10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800" y="4103438"/>
            <a:ext cx="280442" cy="280417"/>
          </a:xfrm>
          <a:prstGeom prst="rect">
            <a:avLst/>
          </a:prstGeom>
        </p:spPr>
      </p:pic>
      <p:sp>
        <p:nvSpPr>
          <p:cNvPr id="11" name="Tijdelijke aanduiding voor tekst 4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9216844" y="3096001"/>
            <a:ext cx="7258265" cy="1717969"/>
          </a:xfrm>
        </p:spPr>
        <p:txBody>
          <a:bodyPr>
            <a:normAutofit/>
          </a:bodyPr>
          <a:lstStyle>
            <a:lvl1pPr>
              <a:lnSpc>
                <a:spcPts val="35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add social media names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37857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rpora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64F84-246C-4657-8172-1E2969D0F603}" type="datetime1">
              <a:rPr lang="en-GB" smtClean="0"/>
              <a:t>16/05/2021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Logo Large 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20" y="2283675"/>
            <a:ext cx="4801050" cy="417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79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0193" y="136027"/>
            <a:ext cx="15706720" cy="8636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nl-NL" noProof="0"/>
              <a:t>Klik om de stijl te bewerken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902" y="1194364"/>
            <a:ext cx="15701014" cy="669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72767" y="8948705"/>
            <a:ext cx="2298137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BA3CA-1064-434F-B179-AB3B0298C0D6}" type="datetime1">
              <a:rPr lang="en-GB" noProof="0" smtClean="0"/>
              <a:t>16/05/2021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0860" y="8994424"/>
            <a:ext cx="8354329" cy="437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1949" y="8948705"/>
            <a:ext cx="921964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‹nr.›</a:t>
            </a:fld>
            <a:endParaRPr lang="en-GB" noProof="0" dirty="0"/>
          </a:p>
        </p:txBody>
      </p:sp>
      <p:sp>
        <p:nvSpPr>
          <p:cNvPr id="7" name="Title positioning box" hidden="1"/>
          <p:cNvSpPr/>
          <p:nvPr userDrawn="1"/>
        </p:nvSpPr>
        <p:spPr>
          <a:xfrm>
            <a:off x="927350" y="367200"/>
            <a:ext cx="15481419" cy="463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8" name="Text positoning box" hidden="1"/>
          <p:cNvSpPr/>
          <p:nvPr userDrawn="1"/>
        </p:nvSpPr>
        <p:spPr>
          <a:xfrm>
            <a:off x="927351" y="1584000"/>
            <a:ext cx="8230354" cy="630000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9" name="Logo positioning box" hidden="1"/>
          <p:cNvSpPr/>
          <p:nvPr userDrawn="1"/>
        </p:nvSpPr>
        <p:spPr>
          <a:xfrm flipV="1">
            <a:off x="928886" y="7878844"/>
            <a:ext cx="15479883" cy="141635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12" name="Text positoning box" hidden="1"/>
          <p:cNvSpPr/>
          <p:nvPr userDrawn="1"/>
        </p:nvSpPr>
        <p:spPr>
          <a:xfrm>
            <a:off x="9172946" y="1584000"/>
            <a:ext cx="914484" cy="630000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13" name="Text positoning box" hidden="1"/>
          <p:cNvSpPr/>
          <p:nvPr userDrawn="1"/>
        </p:nvSpPr>
        <p:spPr>
          <a:xfrm>
            <a:off x="10100293" y="1356361"/>
            <a:ext cx="6308474" cy="6527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pic>
        <p:nvPicPr>
          <p:cNvPr id="10" name="Logo EN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43" y="7909181"/>
            <a:ext cx="2307811" cy="184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8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73" r:id="rId3"/>
    <p:sldLayoutId id="2147483662" r:id="rId4"/>
    <p:sldLayoutId id="2147483674" r:id="rId5"/>
    <p:sldLayoutId id="2147483666" r:id="rId6"/>
    <p:sldLayoutId id="2147483675" r:id="rId7"/>
    <p:sldLayoutId id="2147483676" r:id="rId8"/>
  </p:sldLayoutIdLst>
  <p:hf hdr="0" ftr="0" dt="0"/>
  <p:txStyles>
    <p:titleStyle>
      <a:lvl1pPr algn="l" defTabSz="1300498" rtl="0" eaLnBrk="1" latinLnBrk="0" hangingPunct="1">
        <a:lnSpc>
          <a:spcPct val="90000"/>
        </a:lnSpc>
        <a:spcBef>
          <a:spcPct val="0"/>
        </a:spcBef>
        <a:buNone/>
        <a:defRPr sz="5401" u="sng" kern="1200" cap="all" baseline="0">
          <a:solidFill>
            <a:srgbClr val="1E64C8"/>
          </a:solidFill>
          <a:uFill>
            <a:solidFill>
              <a:srgbClr val="1E64C8"/>
            </a:solidFill>
          </a:uFill>
          <a:latin typeface="+mj-lt"/>
          <a:ea typeface="+mj-ea"/>
          <a:cs typeface="+mj-cs"/>
        </a:defRPr>
      </a:lvl1pPr>
    </p:titleStyle>
    <p:bodyStyle>
      <a:lvl1pPr marL="0" indent="0" algn="l" defTabSz="130049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6" indent="-360036" algn="l" defTabSz="457246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̶"/>
        <a:tabLst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203" indent="-458834" algn="l" defTabSz="130049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1594" indent="-541392" algn="l" defTabSz="130049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85" indent="-1158991" algn="l" defTabSz="130049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371" indent="-325125" algn="l" defTabSz="130049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620" indent="-325125" algn="l" defTabSz="130049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869" indent="-325125" algn="l" defTabSz="130049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7118" indent="-325125" algn="l" defTabSz="130049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9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49" algn="l" defTabSz="130049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98" algn="l" defTabSz="130049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747" algn="l" defTabSz="130049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96" algn="l" defTabSz="130049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246" algn="l" defTabSz="130049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495" algn="l" defTabSz="130049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744" algn="l" defTabSz="130049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993" algn="l" defTabSz="130049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0194" y="252001"/>
            <a:ext cx="15706720" cy="8636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 noProof="0"/>
              <a:t>Klik om stijl te bewerken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902" y="1194364"/>
            <a:ext cx="15701013" cy="669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72767" y="8948704"/>
            <a:ext cx="2298136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BA3CA-1064-434F-B179-AB3B0298C0D6}" type="datetime1">
              <a:rPr lang="en-GB" noProof="0" smtClean="0"/>
              <a:t>16/05/2021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0860" y="8994423"/>
            <a:ext cx="8354329" cy="437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1948" y="8948704"/>
            <a:ext cx="921964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‹nr.›</a:t>
            </a:fld>
            <a:endParaRPr lang="en-GB" noProof="0" dirty="0"/>
          </a:p>
        </p:txBody>
      </p:sp>
      <p:sp>
        <p:nvSpPr>
          <p:cNvPr id="7" name="Title positioning box" hidden="1"/>
          <p:cNvSpPr/>
          <p:nvPr userDrawn="1"/>
        </p:nvSpPr>
        <p:spPr>
          <a:xfrm>
            <a:off x="927350" y="367200"/>
            <a:ext cx="15481418" cy="463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8" name="Text positoning box" hidden="1"/>
          <p:cNvSpPr/>
          <p:nvPr userDrawn="1"/>
        </p:nvSpPr>
        <p:spPr>
          <a:xfrm>
            <a:off x="927350" y="1584000"/>
            <a:ext cx="8230354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9" name="Logo positioning box" hidden="1"/>
          <p:cNvSpPr/>
          <p:nvPr userDrawn="1"/>
        </p:nvSpPr>
        <p:spPr>
          <a:xfrm flipV="1">
            <a:off x="928885" y="7878843"/>
            <a:ext cx="15479883" cy="141635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12" name="Text positoning box" hidden="1"/>
          <p:cNvSpPr/>
          <p:nvPr userDrawn="1"/>
        </p:nvSpPr>
        <p:spPr>
          <a:xfrm>
            <a:off x="9172945" y="1584000"/>
            <a:ext cx="914484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sp>
        <p:nvSpPr>
          <p:cNvPr id="13" name="Text positoning box" hidden="1"/>
          <p:cNvSpPr/>
          <p:nvPr userDrawn="1"/>
        </p:nvSpPr>
        <p:spPr>
          <a:xfrm>
            <a:off x="10100294" y="1356360"/>
            <a:ext cx="6308473" cy="6527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60"/>
          </a:p>
        </p:txBody>
      </p:sp>
      <p:pic>
        <p:nvPicPr>
          <p:cNvPr id="10" name="Logo EN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42" y="7909180"/>
            <a:ext cx="2307811" cy="184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8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</p:sldLayoutIdLst>
  <p:hf hdr="0" ftr="0" dt="0"/>
  <p:txStyles>
    <p:titleStyle>
      <a:lvl1pPr algn="l" defTabSz="1300368" rtl="0" eaLnBrk="1" latinLnBrk="0" hangingPunct="1">
        <a:lnSpc>
          <a:spcPct val="90000"/>
        </a:lnSpc>
        <a:spcBef>
          <a:spcPct val="0"/>
        </a:spcBef>
        <a:buNone/>
        <a:defRPr sz="5400" u="sng" kern="1200" cap="all" baseline="0">
          <a:solidFill>
            <a:srgbClr val="1E64C8"/>
          </a:solidFill>
          <a:uFill>
            <a:solidFill>
              <a:srgbClr val="1E64C8"/>
            </a:solidFill>
          </a:uFill>
          <a:latin typeface="+mj-lt"/>
          <a:ea typeface="+mj-ea"/>
          <a:cs typeface="+mj-cs"/>
        </a:defRPr>
      </a:lvl1pPr>
    </p:titleStyle>
    <p:bodyStyle>
      <a:lvl1pPr marL="0" indent="0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360000" algn="l" defTabSz="4572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̶"/>
        <a:tabLst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458788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1450" indent="-541338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325" indent="-1158875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013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197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381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565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84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368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552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736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921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105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289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473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ctrTitle"/>
          </p:nvPr>
        </p:nvSpPr>
        <p:spPr>
          <a:xfrm>
            <a:off x="982240" y="301588"/>
            <a:ext cx="10881335" cy="1594169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sz="4000" u="none" cap="none" dirty="0"/>
              <a:t>			</a:t>
            </a:r>
            <a:br>
              <a:rPr lang="en-US" sz="4000" u="none" cap="none" dirty="0"/>
            </a:br>
            <a:r>
              <a:rPr lang="en-US" sz="4000" u="none" cap="none" dirty="0"/>
              <a:t>INNOVATION CENTRE </a:t>
            </a:r>
            <a:r>
              <a:rPr lang="en-US" sz="4000" u="none" dirty="0"/>
              <a:t>for  </a:t>
            </a:r>
            <a:br>
              <a:rPr lang="en-US" sz="4000" u="none" dirty="0"/>
            </a:br>
            <a:r>
              <a:rPr lang="en-US" sz="4000" u="none" dirty="0"/>
              <a:t>Intelligent information processing</a:t>
            </a:r>
            <a:endParaRPr lang="en-GB" sz="4000" u="none" cap="none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283533" y="5524040"/>
            <a:ext cx="15192417" cy="1950347"/>
          </a:xfrm>
        </p:spPr>
        <p:txBody>
          <a:bodyPr>
            <a:normAutofit/>
          </a:bodyPr>
          <a:lstStyle/>
          <a:p>
            <a:endParaRPr lang="en-US" sz="3200" dirty="0"/>
          </a:p>
          <a:p>
            <a:endParaRPr lang="en-US" dirty="0"/>
          </a:p>
          <a:p>
            <a:r>
              <a:rPr lang="en-US" dirty="0" err="1"/>
              <a:t>i</a:t>
            </a:r>
            <a:r>
              <a:rPr lang="en-US" dirty="0"/>
              <a:t>-KNOW Annual Event</a:t>
            </a:r>
          </a:p>
          <a:p>
            <a:r>
              <a:rPr lang="en-US" sz="2800" dirty="0"/>
              <a:t>May 17, 2021 (online)</a:t>
            </a:r>
          </a:p>
        </p:txBody>
      </p:sp>
      <p:pic>
        <p:nvPicPr>
          <p:cNvPr id="24" name="Picture Placeholder 23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5" b="9375"/>
          <a:stretch>
            <a:fillRect/>
          </a:stretch>
        </p:blipFill>
        <p:spPr/>
      </p:pic>
      <p:pic>
        <p:nvPicPr>
          <p:cNvPr id="27" name="Picture Placeholder 26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6" r="9076"/>
          <a:stretch/>
        </p:blipFill>
        <p:spPr/>
      </p:pic>
      <p:pic>
        <p:nvPicPr>
          <p:cNvPr id="32" name="Picture Placeholder 31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r="8423"/>
          <a:stretch>
            <a:fillRect/>
          </a:stretch>
        </p:blipFill>
        <p:spPr/>
      </p:pic>
      <p:pic>
        <p:nvPicPr>
          <p:cNvPr id="9" name="Picture 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45528" y="292433"/>
            <a:ext cx="4402291" cy="175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444909"/>
              </p:ext>
            </p:extLst>
          </p:nvPr>
        </p:nvGraphicFramePr>
        <p:xfrm>
          <a:off x="1382382" y="3398064"/>
          <a:ext cx="10481193" cy="1743616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421704">
                  <a:extLst>
                    <a:ext uri="{9D8B030D-6E8A-4147-A177-3AD203B41FA5}">
                      <a16:colId xmlns:a16="http://schemas.microsoft.com/office/drawing/2014/main" val="4256697067"/>
                    </a:ext>
                  </a:extLst>
                </a:gridCol>
                <a:gridCol w="8059489">
                  <a:extLst>
                    <a:ext uri="{9D8B030D-6E8A-4147-A177-3AD203B41FA5}">
                      <a16:colId xmlns:a16="http://schemas.microsoft.com/office/drawing/2014/main" val="935414209"/>
                    </a:ext>
                  </a:extLst>
                </a:gridCol>
              </a:tblGrid>
              <a:tr h="871808">
                <a:tc>
                  <a:txBody>
                    <a:bodyPr/>
                    <a:lstStyle/>
                    <a:p>
                      <a:r>
                        <a:rPr lang="en-GB" sz="2600" dirty="0">
                          <a:solidFill>
                            <a:schemeClr val="bg1"/>
                          </a:solidFill>
                        </a:rPr>
                        <a:t>Department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r>
                        <a:rPr lang="en-US" sz="2600" dirty="0">
                          <a:solidFill>
                            <a:schemeClr val="accent4"/>
                          </a:solidFill>
                        </a:rPr>
                        <a:t>Geography</a:t>
                      </a:r>
                      <a:endParaRPr lang="en-GB" sz="2600" dirty="0">
                        <a:solidFill>
                          <a:schemeClr val="accent4"/>
                        </a:solidFill>
                      </a:endParaRPr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2883991882"/>
                  </a:ext>
                </a:extLst>
              </a:tr>
              <a:tr h="871808">
                <a:tc>
                  <a:txBody>
                    <a:bodyPr/>
                    <a:lstStyle/>
                    <a:p>
                      <a:r>
                        <a:rPr lang="en-GB" sz="2600" dirty="0">
                          <a:solidFill>
                            <a:schemeClr val="bg1"/>
                          </a:solidFill>
                        </a:rPr>
                        <a:t>Promotors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accent4"/>
                          </a:solidFill>
                        </a:rPr>
                        <a:t>Alain De Wulf, Frank Witlox, Haosheng Huang,</a:t>
                      </a:r>
                    </a:p>
                    <a:p>
                      <a:r>
                        <a:rPr lang="en-GB" sz="2400" dirty="0">
                          <a:solidFill>
                            <a:schemeClr val="accent4"/>
                          </a:solidFill>
                        </a:rPr>
                        <a:t>Nico Van de Weghe, Philippe De Maeyer,</a:t>
                      </a:r>
                      <a:r>
                        <a:rPr lang="en-GB" sz="2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en-GB" sz="2400" dirty="0">
                          <a:solidFill>
                            <a:schemeClr val="accent4"/>
                          </a:solidFill>
                        </a:rPr>
                        <a:t>Rudi Goossens</a:t>
                      </a:r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889000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7787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4">
            <a:extLst>
              <a:ext uri="{FF2B5EF4-FFF2-40B4-BE49-F238E27FC236}">
                <a16:creationId xmlns:a16="http://schemas.microsoft.com/office/drawing/2014/main" id="{EB8EE8AF-AAEE-431E-80B5-EB376C368A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1" b="9174"/>
          <a:stretch/>
        </p:blipFill>
        <p:spPr>
          <a:xfrm>
            <a:off x="9825" y="299"/>
            <a:ext cx="17338661" cy="9753005"/>
          </a:xfrm>
          <a:prstGeom prst="rect">
            <a:avLst/>
          </a:prstGeom>
        </p:spPr>
      </p:pic>
      <p:pic>
        <p:nvPicPr>
          <p:cNvPr id="19" name="Picture 1">
            <a:extLst>
              <a:ext uri="{FF2B5EF4-FFF2-40B4-BE49-F238E27FC236}">
                <a16:creationId xmlns:a16="http://schemas.microsoft.com/office/drawing/2014/main" id="{C782666B-CA63-4469-8D5C-7F292E2A3B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8" y="3266734"/>
            <a:ext cx="6693309" cy="6511237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00368"/>
            <a:fld id="{7AE184E0-0BD4-4705-A12B-9B71DDE63301}" type="slidenum">
              <a:rPr lang="en-GB">
                <a:latin typeface="Arial"/>
              </a:rPr>
              <a:pPr defTabSz="1300368"/>
              <a:t>2</a:t>
            </a:fld>
            <a:endParaRPr lang="en-GB" dirty="0">
              <a:latin typeface="Arial"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15F47F5F-E7D8-4A45-9917-2873E855DE06}"/>
              </a:ext>
            </a:extLst>
          </p:cNvPr>
          <p:cNvSpPr>
            <a:spLocks noGrp="1"/>
          </p:cNvSpPr>
          <p:nvPr/>
        </p:nvSpPr>
        <p:spPr>
          <a:xfrm>
            <a:off x="554588" y="4591311"/>
            <a:ext cx="5869227" cy="2608276"/>
          </a:xfrm>
          <a:prstGeom prst="rect">
            <a:avLst/>
          </a:prstGeom>
        </p:spPr>
        <p:txBody>
          <a:bodyPr vert="horz" lIns="130040" tIns="65020" rIns="130040" bIns="650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00368"/>
            <a:r>
              <a:rPr lang="nl-BE" sz="8800" b="1" dirty="0">
                <a:solidFill>
                  <a:srgbClr val="1E64C8"/>
                </a:solidFill>
                <a:latin typeface="Calibri Light" panose="020F0302020204030204"/>
              </a:rPr>
              <a:t>The Bicycle Barometer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FA15D229-E6CF-4E19-81FA-0858594FF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687" y="7474294"/>
            <a:ext cx="1387215" cy="5202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id="{6214CB2F-61FD-4D37-A182-781BDF9DC16B}"/>
              </a:ext>
            </a:extLst>
          </p:cNvPr>
          <p:cNvSpPr>
            <a:spLocks noGrp="1"/>
          </p:cNvSpPr>
          <p:nvPr/>
        </p:nvSpPr>
        <p:spPr>
          <a:xfrm>
            <a:off x="444239" y="5453358"/>
            <a:ext cx="5869227" cy="3221040"/>
          </a:xfrm>
          <a:prstGeom prst="rect">
            <a:avLst/>
          </a:prstGeom>
        </p:spPr>
        <p:txBody>
          <a:bodyPr vert="horz" lIns="130040" tIns="65020" rIns="130040" bIns="650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00368"/>
            <a:endParaRPr lang="nl-BE" sz="2844" dirty="0">
              <a:solidFill>
                <a:prstClr val="black"/>
              </a:solidFill>
              <a:latin typeface="Calibri Light" panose="020F0302020204030204"/>
            </a:endParaRPr>
          </a:p>
          <a:p>
            <a:pPr defTabSz="1300368"/>
            <a:endParaRPr lang="nl-BE" sz="2844" dirty="0">
              <a:solidFill>
                <a:prstClr val="black"/>
              </a:solidFill>
              <a:latin typeface="Calibri Light" panose="020F0302020204030204"/>
            </a:endParaRPr>
          </a:p>
          <a:p>
            <a:pPr defTabSz="1300368"/>
            <a:endParaRPr lang="nl-BE" sz="2844" dirty="0">
              <a:solidFill>
                <a:prstClr val="black"/>
              </a:solidFill>
              <a:latin typeface="Calibri Light" panose="020F0302020204030204"/>
            </a:endParaRPr>
          </a:p>
          <a:p>
            <a:pPr defTabSz="1300368"/>
            <a:endParaRPr lang="nl-BE" sz="2844" dirty="0">
              <a:solidFill>
                <a:prstClr val="black"/>
              </a:solidFill>
              <a:latin typeface="Calibri Light" panose="020F0302020204030204"/>
            </a:endParaRPr>
          </a:p>
          <a:p>
            <a:pPr defTabSz="1300368"/>
            <a:endParaRPr lang="nl-BE" sz="2844" dirty="0">
              <a:solidFill>
                <a:prstClr val="black"/>
              </a:solidFill>
              <a:latin typeface="Calibri Light" panose="020F0302020204030204"/>
            </a:endParaRPr>
          </a:p>
          <a:p>
            <a:pPr defTabSz="1300368"/>
            <a:endParaRPr lang="nl-BE" sz="2844" dirty="0">
              <a:solidFill>
                <a:prstClr val="black"/>
              </a:solidFill>
              <a:latin typeface="Calibri Light" panose="020F0302020204030204"/>
            </a:endParaRPr>
          </a:p>
          <a:p>
            <a:pPr defTabSz="1300368"/>
            <a:r>
              <a:rPr lang="nl-BE" sz="2844" b="1" dirty="0">
                <a:solidFill>
                  <a:prstClr val="black"/>
                </a:solidFill>
                <a:latin typeface="Calibri Light" panose="020F0302020204030204"/>
              </a:rPr>
              <a:t>Ghent University – Sustainable Mobility Research Network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65CADCD-BBD2-4B90-BBB1-B6CD37C886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95536" y="435471"/>
            <a:ext cx="1637733" cy="111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0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0912" y="252001"/>
            <a:ext cx="15705282" cy="863693"/>
          </a:xfrm>
        </p:spPr>
        <p:txBody>
          <a:bodyPr anchor="t" anchorCtr="0"/>
          <a:lstStyle/>
          <a:p>
            <a:r>
              <a:rPr lang="en-GB" b="1" dirty="0"/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2053" y="2948980"/>
            <a:ext cx="6894279" cy="3608768"/>
          </a:xfrm>
        </p:spPr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en-GB" sz="2800" dirty="0"/>
              <a:t>Adolescents who bicycle to high school have a higher probability of getting injured in traffic accidents than those travelling by other transport modes.</a:t>
            </a:r>
          </a:p>
          <a:p>
            <a:pPr>
              <a:buFontTx/>
              <a:buChar char="-"/>
            </a:pPr>
            <a:endParaRPr lang="en-GB" sz="2800" dirty="0"/>
          </a:p>
          <a:p>
            <a:pPr>
              <a:buFontTx/>
              <a:buChar char="-"/>
            </a:pPr>
            <a:r>
              <a:rPr lang="en-GB" sz="2800" dirty="0"/>
              <a:t>However, their voice is seldom heard on local policy or city level.</a:t>
            </a:r>
          </a:p>
          <a:p>
            <a:pPr>
              <a:buFontTx/>
              <a:buChar char="-"/>
            </a:pPr>
            <a:endParaRPr lang="en-GB" sz="2800" dirty="0"/>
          </a:p>
          <a:p>
            <a:pPr marL="1000800" indent="-914400" algn="ctr">
              <a:buAutoNum type="arabicParenR"/>
            </a:pPr>
            <a:endParaRPr lang="en-GB" sz="2800" dirty="0"/>
          </a:p>
          <a:p>
            <a:pPr marL="1000800" indent="-914400" algn="ctr">
              <a:buAutoNum type="arabicParenR"/>
            </a:pPr>
            <a:endParaRPr lang="en-GB" sz="2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00368"/>
            <a:fld id="{7AE184E0-0BD4-4705-A12B-9B71DDE63301}" type="slidenum">
              <a:rPr lang="en-GB">
                <a:latin typeface="Arial"/>
              </a:rPr>
              <a:pPr defTabSz="1300368"/>
              <a:t>3</a:t>
            </a:fld>
            <a:endParaRPr lang="en-GB" dirty="0">
              <a:latin typeface="Arial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186DBE0-52E1-4595-A4B2-7A7BF8C3A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91" y="2273418"/>
            <a:ext cx="8458011" cy="495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69638C45-EC62-402D-BFAE-2C86489215F2}"/>
              </a:ext>
            </a:extLst>
          </p:cNvPr>
          <p:cNvSpPr txBox="1"/>
          <p:nvPr/>
        </p:nvSpPr>
        <p:spPr>
          <a:xfrm>
            <a:off x="12807974" y="8977907"/>
            <a:ext cx="2957861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00368">
              <a:lnSpc>
                <a:spcPct val="120000"/>
              </a:lnSpc>
            </a:pPr>
            <a:r>
              <a:rPr lang="nl-BE" sz="1800" dirty="0">
                <a:solidFill>
                  <a:srgbClr val="1E64C8"/>
                </a:solidFill>
                <a:latin typeface="Arial"/>
              </a:rPr>
              <a:t>sven.verstrepen@ugent.be</a:t>
            </a:r>
          </a:p>
        </p:txBody>
      </p:sp>
    </p:spTree>
    <p:extLst>
      <p:ext uri="{BB962C8B-B14F-4D97-AF65-F5344CB8AC3E}">
        <p14:creationId xmlns:p14="http://schemas.microsoft.com/office/powerpoint/2010/main" val="1389709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0912" y="252001"/>
            <a:ext cx="15705282" cy="863693"/>
          </a:xfrm>
        </p:spPr>
        <p:txBody>
          <a:bodyPr anchor="t" anchorCtr="0"/>
          <a:lstStyle/>
          <a:p>
            <a:r>
              <a:rPr lang="en-GB" b="1" dirty="0"/>
              <a:t>The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0913" y="1716294"/>
            <a:ext cx="11488103" cy="6321013"/>
          </a:xfrm>
        </p:spPr>
        <p:txBody>
          <a:bodyPr>
            <a:normAutofit fontScale="92500"/>
          </a:bodyPr>
          <a:lstStyle/>
          <a:p>
            <a:pPr marL="1000800" indent="-914400">
              <a:buAutoNum type="arabicParenR"/>
            </a:pPr>
            <a:r>
              <a:rPr lang="en-GB" sz="2800" dirty="0"/>
              <a:t>UGent has developed a web platform where high school students can track their daily routes and capture information about their perceived bicycle safety.</a:t>
            </a:r>
          </a:p>
          <a:p>
            <a:pPr marL="1000800" indent="-914400">
              <a:buAutoNum type="arabicParenR"/>
            </a:pPr>
            <a:endParaRPr lang="en-GB" sz="2800" dirty="0"/>
          </a:p>
          <a:p>
            <a:pPr marL="1000800" indent="-914400">
              <a:buFont typeface="Arial" panose="020B0604020202020204" pitchFamily="34" charset="0"/>
              <a:buAutoNum type="arabicParenR"/>
            </a:pPr>
            <a:r>
              <a:rPr lang="en-GB" sz="2800" dirty="0"/>
              <a:t>Citizen science in classroom situation supported by science teachers.</a:t>
            </a:r>
          </a:p>
          <a:p>
            <a:pPr marL="1000800" indent="-914400">
              <a:buFont typeface="Arial" panose="020B0604020202020204" pitchFamily="34" charset="0"/>
              <a:buAutoNum type="arabicParenR"/>
            </a:pPr>
            <a:endParaRPr lang="en-GB" sz="2800" dirty="0"/>
          </a:p>
          <a:p>
            <a:pPr marL="1000800" indent="-914400">
              <a:buFont typeface="Arial" panose="020B0604020202020204" pitchFamily="34" charset="0"/>
              <a:buAutoNum type="arabicParenR"/>
            </a:pPr>
            <a:r>
              <a:rPr lang="en-GB" sz="2800" dirty="0"/>
              <a:t>Resulting reports are used to improve public infrastructure and local safety </a:t>
            </a:r>
            <a:r>
              <a:rPr lang="en-GB" sz="2800"/>
              <a:t>investment decisions.</a:t>
            </a:r>
            <a:endParaRPr lang="en-GB" sz="2800" dirty="0"/>
          </a:p>
          <a:p>
            <a:pPr marL="1000800" indent="-914400">
              <a:buAutoNum type="arabicParenR"/>
            </a:pPr>
            <a:endParaRPr lang="en-GB" sz="2800" dirty="0"/>
          </a:p>
          <a:p>
            <a:pPr marL="1000800" indent="-914400">
              <a:buAutoNum type="arabicParenR"/>
            </a:pPr>
            <a:r>
              <a:rPr lang="en-GB" sz="2800" dirty="0"/>
              <a:t>Inclusive multimedia training material.</a:t>
            </a:r>
          </a:p>
          <a:p>
            <a:pPr marL="1000800" indent="-914400">
              <a:buAutoNum type="arabicParenR"/>
            </a:pPr>
            <a:endParaRPr lang="en-GB" sz="2800" dirty="0"/>
          </a:p>
          <a:p>
            <a:pPr marL="1000800" indent="-914400">
              <a:buFont typeface="Arial" panose="020B0604020202020204" pitchFamily="34" charset="0"/>
              <a:buAutoNum type="arabicParenR"/>
            </a:pPr>
            <a:r>
              <a:rPr lang="en-GB" sz="2800" dirty="0"/>
              <a:t>Already 80 high schools in Flanders are successfully using this platform.</a:t>
            </a:r>
          </a:p>
          <a:p>
            <a:pPr marL="1000800" indent="-914400">
              <a:buAutoNum type="arabicParenR"/>
            </a:pPr>
            <a:endParaRPr lang="en-GB" sz="2800" dirty="0"/>
          </a:p>
          <a:p>
            <a:pPr marL="1000800" indent="-914400">
              <a:buAutoNum type="arabicParenR"/>
            </a:pPr>
            <a:endParaRPr lang="en-GB" sz="2800" dirty="0"/>
          </a:p>
          <a:p>
            <a:pPr marL="1000800" indent="-914400">
              <a:buAutoNum type="arabicParenR"/>
            </a:pPr>
            <a:endParaRPr lang="en-GB" sz="2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00368"/>
            <a:fld id="{7AE184E0-0BD4-4705-A12B-9B71DDE63301}" type="slidenum">
              <a:rPr lang="en-GB">
                <a:latin typeface="Arial"/>
              </a:rPr>
              <a:pPr defTabSz="1300368"/>
              <a:t>4</a:t>
            </a:fld>
            <a:endParaRPr lang="en-GB" dirty="0">
              <a:latin typeface="Arial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BA627F8F-61EA-41C5-8746-073EA27BE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0821" y="5306035"/>
            <a:ext cx="3577194" cy="3107461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56D09CD-8E4A-438C-B4CB-30CB7861ACA3}"/>
              </a:ext>
            </a:extLst>
          </p:cNvPr>
          <p:cNvSpPr txBox="1"/>
          <p:nvPr/>
        </p:nvSpPr>
        <p:spPr>
          <a:xfrm>
            <a:off x="12807974" y="8948703"/>
            <a:ext cx="2957861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00368">
              <a:lnSpc>
                <a:spcPct val="120000"/>
              </a:lnSpc>
            </a:pPr>
            <a:r>
              <a:rPr lang="nl-BE" sz="1800" dirty="0">
                <a:solidFill>
                  <a:srgbClr val="1E64C8"/>
                </a:solidFill>
                <a:latin typeface="Arial"/>
              </a:rPr>
              <a:t>sven.verstrepen@ugent.be</a:t>
            </a:r>
          </a:p>
        </p:txBody>
      </p:sp>
    </p:spTree>
    <p:extLst>
      <p:ext uri="{BB962C8B-B14F-4D97-AF65-F5344CB8AC3E}">
        <p14:creationId xmlns:p14="http://schemas.microsoft.com/office/powerpoint/2010/main" val="587493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744" y="519556"/>
            <a:ext cx="15227691" cy="1885130"/>
          </a:xfrm>
        </p:spPr>
        <p:txBody>
          <a:bodyPr/>
          <a:lstStyle/>
          <a:p>
            <a:r>
              <a:rPr lang="nl-NL" b="1" dirty="0"/>
              <a:t>teacher platform</a:t>
            </a:r>
            <a:endParaRPr lang="en-GB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651" y="2851255"/>
            <a:ext cx="9009817" cy="5616119"/>
          </a:xfrm>
        </p:spPr>
      </p:pic>
      <p:pic>
        <p:nvPicPr>
          <p:cNvPr id="8" name="Picture 2" descr="Nascholing in Gent - (c) SciV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6" y="2404687"/>
            <a:ext cx="6151670" cy="696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AB759E47-1F86-4287-9EFF-E0B0F5D88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591314" y="8948704"/>
            <a:ext cx="921880" cy="519289"/>
          </a:xfrm>
        </p:spPr>
        <p:txBody>
          <a:bodyPr/>
          <a:lstStyle/>
          <a:p>
            <a:pPr defTabSz="1300368"/>
            <a:fld id="{7AE184E0-0BD4-4705-A12B-9B71DDE63301}" type="slidenum">
              <a:rPr lang="en-GB">
                <a:latin typeface="Arial"/>
              </a:rPr>
              <a:pPr defTabSz="1300368"/>
              <a:t>5</a:t>
            </a:fld>
            <a:endParaRPr lang="en-GB" dirty="0">
              <a:latin typeface="Arial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1B4FD39-4A5D-4134-BED0-CF1D1BE17159}"/>
              </a:ext>
            </a:extLst>
          </p:cNvPr>
          <p:cNvSpPr txBox="1"/>
          <p:nvPr/>
        </p:nvSpPr>
        <p:spPr>
          <a:xfrm>
            <a:off x="12807974" y="8977907"/>
            <a:ext cx="2957861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00368">
              <a:lnSpc>
                <a:spcPct val="120000"/>
              </a:lnSpc>
            </a:pPr>
            <a:r>
              <a:rPr lang="nl-BE" sz="1800" dirty="0">
                <a:solidFill>
                  <a:srgbClr val="1E64C8"/>
                </a:solidFill>
                <a:latin typeface="Arial"/>
              </a:rPr>
              <a:t>sven.verstrepen@ugent.be</a:t>
            </a:r>
          </a:p>
        </p:txBody>
      </p:sp>
    </p:spTree>
    <p:extLst>
      <p:ext uri="{BB962C8B-B14F-4D97-AF65-F5344CB8AC3E}">
        <p14:creationId xmlns:p14="http://schemas.microsoft.com/office/powerpoint/2010/main" val="3220503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744" y="519556"/>
            <a:ext cx="15227691" cy="1885130"/>
          </a:xfrm>
        </p:spPr>
        <p:txBody>
          <a:bodyPr/>
          <a:lstStyle/>
          <a:p>
            <a:r>
              <a:rPr lang="nl-NL" b="1" dirty="0"/>
              <a:t>Student platform</a:t>
            </a:r>
            <a:endParaRPr lang="en-GB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3072" y="1800851"/>
            <a:ext cx="6567704" cy="32157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3072" y="5267084"/>
            <a:ext cx="6567704" cy="37537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488" y="1800851"/>
            <a:ext cx="8706825" cy="7531356"/>
          </a:xfrm>
          <a:prstGeom prst="rect">
            <a:avLst/>
          </a:prstGeom>
        </p:spPr>
      </p:pic>
      <p:sp>
        <p:nvSpPr>
          <p:cNvPr id="14" name="Slide Number Placeholder 7">
            <a:extLst>
              <a:ext uri="{FF2B5EF4-FFF2-40B4-BE49-F238E27FC236}">
                <a16:creationId xmlns:a16="http://schemas.microsoft.com/office/drawing/2014/main" id="{8B9DA5A3-5DCF-48D4-91D0-9CFCAA658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591314" y="8948704"/>
            <a:ext cx="921880" cy="519289"/>
          </a:xfrm>
        </p:spPr>
        <p:txBody>
          <a:bodyPr/>
          <a:lstStyle/>
          <a:p>
            <a:pPr defTabSz="1300368"/>
            <a:fld id="{7AE184E0-0BD4-4705-A12B-9B71DDE63301}" type="slidenum">
              <a:rPr lang="en-GB">
                <a:latin typeface="Arial"/>
              </a:rPr>
              <a:pPr defTabSz="1300368"/>
              <a:t>6</a:t>
            </a:fld>
            <a:endParaRPr lang="en-GB" dirty="0">
              <a:latin typeface="Arial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BD81851-B614-4612-8722-94D077464B97}"/>
              </a:ext>
            </a:extLst>
          </p:cNvPr>
          <p:cNvSpPr txBox="1"/>
          <p:nvPr/>
        </p:nvSpPr>
        <p:spPr>
          <a:xfrm>
            <a:off x="12807974" y="8977907"/>
            <a:ext cx="2957861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00368">
              <a:lnSpc>
                <a:spcPct val="120000"/>
              </a:lnSpc>
            </a:pPr>
            <a:r>
              <a:rPr lang="nl-BE" sz="1800" dirty="0">
                <a:solidFill>
                  <a:srgbClr val="1E64C8"/>
                </a:solidFill>
                <a:latin typeface="Arial"/>
              </a:rPr>
              <a:t>sven.verstrepen@ugent.be</a:t>
            </a:r>
          </a:p>
        </p:txBody>
      </p:sp>
    </p:spTree>
    <p:extLst>
      <p:ext uri="{BB962C8B-B14F-4D97-AF65-F5344CB8AC3E}">
        <p14:creationId xmlns:p14="http://schemas.microsoft.com/office/powerpoint/2010/main" val="1075794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919744" y="519556"/>
            <a:ext cx="15227691" cy="1885130"/>
          </a:xfrm>
        </p:spPr>
        <p:txBody>
          <a:bodyPr/>
          <a:lstStyle/>
          <a:p>
            <a:r>
              <a:rPr lang="nl-NL" b="1" dirty="0"/>
              <a:t>Output reports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5743" y="1869743"/>
            <a:ext cx="5976227" cy="76013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971" y="2797791"/>
            <a:ext cx="7163805" cy="6673265"/>
          </a:xfrm>
          <a:prstGeom prst="rect">
            <a:avLst/>
          </a:prstGeom>
        </p:spPr>
      </p:pic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BC0EAD76-C2AD-423E-B59A-1B76D5030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591314" y="8948704"/>
            <a:ext cx="921880" cy="519289"/>
          </a:xfrm>
        </p:spPr>
        <p:txBody>
          <a:bodyPr/>
          <a:lstStyle/>
          <a:p>
            <a:pPr defTabSz="1300368"/>
            <a:fld id="{7AE184E0-0BD4-4705-A12B-9B71DDE63301}" type="slidenum">
              <a:rPr lang="en-GB">
                <a:latin typeface="Arial"/>
              </a:rPr>
              <a:pPr defTabSz="1300368"/>
              <a:t>7</a:t>
            </a:fld>
            <a:endParaRPr lang="en-GB" dirty="0">
              <a:latin typeface="Arial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B0AC984-61CE-4DA8-9FEA-CEE0E717FF82}"/>
              </a:ext>
            </a:extLst>
          </p:cNvPr>
          <p:cNvSpPr txBox="1"/>
          <p:nvPr/>
        </p:nvSpPr>
        <p:spPr>
          <a:xfrm>
            <a:off x="12807974" y="8977907"/>
            <a:ext cx="2957861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00368">
              <a:lnSpc>
                <a:spcPct val="120000"/>
              </a:lnSpc>
            </a:pPr>
            <a:r>
              <a:rPr lang="nl-BE" sz="1800" dirty="0">
                <a:solidFill>
                  <a:srgbClr val="1E64C8"/>
                </a:solidFill>
                <a:latin typeface="Arial"/>
              </a:rPr>
              <a:t>sven.verstrepen@ugent.be</a:t>
            </a:r>
          </a:p>
        </p:txBody>
      </p:sp>
    </p:spTree>
    <p:extLst>
      <p:ext uri="{BB962C8B-B14F-4D97-AF65-F5344CB8AC3E}">
        <p14:creationId xmlns:p14="http://schemas.microsoft.com/office/powerpoint/2010/main" val="64299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3500" dirty="0"/>
              <a:t>Sven Verstrepen</a:t>
            </a:r>
            <a:br>
              <a:rPr lang="en-GB" dirty="0"/>
            </a:br>
            <a:r>
              <a:rPr lang="en-GB" dirty="0"/>
              <a:t>Senior Innovation Officer Urban Mobility</a:t>
            </a:r>
            <a:br>
              <a:rPr lang="en-GB" dirty="0"/>
            </a:br>
            <a:br>
              <a:rPr lang="en-GB" dirty="0"/>
            </a:br>
            <a:r>
              <a:rPr lang="en-GB" cap="all" dirty="0"/>
              <a:t>TechTRansfer</a:t>
            </a:r>
            <a:br>
              <a:rPr lang="en-GB" cap="all" dirty="0"/>
            </a:br>
            <a:br>
              <a:rPr lang="en-GB" dirty="0"/>
            </a:br>
            <a:r>
              <a:rPr lang="en-GB" dirty="0"/>
              <a:t>E	sven.verstrepen@ugent.be</a:t>
            </a:r>
            <a:br>
              <a:rPr lang="en-GB" dirty="0"/>
            </a:br>
            <a:r>
              <a:rPr lang="en-GB" dirty="0"/>
              <a:t>T	+32 9 264 79 49</a:t>
            </a:r>
            <a:br>
              <a:rPr lang="en-GB" dirty="0"/>
            </a:br>
            <a:r>
              <a:rPr lang="en-GB" dirty="0"/>
              <a:t>M	+32 498 51 81 67</a:t>
            </a:r>
            <a:br>
              <a:rPr lang="en-GB" dirty="0"/>
            </a:br>
            <a:br>
              <a:rPr lang="en-GB" dirty="0"/>
            </a:br>
            <a:r>
              <a:rPr lang="en-GB" dirty="0"/>
              <a:t>www.ugent.be/techtransfer</a:t>
            </a:r>
            <a:br>
              <a:rPr lang="en-GB" dirty="0"/>
            </a:br>
            <a:endParaRPr lang="en-GB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Universiteit Gent</a:t>
            </a:r>
            <a:br>
              <a:rPr lang="nl-NL" dirty="0"/>
            </a:br>
            <a:r>
              <a:rPr lang="nl-NL" dirty="0"/>
              <a:t>@ugenttt</a:t>
            </a:r>
          </a:p>
          <a:p>
            <a:r>
              <a:rPr lang="nl-NL" dirty="0"/>
              <a:t>@ugent</a:t>
            </a:r>
            <a:br>
              <a:rPr lang="nl-NL" dirty="0"/>
            </a:br>
            <a:r>
              <a:rPr lang="nl-NL" dirty="0"/>
              <a:t>Ghent University</a:t>
            </a:r>
          </a:p>
          <a:p>
            <a:endParaRPr lang="nl-NL" dirty="0"/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795" y="3161605"/>
            <a:ext cx="280417" cy="335281"/>
          </a:xfrm>
          <a:prstGeom prst="rect">
            <a:avLst/>
          </a:prstGeom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795" y="3599275"/>
            <a:ext cx="280417" cy="356617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CF8DD65F-62E1-45CA-89DA-8B29A31084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46" y="4122000"/>
            <a:ext cx="280643" cy="280800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AAA307C7-FBB5-4120-AA97-8FFF157E35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46" y="4560043"/>
            <a:ext cx="280417" cy="280417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ACEFC941-8F2F-4EE2-9560-1F53E1DB8187}"/>
              </a:ext>
            </a:extLst>
          </p:cNvPr>
          <p:cNvSpPr/>
          <p:nvPr/>
        </p:nvSpPr>
        <p:spPr>
          <a:xfrm>
            <a:off x="696831" y="8011236"/>
            <a:ext cx="1774209" cy="1456756"/>
          </a:xfrm>
          <a:prstGeom prst="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00368"/>
            <a:endParaRPr lang="nl-BE" err="1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96379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niversiteit G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1750">
          <a:solidFill>
            <a:srgbClr val="1E64C8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>
          <a:solidFill>
            <a:srgbClr val="1E64C8"/>
          </a:solidFill>
          <a:headEnd type="triangle"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sz="25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-UK-Corporate_1_0_12.potx" id="{56EDA07B-A2D4-474F-888B-4363BC88986D}" vid="{163DAE1B-03E3-47AC-8696-045C7F697600}"/>
    </a:ext>
  </a:extLst>
</a:theme>
</file>

<file path=ppt/theme/theme2.xml><?xml version="1.0" encoding="utf-8"?>
<a:theme xmlns:a="http://schemas.openxmlformats.org/drawingml/2006/main" name="1_Kantoorthema">
  <a:themeElements>
    <a:clrScheme name="UGent Corporate">
      <a:dk1>
        <a:sysClr val="windowText" lastClr="000000"/>
      </a:dk1>
      <a:lt1>
        <a:sysClr val="window" lastClr="FFFFFF"/>
      </a:lt1>
      <a:dk2>
        <a:srgbClr val="1E64C8"/>
      </a:dk2>
      <a:lt2>
        <a:srgbClr val="E9F0FA"/>
      </a:lt2>
      <a:accent1>
        <a:srgbClr val="1E64C8"/>
      </a:accent1>
      <a:accent2>
        <a:srgbClr val="FFD200"/>
      </a:accent2>
      <a:accent3>
        <a:srgbClr val="3574CE"/>
      </a:accent3>
      <a:accent4>
        <a:srgbClr val="4B83D3"/>
      </a:accent4>
      <a:accent5>
        <a:srgbClr val="6293D9"/>
      </a:accent5>
      <a:accent6>
        <a:srgbClr val="78A2DE"/>
      </a:accent6>
      <a:hlink>
        <a:srgbClr val="1E64C8"/>
      </a:hlink>
      <a:folHlink>
        <a:srgbClr val="3574CE"/>
      </a:folHlink>
    </a:clrScheme>
    <a:fontScheme name="Universiteit G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1750">
          <a:solidFill>
            <a:srgbClr val="1E64C8"/>
          </a:solidFill>
        </a:ln>
      </a:spPr>
      <a:bodyPr rtlCol="0" anchor="ctr"/>
      <a:lstStyle>
        <a:defPPr algn="ctr">
          <a:defRPr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>
          <a:solidFill>
            <a:srgbClr val="1E64C8"/>
          </a:solidFill>
          <a:headEnd type="none"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342900" indent="-342900" algn="l">
          <a:lnSpc>
            <a:spcPct val="120000"/>
          </a:lnSpc>
          <a:buFont typeface="Arial" panose="020B0604020202020204" pitchFamily="34" charset="0"/>
          <a:buChar char="‒"/>
          <a:defRPr sz="25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_UGent_EN.potx" id="{C13B4B38-29A5-474E-8BA7-DC976804664A}" vid="{DC5B41C7-CA43-4E14-AB4C-72FA02633B1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AD86B641A9C945AC6806D542207D46" ma:contentTypeVersion="13" ma:contentTypeDescription="Een nieuw document maken." ma:contentTypeScope="" ma:versionID="347b76face9b2c458d4eab3d4afa4c36">
  <xsd:schema xmlns:xsd="http://www.w3.org/2001/XMLSchema" xmlns:xs="http://www.w3.org/2001/XMLSchema" xmlns:p="http://schemas.microsoft.com/office/2006/metadata/properties" xmlns:ns3="78afa103-b473-43ad-87f9-3427ff93ce30" xmlns:ns4="e6b8bee2-277f-411d-b224-677648e70ae7" targetNamespace="http://schemas.microsoft.com/office/2006/metadata/properties" ma:root="true" ma:fieldsID="5a18e10b736df814ef4b001d608f7a4f" ns3:_="" ns4:_="">
    <xsd:import namespace="78afa103-b473-43ad-87f9-3427ff93ce30"/>
    <xsd:import namespace="e6b8bee2-277f-411d-b224-677648e70ae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afa103-b473-43ad-87f9-3427ff93ce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b8bee2-277f-411d-b224-677648e70ae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9822E3C-4B1A-4E65-B080-4BCC4DC5C4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afa103-b473-43ad-87f9-3427ff93ce30"/>
    <ds:schemaRef ds:uri="e6b8bee2-277f-411d-b224-677648e70a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3E9C0F6-7989-4BF0-AD09-E714261DBB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1C8F3A-DA56-452E-B740-BA4D823E63FF}">
  <ds:schemaRefs>
    <ds:schemaRef ds:uri="http://purl.org/dc/terms/"/>
    <ds:schemaRef ds:uri="http://schemas.microsoft.com/office/2006/documentManagement/types"/>
    <ds:schemaRef ds:uri="78afa103-b473-43ad-87f9-3427ff93ce30"/>
    <ds:schemaRef ds:uri="http://purl.org/dc/elements/1.1/"/>
    <ds:schemaRef ds:uri="http://schemas.microsoft.com/office/2006/metadata/properties"/>
    <ds:schemaRef ds:uri="e6b8bee2-277f-411d-b224-677648e70ae7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41132</TotalTime>
  <Words>291</Words>
  <Application>Microsoft Office PowerPoint</Application>
  <PresentationFormat>Aangepast</PresentationFormat>
  <Paragraphs>57</Paragraphs>
  <Slides>8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Kantoorthema</vt:lpstr>
      <vt:lpstr>1_Kantoorthema</vt:lpstr>
      <vt:lpstr>    INNOVATION CENTRE for   Intelligent information processing</vt:lpstr>
      <vt:lpstr>PowerPoint-presentatie</vt:lpstr>
      <vt:lpstr>The problem</vt:lpstr>
      <vt:lpstr>The solution</vt:lpstr>
      <vt:lpstr>teacher platform</vt:lpstr>
      <vt:lpstr>Student platform</vt:lpstr>
      <vt:lpstr>Output reports</vt:lpstr>
      <vt:lpstr>Sven Verstrepen Senior Innovation Officer Urban Mobility  TechTRansfer  E sven.verstrepen@ugent.be T +32 9 264 79 49 M +32 498 51 81 67  www.ugent.be/techtransfer </vt:lpstr>
    </vt:vector>
  </TitlesOfParts>
  <Company>UGent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Ghent University</dc:creator>
  <cp:lastModifiedBy>Sven Verstrepen</cp:lastModifiedBy>
  <cp:revision>472</cp:revision>
  <dcterms:created xsi:type="dcterms:W3CDTF">2016-09-22T14:19:17Z</dcterms:created>
  <dcterms:modified xsi:type="dcterms:W3CDTF">2021-05-16T20:31:58Z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censed to">
    <vt:lpwstr>Ghent University</vt:lpwstr>
  </property>
  <property fmtid="{D5CDD505-2E9C-101B-9397-08002B2CF9AE}" pid="3" name="Version">
    <vt:lpwstr>1.0</vt:lpwstr>
  </property>
  <property fmtid="{D5CDD505-2E9C-101B-9397-08002B2CF9AE}" pid="4" name="Date">
    <vt:filetime>2016-09-19T22:00:00Z</vt:filetime>
  </property>
  <property fmtid="{D5CDD505-2E9C-101B-9397-08002B2CF9AE}" pid="5" name="Build">
    <vt:lpwstr>12</vt:lpwstr>
  </property>
  <property fmtid="{D5CDD505-2E9C-101B-9397-08002B2CF9AE}" pid="6" name="Cmt 1">
    <vt:lpwstr>create</vt:lpwstr>
  </property>
  <property fmtid="{D5CDD505-2E9C-101B-9397-08002B2CF9AE}" pid="7" name="Cmt 2">
    <vt:lpwstr>1st draft</vt:lpwstr>
  </property>
  <property fmtid="{D5CDD505-2E9C-101B-9397-08002B2CF9AE}" pid="8" name="Cmt 3">
    <vt:lpwstr>Corporate splitt off</vt:lpwstr>
  </property>
  <property fmtid="{D5CDD505-2E9C-101B-9397-08002B2CF9AE}" pid="9" name="Cmt 4">
    <vt:lpwstr>2nd draft</vt:lpwstr>
  </property>
  <property fmtid="{D5CDD505-2E9C-101B-9397-08002B2CF9AE}" pid="10" name="Cmt 5">
    <vt:lpwstr>set text box and shape defaults</vt:lpwstr>
  </property>
  <property fmtid="{D5CDD505-2E9C-101B-9397-08002B2CF9AE}" pid="11" name="Cmt 6">
    <vt:lpwstr>end slide text acc. to letter</vt:lpwstr>
  </property>
  <property fmtid="{D5CDD505-2E9C-101B-9397-08002B2CF9AE}" pid="12" name="Cmt 7">
    <vt:lpwstr>logo opening slide sharpened</vt:lpwstr>
  </property>
  <property fmtid="{D5CDD505-2E9C-101B-9397-08002B2CF9AE}" pid="13" name="Cmt 8-9">
    <vt:lpwstr>comments 19-9-2016</vt:lpwstr>
  </property>
  <property fmtid="{D5CDD505-2E9C-101B-9397-08002B2CF9AE}" pid="14" name="Cmt 10">
    <vt:lpwstr>social media data redesigned</vt:lpwstr>
  </property>
  <property fmtid="{D5CDD505-2E9C-101B-9397-08002B2CF9AE}" pid="15" name="Cmt 11">
    <vt:lpwstr>Title Slide renamed to TitleSlide</vt:lpwstr>
  </property>
  <property fmtid="{D5CDD505-2E9C-101B-9397-08002B2CF9AE}" pid="16" name="Cmt 12">
    <vt:lpwstr>Title and text size</vt:lpwstr>
  </property>
  <property fmtid="{D5CDD505-2E9C-101B-9397-08002B2CF9AE}" pid="17" name="ContentTypeId">
    <vt:lpwstr>0x01010022AD86B641A9C945AC6806D542207D46</vt:lpwstr>
  </property>
</Properties>
</file>