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58" r:id="rId5"/>
    <p:sldId id="260" r:id="rId6"/>
    <p:sldId id="261" r:id="rId7"/>
    <p:sldId id="262" r:id="rId8"/>
    <p:sldId id="264" r:id="rId9"/>
    <p:sldId id="263" r:id="rId10"/>
    <p:sldId id="266" r:id="rId11"/>
    <p:sldId id="268" r:id="rId12"/>
    <p:sldId id="269" r:id="rId13"/>
    <p:sldId id="270" r:id="rId14"/>
    <p:sldId id="267" r:id="rId15"/>
    <p:sldId id="272" r:id="rId16"/>
    <p:sldId id="271" r:id="rId17"/>
    <p:sldId id="273" r:id="rId18"/>
    <p:sldId id="275" r:id="rId19"/>
    <p:sldId id="276"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UDIA PAREDES" initials="CP" lastIdx="1" clrIdx="0">
    <p:extLst>
      <p:ext uri="{19B8F6BF-5375-455C-9EA6-DF929625EA0E}">
        <p15:presenceInfo xmlns:p15="http://schemas.microsoft.com/office/powerpoint/2012/main" userId="CLAUDIA PARED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6CA9"/>
    <a:srgbClr val="EA0A2A"/>
    <a:srgbClr val="43A041"/>
    <a:srgbClr val="F39D42"/>
    <a:srgbClr val="F98A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1" autoAdjust="0"/>
    <p:restoredTop sz="94660"/>
  </p:normalViewPr>
  <p:slideViewPr>
    <p:cSldViewPr snapToGrid="0">
      <p:cViewPr varScale="1">
        <p:scale>
          <a:sx n="71" d="100"/>
          <a:sy n="71" d="100"/>
        </p:scale>
        <p:origin x="6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F37EB96C-4A11-4582-B92C-CCB328687799}" type="datetimeFigureOut">
              <a:rPr lang="en-US" smtClean="0"/>
              <a:t>9/28/2022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2607954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F37EB96C-4A11-4582-B92C-CCB328687799}" type="datetimeFigureOut">
              <a:rPr lang="en-US" smtClean="0"/>
              <a:t>9/28/2022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3508476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F37EB96C-4A11-4582-B92C-CCB328687799}" type="datetimeFigureOut">
              <a:rPr lang="en-US" smtClean="0"/>
              <a:t>9/28/2022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3386462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F37EB96C-4A11-4582-B92C-CCB328687799}" type="datetimeFigureOut">
              <a:rPr lang="en-US" smtClean="0"/>
              <a:t>9/28/2022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3163212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F37EB96C-4A11-4582-B92C-CCB328687799}" type="datetimeFigureOut">
              <a:rPr lang="en-US" smtClean="0"/>
              <a:t>9/28/2022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3660569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F37EB96C-4A11-4582-B92C-CCB328687799}" type="datetimeFigureOut">
              <a:rPr lang="en-US" smtClean="0"/>
              <a:t>9/28/2022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2230001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F37EB96C-4A11-4582-B92C-CCB328687799}" type="datetimeFigureOut">
              <a:rPr lang="en-US" smtClean="0"/>
              <a:t>9/28/2022</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640772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F37EB96C-4A11-4582-B92C-CCB328687799}" type="datetimeFigureOut">
              <a:rPr lang="en-US" smtClean="0"/>
              <a:t>9/28/2022</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2836063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37EB96C-4A11-4582-B92C-CCB328687799}" type="datetimeFigureOut">
              <a:rPr lang="en-US" smtClean="0"/>
              <a:t>9/28/2022</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1397169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F37EB96C-4A11-4582-B92C-CCB328687799}" type="datetimeFigureOut">
              <a:rPr lang="en-US" smtClean="0"/>
              <a:t>9/28/2022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3600446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F37EB96C-4A11-4582-B92C-CCB328687799}" type="datetimeFigureOut">
              <a:rPr lang="en-US" smtClean="0"/>
              <a:t>9/28/2022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ED6D6E5F-7EE1-4210-B21D-A309A77A7BD8}" type="slidenum">
              <a:rPr lang="en-US" smtClean="0"/>
              <a:t>‹Nº›</a:t>
            </a:fld>
            <a:endParaRPr lang="en-US"/>
          </a:p>
        </p:txBody>
      </p:sp>
    </p:spTree>
    <p:extLst>
      <p:ext uri="{BB962C8B-B14F-4D97-AF65-F5344CB8AC3E}">
        <p14:creationId xmlns:p14="http://schemas.microsoft.com/office/powerpoint/2010/main" val="2868759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EB96C-4A11-4582-B92C-CCB328687799}" type="datetimeFigureOut">
              <a:rPr lang="en-US" smtClean="0"/>
              <a:t>9/28/2022</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6D6E5F-7EE1-4210-B21D-A309A77A7BD8}" type="slidenum">
              <a:rPr lang="en-US" smtClean="0"/>
              <a:t>‹Nº›</a:t>
            </a:fld>
            <a:endParaRPr lang="en-US"/>
          </a:p>
        </p:txBody>
      </p:sp>
    </p:spTree>
    <p:extLst>
      <p:ext uri="{BB962C8B-B14F-4D97-AF65-F5344CB8AC3E}">
        <p14:creationId xmlns:p14="http://schemas.microsoft.com/office/powerpoint/2010/main" val="593001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5.jp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sdp.gov.co/gestion-estudios-estrategicos/estudios-macro/encuesta-multiproposito/resultados"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sdp.gov.co/gestion-estudios-estrategicos/estudios-macro/encuesta-multiproposito/resultados"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0628" y="5849374"/>
            <a:ext cx="1882698" cy="616426"/>
          </a:xfrm>
          <a:prstGeom prst="rect">
            <a:avLst/>
          </a:prstGeom>
        </p:spPr>
      </p:pic>
      <p:pic>
        <p:nvPicPr>
          <p:cNvPr id="6" name="Imagen 5"/>
          <p:cNvPicPr>
            <a:picLocks noChangeAspect="1"/>
          </p:cNvPicPr>
          <p:nvPr/>
        </p:nvPicPr>
        <p:blipFill rotWithShape="1">
          <a:blip r:embed="rId3" cstate="print">
            <a:extLst>
              <a:ext uri="{28A0092B-C50C-407E-A947-70E740481C1C}">
                <a14:useLocalDpi xmlns:a14="http://schemas.microsoft.com/office/drawing/2010/main" val="0"/>
              </a:ext>
            </a:extLst>
          </a:blip>
          <a:srcRect l="10591" t="24190" r="9555" b="31810"/>
          <a:stretch/>
        </p:blipFill>
        <p:spPr>
          <a:xfrm>
            <a:off x="280749" y="5849374"/>
            <a:ext cx="2031175" cy="629801"/>
          </a:xfrm>
          <a:prstGeom prst="rect">
            <a:avLst/>
          </a:prstGeom>
        </p:spPr>
      </p:pic>
      <p:pic>
        <p:nvPicPr>
          <p:cNvPr id="7" name="Imagen 6"/>
          <p:cNvPicPr>
            <a:picLocks noChangeAspect="1"/>
          </p:cNvPicPr>
          <p:nvPr/>
        </p:nvPicPr>
        <p:blipFill rotWithShape="1">
          <a:blip r:embed="rId4" cstate="print">
            <a:extLst>
              <a:ext uri="{28A0092B-C50C-407E-A947-70E740481C1C}">
                <a14:useLocalDpi xmlns:a14="http://schemas.microsoft.com/office/drawing/2010/main" val="0"/>
              </a:ext>
            </a:extLst>
          </a:blip>
          <a:srcRect l="22967" t="17905" r="25224" b="20381"/>
          <a:stretch/>
        </p:blipFill>
        <p:spPr>
          <a:xfrm>
            <a:off x="5829162" y="5836000"/>
            <a:ext cx="684228" cy="629800"/>
          </a:xfrm>
          <a:prstGeom prst="rect">
            <a:avLst/>
          </a:prstGeom>
        </p:spPr>
      </p:pic>
      <p:pic>
        <p:nvPicPr>
          <p:cNvPr id="11" name="Imagen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879" y="2491816"/>
            <a:ext cx="10118498" cy="1838248"/>
          </a:xfrm>
          <a:prstGeom prst="rect">
            <a:avLst/>
          </a:prstGeom>
        </p:spPr>
      </p:pic>
      <p:grpSp>
        <p:nvGrpSpPr>
          <p:cNvPr id="12" name="Grupo 11"/>
          <p:cNvGrpSpPr/>
          <p:nvPr/>
        </p:nvGrpSpPr>
        <p:grpSpPr>
          <a:xfrm>
            <a:off x="0" y="6586763"/>
            <a:ext cx="12192000" cy="290287"/>
            <a:chOff x="0" y="6386284"/>
            <a:chExt cx="12192000" cy="290287"/>
          </a:xfrm>
        </p:grpSpPr>
        <p:sp>
          <p:nvSpPr>
            <p:cNvPr id="13" name="Rectángulo 12"/>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4" name="Rectángulo 13"/>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5" name="Rectángulo 14"/>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6" name="Rectángulo 15"/>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Tree>
    <p:extLst>
      <p:ext uri="{BB962C8B-B14F-4D97-AF65-F5344CB8AC3E}">
        <p14:creationId xmlns:p14="http://schemas.microsoft.com/office/powerpoint/2010/main" val="3392463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6586763"/>
            <a:ext cx="12192000" cy="290287"/>
            <a:chOff x="0" y="6386284"/>
            <a:chExt cx="12192000" cy="290287"/>
          </a:xfrm>
        </p:grpSpPr>
        <p:sp>
          <p:nvSpPr>
            <p:cNvPr id="3" name="Rectángulo 2"/>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4" name="Rectángulo 3"/>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14" name="CuadroTexto 13"/>
          <p:cNvSpPr txBox="1"/>
          <p:nvPr/>
        </p:nvSpPr>
        <p:spPr>
          <a:xfrm>
            <a:off x="540327" y="856948"/>
            <a:ext cx="6386945" cy="646331"/>
          </a:xfrm>
          <a:prstGeom prst="rect">
            <a:avLst/>
          </a:prstGeom>
          <a:noFill/>
        </p:spPr>
        <p:txBody>
          <a:bodyPr wrap="square" rtlCol="0">
            <a:spAutoFit/>
          </a:bodyPr>
          <a:lstStyle/>
          <a:p>
            <a:pPr lvl="1"/>
            <a:r>
              <a:rPr lang="es-CO" b="1" dirty="0">
                <a:solidFill>
                  <a:srgbClr val="F39D42"/>
                </a:solidFill>
                <a:latin typeface="Segoe UI" panose="020B0502040204020203" pitchFamily="34" charset="0"/>
                <a:cs typeface="Segoe UI" panose="020B0502040204020203" pitchFamily="34" charset="0"/>
              </a:rPr>
              <a:t>3.2 Algunos usos asociados a la imagen elegida </a:t>
            </a:r>
            <a:endParaRPr lang="en-US" dirty="0">
              <a:solidFill>
                <a:srgbClr val="F39D42"/>
              </a:solidFill>
              <a:latin typeface="Segoe UI" panose="020B0502040204020203" pitchFamily="34" charset="0"/>
              <a:cs typeface="Segoe UI" panose="020B0502040204020203" pitchFamily="34" charset="0"/>
            </a:endParaRPr>
          </a:p>
          <a:p>
            <a:endParaRPr lang="en-US" dirty="0"/>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4903" y="1689312"/>
            <a:ext cx="1633823" cy="1562238"/>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0066" y="1681602"/>
            <a:ext cx="1577657" cy="1577657"/>
          </a:xfrm>
          <a:prstGeom prst="rect">
            <a:avLst/>
          </a:prstGeom>
        </p:spPr>
      </p:pic>
      <p:grpSp>
        <p:nvGrpSpPr>
          <p:cNvPr id="17" name="Grupo 16"/>
          <p:cNvGrpSpPr/>
          <p:nvPr/>
        </p:nvGrpSpPr>
        <p:grpSpPr>
          <a:xfrm>
            <a:off x="8228744" y="1701342"/>
            <a:ext cx="1691962" cy="1562238"/>
            <a:chOff x="8612156" y="1652018"/>
            <a:chExt cx="1691962" cy="1562238"/>
          </a:xfrm>
        </p:grpSpPr>
        <p:sp>
          <p:nvSpPr>
            <p:cNvPr id="13" name="CuadroTexto 12"/>
            <p:cNvSpPr txBox="1"/>
            <p:nvPr/>
          </p:nvSpPr>
          <p:spPr>
            <a:xfrm>
              <a:off x="8612156" y="1652018"/>
              <a:ext cx="1691962" cy="1562238"/>
            </a:xfrm>
            <a:prstGeom prst="rect">
              <a:avLst/>
            </a:prstGeom>
            <a:noFill/>
            <a:ln>
              <a:solidFill>
                <a:schemeClr val="tx1"/>
              </a:solidFill>
            </a:ln>
          </p:spPr>
          <p:txBody>
            <a:bodyPr wrap="square" rtlCol="0">
              <a:spAutoFit/>
            </a:bodyPr>
            <a:lstStyle/>
            <a:p>
              <a:endParaRPr lang="en-US" dirty="0"/>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6971" y="1751822"/>
              <a:ext cx="1282305" cy="1407845"/>
            </a:xfrm>
            <a:prstGeom prst="rect">
              <a:avLst/>
            </a:prstGeom>
          </p:spPr>
        </p:pic>
      </p:grpSp>
      <p:grpSp>
        <p:nvGrpSpPr>
          <p:cNvPr id="16" name="Grupo 15"/>
          <p:cNvGrpSpPr/>
          <p:nvPr/>
        </p:nvGrpSpPr>
        <p:grpSpPr>
          <a:xfrm>
            <a:off x="6026725" y="1679778"/>
            <a:ext cx="1691962" cy="1562238"/>
            <a:chOff x="6118338" y="1652018"/>
            <a:chExt cx="1691962" cy="1562238"/>
          </a:xfrm>
        </p:grpSpPr>
        <p:sp>
          <p:nvSpPr>
            <p:cNvPr id="8" name="CuadroTexto 7"/>
            <p:cNvSpPr txBox="1"/>
            <p:nvPr/>
          </p:nvSpPr>
          <p:spPr>
            <a:xfrm>
              <a:off x="6118338" y="1652018"/>
              <a:ext cx="1691962" cy="1562238"/>
            </a:xfrm>
            <a:prstGeom prst="rect">
              <a:avLst/>
            </a:prstGeom>
            <a:solidFill>
              <a:schemeClr val="tx1"/>
            </a:solidFill>
          </p:spPr>
          <p:txBody>
            <a:bodyPr wrap="square" rtlCol="0">
              <a:spAutoFit/>
            </a:bodyPr>
            <a:lstStyle/>
            <a:p>
              <a:endParaRPr lang="en-US" dirty="0"/>
            </a:p>
          </p:txBody>
        </p:sp>
        <p:pic>
          <p:nvPicPr>
            <p:cNvPr id="11" name="Imagen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3153" y="1739674"/>
              <a:ext cx="1282305" cy="1416812"/>
            </a:xfrm>
            <a:prstGeom prst="rect">
              <a:avLst/>
            </a:prstGeom>
          </p:spPr>
        </p:pic>
      </p:grpSp>
      <p:sp>
        <p:nvSpPr>
          <p:cNvPr id="15" name="CuadroTexto 14"/>
          <p:cNvSpPr txBox="1"/>
          <p:nvPr/>
        </p:nvSpPr>
        <p:spPr>
          <a:xfrm>
            <a:off x="568821" y="3592859"/>
            <a:ext cx="5237018" cy="646331"/>
          </a:xfrm>
          <a:prstGeom prst="rect">
            <a:avLst/>
          </a:prstGeom>
          <a:noFill/>
        </p:spPr>
        <p:txBody>
          <a:bodyPr wrap="square" rtlCol="0">
            <a:spAutoFit/>
          </a:bodyPr>
          <a:lstStyle/>
          <a:p>
            <a:pPr lvl="1"/>
            <a:r>
              <a:rPr lang="es-CO" b="1" dirty="0">
                <a:solidFill>
                  <a:srgbClr val="F39D42"/>
                </a:solidFill>
                <a:latin typeface="Segoe UI" panose="020B0502040204020203" pitchFamily="34" charset="0"/>
                <a:cs typeface="Segoe UI" panose="020B0502040204020203" pitchFamily="34" charset="0"/>
              </a:rPr>
              <a:t>3.3 Paleta de color </a:t>
            </a:r>
            <a:endParaRPr lang="en-US" dirty="0">
              <a:solidFill>
                <a:srgbClr val="F39D42"/>
              </a:solidFill>
              <a:latin typeface="Segoe UI" panose="020B0502040204020203" pitchFamily="34" charset="0"/>
              <a:cs typeface="Segoe UI" panose="020B0502040204020203" pitchFamily="34" charset="0"/>
            </a:endParaRPr>
          </a:p>
          <a:p>
            <a:endParaRPr lang="en-US" dirty="0"/>
          </a:p>
        </p:txBody>
      </p:sp>
      <p:pic>
        <p:nvPicPr>
          <p:cNvPr id="12" name="Imagen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7605" y="4174884"/>
            <a:ext cx="8244178" cy="2070572"/>
          </a:xfrm>
          <a:prstGeom prst="rect">
            <a:avLst/>
          </a:prstGeom>
        </p:spPr>
      </p:pic>
    </p:spTree>
    <p:extLst>
      <p:ext uri="{BB962C8B-B14F-4D97-AF65-F5344CB8AC3E}">
        <p14:creationId xmlns:p14="http://schemas.microsoft.com/office/powerpoint/2010/main" val="3603491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6586763"/>
            <a:ext cx="12192000" cy="290287"/>
            <a:chOff x="0" y="6386284"/>
            <a:chExt cx="12192000" cy="290287"/>
          </a:xfrm>
        </p:grpSpPr>
        <p:sp>
          <p:nvSpPr>
            <p:cNvPr id="3" name="Rectángulo 2"/>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4" name="Rectángulo 3"/>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14" name="CuadroTexto 13"/>
          <p:cNvSpPr txBox="1"/>
          <p:nvPr/>
        </p:nvSpPr>
        <p:spPr>
          <a:xfrm>
            <a:off x="540328" y="856948"/>
            <a:ext cx="5237018" cy="615553"/>
          </a:xfrm>
          <a:prstGeom prst="rect">
            <a:avLst/>
          </a:prstGeom>
          <a:noFill/>
        </p:spPr>
        <p:txBody>
          <a:bodyPr wrap="square" rtlCol="0">
            <a:spAutoFit/>
          </a:bodyPr>
          <a:lstStyle/>
          <a:p>
            <a:pPr lvl="1"/>
            <a:r>
              <a:rPr lang="es-CO" sz="1600" b="1" dirty="0">
                <a:solidFill>
                  <a:srgbClr val="F39D42"/>
                </a:solidFill>
                <a:latin typeface="Segoe UI" panose="020B0502040204020203" pitchFamily="34" charset="0"/>
                <a:cs typeface="Segoe UI" panose="020B0502040204020203" pitchFamily="34" charset="0"/>
              </a:rPr>
              <a:t>3.4  Propuestas durante el proceso</a:t>
            </a:r>
            <a:endParaRPr lang="en-US" sz="1600" dirty="0">
              <a:solidFill>
                <a:srgbClr val="F39D42"/>
              </a:solidFill>
              <a:latin typeface="Segoe UI" panose="020B0502040204020203" pitchFamily="34" charset="0"/>
              <a:cs typeface="Segoe UI" panose="020B0502040204020203" pitchFamily="34" charset="0"/>
            </a:endParaRPr>
          </a:p>
          <a:p>
            <a:endParaRPr lang="en-US" dirty="0"/>
          </a:p>
        </p:txBody>
      </p:sp>
      <p:pic>
        <p:nvPicPr>
          <p:cNvPr id="18" name="Picture 3">
            <a:extLst>
              <a:ext uri="{FF2B5EF4-FFF2-40B4-BE49-F238E27FC236}">
                <a16:creationId xmlns:a16="http://schemas.microsoft.com/office/drawing/2014/main" id="{F0E1EB61-9668-D541-8ABB-A4E929B5AC0A}"/>
              </a:ext>
            </a:extLst>
          </p:cNvPr>
          <p:cNvPicPr/>
          <p:nvPr/>
        </p:nvPicPr>
        <p:blipFill rotWithShape="1">
          <a:blip r:embed="rId2"/>
          <a:srcRect l="17011" t="15261" r="16511" b="18260"/>
          <a:stretch/>
        </p:blipFill>
        <p:spPr>
          <a:xfrm>
            <a:off x="762399" y="2653486"/>
            <a:ext cx="2341422" cy="2341422"/>
          </a:xfrm>
          <a:prstGeom prst="rect">
            <a:avLst/>
          </a:prstGeom>
        </p:spPr>
      </p:pic>
      <p:pic>
        <p:nvPicPr>
          <p:cNvPr id="19" name="Picture 2" descr="A picture containing text, vector graphics&#10;&#10;Description automatically generated">
            <a:extLst>
              <a:ext uri="{FF2B5EF4-FFF2-40B4-BE49-F238E27FC236}">
                <a16:creationId xmlns:a16="http://schemas.microsoft.com/office/drawing/2014/main" id="{F511897E-2EA3-C143-A82F-90ECD3D06D2C}"/>
              </a:ext>
            </a:extLst>
          </p:cNvPr>
          <p:cNvPicPr/>
          <p:nvPr/>
        </p:nvPicPr>
        <p:blipFill rotWithShape="1">
          <a:blip r:embed="rId3"/>
          <a:srcRect l="15647" t="13612" r="13453" b="19166"/>
          <a:stretch/>
        </p:blipFill>
        <p:spPr bwMode="auto">
          <a:xfrm>
            <a:off x="3103821" y="2567788"/>
            <a:ext cx="2482538" cy="2354573"/>
          </a:xfrm>
          <a:prstGeom prst="rect">
            <a:avLst/>
          </a:prstGeom>
          <a:ln>
            <a:noFill/>
          </a:ln>
          <a:extLst>
            <a:ext uri="{53640926-AAD7-44D8-BBD7-CCE9431645EC}">
              <a14:shadowObscured xmlns:a14="http://schemas.microsoft.com/office/drawing/2010/main"/>
            </a:ext>
          </a:extLst>
        </p:spPr>
      </p:pic>
      <p:pic>
        <p:nvPicPr>
          <p:cNvPr id="20" name="Picture 3" descr="A picture containing vector graphics, businesscard&#10;&#10;Description automatically generated">
            <a:extLst>
              <a:ext uri="{FF2B5EF4-FFF2-40B4-BE49-F238E27FC236}">
                <a16:creationId xmlns:a16="http://schemas.microsoft.com/office/drawing/2014/main" id="{3D4AB373-2194-F645-B7C0-194723F98113}"/>
              </a:ext>
            </a:extLst>
          </p:cNvPr>
          <p:cNvPicPr/>
          <p:nvPr/>
        </p:nvPicPr>
        <p:blipFill rotWithShape="1">
          <a:blip r:embed="rId4"/>
          <a:srcRect l="19192" t="14394" r="20202" b="19445"/>
          <a:stretch/>
        </p:blipFill>
        <p:spPr>
          <a:xfrm>
            <a:off x="5445243" y="2800971"/>
            <a:ext cx="1943256" cy="2121389"/>
          </a:xfrm>
          <a:prstGeom prst="rect">
            <a:avLst/>
          </a:prstGeom>
        </p:spPr>
      </p:pic>
      <p:pic>
        <p:nvPicPr>
          <p:cNvPr id="21" name="Picture 2" descr="Icono&#10;&#10;Descripción generada automáticamente con confianza baja">
            <a:extLst>
              <a:ext uri="{FF2B5EF4-FFF2-40B4-BE49-F238E27FC236}">
                <a16:creationId xmlns:a16="http://schemas.microsoft.com/office/drawing/2014/main" id="{01C6D988-F09D-DE43-A5C5-5F5FE057CA9C}"/>
              </a:ext>
            </a:extLst>
          </p:cNvPr>
          <p:cNvPicPr/>
          <p:nvPr/>
        </p:nvPicPr>
        <p:blipFill rotWithShape="1">
          <a:blip r:embed="rId5"/>
          <a:srcRect l="20627" t="7066" r="20586" b="15535"/>
          <a:stretch/>
        </p:blipFill>
        <p:spPr>
          <a:xfrm>
            <a:off x="7534708" y="2758899"/>
            <a:ext cx="2167503" cy="2205531"/>
          </a:xfrm>
          <a:prstGeom prst="rect">
            <a:avLst/>
          </a:prstGeom>
        </p:spPr>
      </p:pic>
      <p:pic>
        <p:nvPicPr>
          <p:cNvPr id="22" name="Imagen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0732" y="2934816"/>
            <a:ext cx="1692506" cy="1853696"/>
          </a:xfrm>
          <a:prstGeom prst="rect">
            <a:avLst/>
          </a:prstGeom>
        </p:spPr>
      </p:pic>
      <p:pic>
        <p:nvPicPr>
          <p:cNvPr id="23" name="Imagen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32523" y="1859796"/>
            <a:ext cx="2873913" cy="899101"/>
          </a:xfrm>
          <a:prstGeom prst="rect">
            <a:avLst/>
          </a:prstGeom>
        </p:spPr>
      </p:pic>
    </p:spTree>
    <p:extLst>
      <p:ext uri="{BB962C8B-B14F-4D97-AF65-F5344CB8AC3E}">
        <p14:creationId xmlns:p14="http://schemas.microsoft.com/office/powerpoint/2010/main" val="1479580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6586763"/>
            <a:ext cx="12192000" cy="290287"/>
            <a:chOff x="0" y="6386284"/>
            <a:chExt cx="12192000" cy="290287"/>
          </a:xfrm>
        </p:grpSpPr>
        <p:sp>
          <p:nvSpPr>
            <p:cNvPr id="3" name="Rectángulo 2"/>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4" name="Rectángulo 3"/>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14" name="CuadroTexto 13"/>
          <p:cNvSpPr txBox="1"/>
          <p:nvPr/>
        </p:nvSpPr>
        <p:spPr>
          <a:xfrm>
            <a:off x="540328" y="856948"/>
            <a:ext cx="5237018" cy="646331"/>
          </a:xfrm>
          <a:prstGeom prst="rect">
            <a:avLst/>
          </a:prstGeom>
          <a:noFill/>
        </p:spPr>
        <p:txBody>
          <a:bodyPr wrap="square" rtlCol="0">
            <a:spAutoFit/>
          </a:bodyPr>
          <a:lstStyle/>
          <a:p>
            <a:pPr lvl="1"/>
            <a:r>
              <a:rPr lang="es-CO" b="1" dirty="0">
                <a:solidFill>
                  <a:srgbClr val="F39D42"/>
                </a:solidFill>
                <a:latin typeface="Segoe UI" panose="020B0502040204020203" pitchFamily="34" charset="0"/>
                <a:cs typeface="Segoe UI" panose="020B0502040204020203" pitchFamily="34" charset="0"/>
              </a:rPr>
              <a:t>3.5  </a:t>
            </a:r>
            <a:r>
              <a:rPr lang="es-ES" b="1" dirty="0">
                <a:solidFill>
                  <a:srgbClr val="F39D42"/>
                </a:solidFill>
                <a:latin typeface="Segoe UI" panose="020B0502040204020203" pitchFamily="34" charset="0"/>
                <a:cs typeface="Segoe UI" panose="020B0502040204020203" pitchFamily="34" charset="0"/>
              </a:rPr>
              <a:t>Su personalidad </a:t>
            </a:r>
            <a:endParaRPr lang="en-US" dirty="0">
              <a:solidFill>
                <a:srgbClr val="F39D42"/>
              </a:solidFill>
              <a:latin typeface="Segoe UI" panose="020B0502040204020203" pitchFamily="34" charset="0"/>
              <a:cs typeface="Segoe UI" panose="020B0502040204020203" pitchFamily="34" charset="0"/>
            </a:endParaRPr>
          </a:p>
          <a:p>
            <a:endParaRPr lang="en-US" dirty="0"/>
          </a:p>
        </p:txBody>
      </p:sp>
      <p:sp>
        <p:nvSpPr>
          <p:cNvPr id="13" name="CuadroTexto 12"/>
          <p:cNvSpPr txBox="1"/>
          <p:nvPr/>
        </p:nvSpPr>
        <p:spPr>
          <a:xfrm>
            <a:off x="935182" y="1221516"/>
            <a:ext cx="7273636" cy="5355312"/>
          </a:xfrm>
          <a:prstGeom prst="rect">
            <a:avLst/>
          </a:prstGeom>
          <a:noFill/>
        </p:spPr>
        <p:txBody>
          <a:bodyPr wrap="square" rtlCol="0">
            <a:spAutoFit/>
          </a:bodyPr>
          <a:lstStyle/>
          <a:p>
            <a:pPr algn="just"/>
            <a:r>
              <a:rPr lang="es-CO" sz="1600" dirty="0">
                <a:latin typeface="Segoe UI" panose="020B0502040204020203" pitchFamily="34" charset="0"/>
                <a:cs typeface="Segoe UI" panose="020B0502040204020203" pitchFamily="34" charset="0"/>
              </a:rPr>
              <a:t>Si bien es un robot, el trabajo en experiencia de usuario, de experiencia conversacional y de identificación de necesidades con ciudadanos, va nutriendo la “personalidad” de chatico y la forma como se relaciona con quienes habitan en Bogotá y usan sus servicios; también como se presenta visualmente. También se puede contar de Chatico que: </a:t>
            </a:r>
          </a:p>
          <a:p>
            <a:pPr marL="285750" indent="-285750" algn="just">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lvl="0" indent="-285750" algn="just">
              <a:buFont typeface="Arial" panose="020B0604020202020204" pitchFamily="34" charset="0"/>
              <a:buChar char="•"/>
            </a:pPr>
            <a:r>
              <a:rPr lang="es-CO" sz="1600" dirty="0">
                <a:latin typeface="Segoe UI" panose="020B0502040204020203" pitchFamily="34" charset="0"/>
                <a:cs typeface="Segoe UI" panose="020B0502040204020203" pitchFamily="34" charset="0"/>
              </a:rPr>
              <a:t>Chatico nació en Bogotá y ama la ciudad más que cualquiera</a:t>
            </a:r>
            <a:endParaRPr lang="en-US" sz="1600" dirty="0">
              <a:latin typeface="Segoe UI" panose="020B0502040204020203" pitchFamily="34" charset="0"/>
              <a:cs typeface="Segoe UI" panose="020B0502040204020203" pitchFamily="34" charset="0"/>
            </a:endParaRPr>
          </a:p>
          <a:p>
            <a:pPr marL="285750" lvl="0" indent="-285750" algn="just">
              <a:buFont typeface="Arial" panose="020B0604020202020204" pitchFamily="34" charset="0"/>
              <a:buChar char="•"/>
            </a:pPr>
            <a:r>
              <a:rPr lang="es-CO" sz="1600" dirty="0">
                <a:latin typeface="Segoe UI" panose="020B0502040204020203" pitchFamily="34" charset="0"/>
                <a:cs typeface="Segoe UI" panose="020B0502040204020203" pitchFamily="34" charset="0"/>
              </a:rPr>
              <a:t>Está siempre atento a brindar información sobre los trámites y servicios del Distrito. </a:t>
            </a:r>
            <a:endParaRPr lang="en-US" sz="1600" dirty="0">
              <a:latin typeface="Segoe UI" panose="020B0502040204020203" pitchFamily="34" charset="0"/>
              <a:cs typeface="Segoe UI" panose="020B0502040204020203" pitchFamily="34" charset="0"/>
            </a:endParaRPr>
          </a:p>
          <a:p>
            <a:pPr marL="285750" lvl="0" indent="-285750" algn="just">
              <a:buFont typeface="Arial" panose="020B0604020202020204" pitchFamily="34" charset="0"/>
              <a:buChar char="•"/>
            </a:pPr>
            <a:r>
              <a:rPr lang="es-CO" sz="1600" dirty="0">
                <a:latin typeface="Segoe UI" panose="020B0502040204020203" pitchFamily="34" charset="0"/>
                <a:cs typeface="Segoe UI" panose="020B0502040204020203" pitchFamily="34" charset="0"/>
              </a:rPr>
              <a:t>Chatico les contará a los habitantes de la ciudad sobre eventos y sobre cómo disfrutar todo lo que tiene Bogotá para ofrecer </a:t>
            </a:r>
            <a:endParaRPr lang="en-US" sz="1600" dirty="0">
              <a:latin typeface="Segoe UI" panose="020B0502040204020203" pitchFamily="34" charset="0"/>
              <a:cs typeface="Segoe UI" panose="020B0502040204020203" pitchFamily="34" charset="0"/>
            </a:endParaRPr>
          </a:p>
          <a:p>
            <a:pPr marL="285750" lvl="0" indent="-285750" algn="just">
              <a:buFont typeface="Arial" panose="020B0604020202020204" pitchFamily="34" charset="0"/>
              <a:buChar char="•"/>
            </a:pPr>
            <a:r>
              <a:rPr lang="es-CO" sz="1600" dirty="0">
                <a:latin typeface="Segoe UI" panose="020B0502040204020203" pitchFamily="34" charset="0"/>
                <a:cs typeface="Segoe UI" panose="020B0502040204020203" pitchFamily="34" charset="0"/>
              </a:rPr>
              <a:t>Chatico se adaptará gradualmente y buscará ofrecer servicios e información a personas en condición de discapacidad</a:t>
            </a:r>
            <a:endParaRPr lang="en-US" sz="1600" dirty="0">
              <a:latin typeface="Segoe UI" panose="020B0502040204020203" pitchFamily="34" charset="0"/>
              <a:cs typeface="Segoe UI" panose="020B0502040204020203" pitchFamily="34" charset="0"/>
            </a:endParaRPr>
          </a:p>
          <a:p>
            <a:pPr marL="285750" lvl="0" indent="-285750" algn="just">
              <a:buFont typeface="Arial" panose="020B0604020202020204" pitchFamily="34" charset="0"/>
              <a:buChar char="•"/>
            </a:pPr>
            <a:r>
              <a:rPr lang="es-CO" sz="1600" dirty="0">
                <a:latin typeface="Segoe UI" panose="020B0502040204020203" pitchFamily="34" charset="0"/>
                <a:cs typeface="Segoe UI" panose="020B0502040204020203" pitchFamily="34" charset="0"/>
              </a:rPr>
              <a:t>Chatico es proactivo, por lo que informará a los ciudadanos que previamente le han dicho que quieren recibir información, datos alusivos a sus procesos. Algunos ejemplos no implementados son: informarle sobre el proceso de matrícula de sus hijos, contarle que se le va a acabar la carga de su tarjeta de Transmilenio, etc. </a:t>
            </a:r>
            <a:endParaRPr lang="en-US" sz="1600" dirty="0">
              <a:latin typeface="Segoe UI" panose="020B0502040204020203" pitchFamily="34" charset="0"/>
              <a:cs typeface="Segoe UI" panose="020B0502040204020203" pitchFamily="34" charset="0"/>
            </a:endParaRPr>
          </a:p>
          <a:p>
            <a:br>
              <a:rPr lang="es-CO" b="1" dirty="0">
                <a:latin typeface="Segoe UI" panose="020B0502040204020203" pitchFamily="34" charset="0"/>
                <a:cs typeface="Segoe UI" panose="020B0502040204020203" pitchFamily="34" charset="0"/>
              </a:rPr>
            </a:br>
            <a:r>
              <a:rPr lang="es-CO" b="1" dirty="0">
                <a:latin typeface="Segoe UI" panose="020B0502040204020203" pitchFamily="34" charset="0"/>
                <a:cs typeface="Segoe UI" panose="020B0502040204020203" pitchFamily="34" charset="0"/>
              </a:rPr>
              <a:t> </a:t>
            </a:r>
            <a:endParaRPr lang="en-US" dirty="0">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6386" y="3125378"/>
            <a:ext cx="2615720" cy="2501114"/>
          </a:xfrm>
          <a:prstGeom prst="rect">
            <a:avLst/>
          </a:prstGeom>
        </p:spPr>
      </p:pic>
    </p:spTree>
    <p:extLst>
      <p:ext uri="{BB962C8B-B14F-4D97-AF65-F5344CB8AC3E}">
        <p14:creationId xmlns:p14="http://schemas.microsoft.com/office/powerpoint/2010/main" val="631405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6586763"/>
            <a:ext cx="12192000" cy="290287"/>
            <a:chOff x="0" y="6386284"/>
            <a:chExt cx="12192000" cy="290287"/>
          </a:xfrm>
        </p:grpSpPr>
        <p:sp>
          <p:nvSpPr>
            <p:cNvPr id="3" name="Rectángulo 2"/>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4" name="Rectángulo 3"/>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14" name="CuadroTexto 13"/>
          <p:cNvSpPr txBox="1"/>
          <p:nvPr/>
        </p:nvSpPr>
        <p:spPr>
          <a:xfrm>
            <a:off x="540328" y="856948"/>
            <a:ext cx="5237018" cy="892552"/>
          </a:xfrm>
          <a:prstGeom prst="rect">
            <a:avLst/>
          </a:prstGeom>
          <a:noFill/>
        </p:spPr>
        <p:txBody>
          <a:bodyPr wrap="square" rtlCol="0">
            <a:spAutoFit/>
          </a:bodyPr>
          <a:lstStyle/>
          <a:p>
            <a:pPr lvl="1"/>
            <a:r>
              <a:rPr lang="es-CO" b="1" dirty="0">
                <a:solidFill>
                  <a:srgbClr val="F39D42"/>
                </a:solidFill>
                <a:latin typeface="Segoe UI" panose="020B0502040204020203" pitchFamily="34" charset="0"/>
                <a:cs typeface="Segoe UI" panose="020B0502040204020203" pitchFamily="34" charset="0"/>
              </a:rPr>
              <a:t>3.6  Interfaz gráfica </a:t>
            </a:r>
            <a:endParaRPr lang="en-US" dirty="0">
              <a:solidFill>
                <a:srgbClr val="F39D42"/>
              </a:solidFill>
              <a:latin typeface="Segoe UI" panose="020B0502040204020203" pitchFamily="34" charset="0"/>
              <a:cs typeface="Segoe UI" panose="020B0502040204020203" pitchFamily="34" charset="0"/>
            </a:endParaRPr>
          </a:p>
          <a:p>
            <a:pPr lvl="1"/>
            <a:endParaRPr lang="en-US" sz="1600" dirty="0">
              <a:solidFill>
                <a:srgbClr val="F39D42"/>
              </a:solidFill>
              <a:latin typeface="Segoe UI" panose="020B0502040204020203" pitchFamily="34" charset="0"/>
              <a:cs typeface="Segoe UI" panose="020B0502040204020203" pitchFamily="34" charset="0"/>
            </a:endParaRPr>
          </a:p>
          <a:p>
            <a:endParaRPr lang="en-US" dirty="0"/>
          </a:p>
        </p:txBody>
      </p:sp>
      <p:sp>
        <p:nvSpPr>
          <p:cNvPr id="13" name="CuadroTexto 12"/>
          <p:cNvSpPr txBox="1"/>
          <p:nvPr/>
        </p:nvSpPr>
        <p:spPr>
          <a:xfrm>
            <a:off x="935182" y="1221516"/>
            <a:ext cx="5703608" cy="2308324"/>
          </a:xfrm>
          <a:prstGeom prst="rect">
            <a:avLst/>
          </a:prstGeom>
          <a:noFill/>
        </p:spPr>
        <p:txBody>
          <a:bodyPr wrap="square" rtlCol="0">
            <a:spAutoFit/>
          </a:bodyPr>
          <a:lstStyle/>
          <a:p>
            <a:pPr algn="just"/>
            <a:r>
              <a:rPr lang="es-CO" dirty="0">
                <a:latin typeface="Segoe UI" panose="020B0502040204020203" pitchFamily="34" charset="0"/>
                <a:cs typeface="Segoe UI" panose="020B0502040204020203" pitchFamily="34" charset="0"/>
              </a:rPr>
              <a:t>Por ser un producto en crecimiento, las adecuaciones gráficas que se hacen sobre Chatico no son estáticas y cambian conforme a ejercicios con usuarios, revisiones de experiencia de navegación y temas que se vayan publicando.</a:t>
            </a:r>
            <a:endParaRPr lang="en-US" dirty="0">
              <a:latin typeface="Segoe UI" panose="020B0502040204020203" pitchFamily="34" charset="0"/>
              <a:cs typeface="Segoe UI" panose="020B0502040204020203" pitchFamily="34" charset="0"/>
            </a:endParaRPr>
          </a:p>
          <a:p>
            <a:br>
              <a:rPr lang="es-CO" b="1" dirty="0">
                <a:latin typeface="Segoe UI" panose="020B0502040204020203" pitchFamily="34" charset="0"/>
                <a:cs typeface="Segoe UI" panose="020B0502040204020203" pitchFamily="34" charset="0"/>
              </a:rPr>
            </a:br>
            <a:r>
              <a:rPr lang="es-CO" b="1" dirty="0">
                <a:latin typeface="Segoe UI" panose="020B0502040204020203" pitchFamily="34" charset="0"/>
                <a:cs typeface="Segoe UI" panose="020B0502040204020203" pitchFamily="34" charset="0"/>
              </a:rPr>
              <a:t> </a:t>
            </a:r>
            <a:endParaRPr lang="en-US" dirty="0">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p:txBody>
      </p:sp>
      <p:pic>
        <p:nvPicPr>
          <p:cNvPr id="10" name="Imagen 9"/>
          <p:cNvPicPr/>
          <p:nvPr/>
        </p:nvPicPr>
        <p:blipFill rotWithShape="1">
          <a:blip r:embed="rId2"/>
          <a:srcRect r="2339"/>
          <a:stretch/>
        </p:blipFill>
        <p:spPr>
          <a:xfrm>
            <a:off x="7152409" y="1593531"/>
            <a:ext cx="2313710" cy="3399512"/>
          </a:xfrm>
          <a:prstGeom prst="rect">
            <a:avLst/>
          </a:prstGeom>
        </p:spPr>
      </p:pic>
      <p:pic>
        <p:nvPicPr>
          <p:cNvPr id="11" name="Imagen 10"/>
          <p:cNvPicPr/>
          <p:nvPr/>
        </p:nvPicPr>
        <p:blipFill rotWithShape="1">
          <a:blip r:embed="rId3"/>
          <a:srcRect r="2960"/>
          <a:stretch/>
        </p:blipFill>
        <p:spPr bwMode="auto">
          <a:xfrm>
            <a:off x="9660083" y="1593531"/>
            <a:ext cx="2292926" cy="3382592"/>
          </a:xfrm>
          <a:prstGeom prst="rect">
            <a:avLst/>
          </a:prstGeom>
          <a:ln>
            <a:noFill/>
          </a:ln>
          <a:extLst>
            <a:ext uri="{53640926-AAD7-44D8-BBD7-CCE9431645EC}">
              <a14:shadowObscured xmlns:a14="http://schemas.microsoft.com/office/drawing/2010/main"/>
            </a:ext>
          </a:extLst>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182" y="3293287"/>
            <a:ext cx="5703608" cy="2678022"/>
          </a:xfrm>
          <a:prstGeom prst="rect">
            <a:avLst/>
          </a:prstGeom>
        </p:spPr>
      </p:pic>
      <p:sp>
        <p:nvSpPr>
          <p:cNvPr id="9" name="CuadroTexto 8"/>
          <p:cNvSpPr txBox="1"/>
          <p:nvPr/>
        </p:nvSpPr>
        <p:spPr>
          <a:xfrm>
            <a:off x="935182" y="2914238"/>
            <a:ext cx="3070514" cy="615553"/>
          </a:xfrm>
          <a:prstGeom prst="rect">
            <a:avLst/>
          </a:prstGeom>
          <a:noFill/>
        </p:spPr>
        <p:txBody>
          <a:bodyPr wrap="square" rtlCol="0">
            <a:spAutoFit/>
          </a:bodyPr>
          <a:lstStyle/>
          <a:p>
            <a:r>
              <a:rPr lang="en-US" sz="1600" b="1" dirty="0">
                <a:solidFill>
                  <a:srgbClr val="F39D42"/>
                </a:solidFill>
                <a:latin typeface="Segoe UI" panose="020B0502040204020203" pitchFamily="34" charset="0"/>
                <a:cs typeface="Segoe UI" panose="020B0502040204020203" pitchFamily="34" charset="0"/>
              </a:rPr>
              <a:t>Vista Web</a:t>
            </a:r>
            <a:endParaRPr lang="en-US" sz="1600" dirty="0">
              <a:solidFill>
                <a:srgbClr val="F39D42"/>
              </a:solidFill>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40096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6616260"/>
            <a:ext cx="12192000" cy="290287"/>
            <a:chOff x="0" y="6386284"/>
            <a:chExt cx="12192000" cy="290287"/>
          </a:xfrm>
        </p:grpSpPr>
        <p:sp>
          <p:nvSpPr>
            <p:cNvPr id="3" name="Rectángulo 2"/>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4" name="Rectángulo 3"/>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pic>
        <p:nvPicPr>
          <p:cNvPr id="9" name="Imagen 8" descr="Interfaz de usuario gráfica, Texto&#10;&#10;Descripción generada automáticamente"/>
          <p:cNvPicPr/>
          <p:nvPr/>
        </p:nvPicPr>
        <p:blipFill>
          <a:blip r:embed="rId2" cstate="print">
            <a:extLst>
              <a:ext uri="{28A0092B-C50C-407E-A947-70E740481C1C}">
                <a14:useLocalDpi xmlns:a14="http://schemas.microsoft.com/office/drawing/2010/main" val="0"/>
              </a:ext>
            </a:extLst>
          </a:blip>
          <a:stretch>
            <a:fillRect/>
          </a:stretch>
        </p:blipFill>
        <p:spPr>
          <a:xfrm>
            <a:off x="4860345" y="1103994"/>
            <a:ext cx="2759951" cy="5232629"/>
          </a:xfrm>
          <a:prstGeom prst="rect">
            <a:avLst/>
          </a:prstGeom>
        </p:spPr>
      </p:pic>
      <p:sp>
        <p:nvSpPr>
          <p:cNvPr id="11" name="CuadroTexto 10"/>
          <p:cNvSpPr txBox="1"/>
          <p:nvPr/>
        </p:nvSpPr>
        <p:spPr>
          <a:xfrm>
            <a:off x="937347" y="732246"/>
            <a:ext cx="3070514" cy="615553"/>
          </a:xfrm>
          <a:prstGeom prst="rect">
            <a:avLst/>
          </a:prstGeom>
          <a:noFill/>
        </p:spPr>
        <p:txBody>
          <a:bodyPr wrap="square" rtlCol="0">
            <a:spAutoFit/>
          </a:bodyPr>
          <a:lstStyle/>
          <a:p>
            <a:r>
              <a:rPr lang="en-US" sz="1600" b="1" dirty="0">
                <a:solidFill>
                  <a:srgbClr val="F39D42"/>
                </a:solidFill>
                <a:latin typeface="Segoe UI" panose="020B0502040204020203" pitchFamily="34" charset="0"/>
                <a:cs typeface="Segoe UI" panose="020B0502040204020203" pitchFamily="34" charset="0"/>
              </a:rPr>
              <a:t>Vista WhatsApp</a:t>
            </a:r>
            <a:endParaRPr lang="en-US" sz="1600" dirty="0">
              <a:solidFill>
                <a:srgbClr val="F39D42"/>
              </a:solidFill>
              <a:latin typeface="Segoe UI" panose="020B0502040204020203" pitchFamily="34" charset="0"/>
              <a:cs typeface="Segoe UI" panose="020B0502040204020203" pitchFamily="34" charset="0"/>
            </a:endParaRPr>
          </a:p>
          <a:p>
            <a:endParaRPr lang="en-US" dirty="0"/>
          </a:p>
        </p:txBody>
      </p:sp>
      <p:pic>
        <p:nvPicPr>
          <p:cNvPr id="12" name="Imagen 11" descr="Interfaz de usuario gráfica, Texto, Aplicación, Chat o mensaje de texto&#10;&#10;Descripción generada automáticamente"/>
          <p:cNvPicPr/>
          <p:nvPr/>
        </p:nvPicPr>
        <p:blipFill>
          <a:blip r:embed="rId3" cstate="print">
            <a:extLst>
              <a:ext uri="{28A0092B-C50C-407E-A947-70E740481C1C}">
                <a14:useLocalDpi xmlns:a14="http://schemas.microsoft.com/office/drawing/2010/main" val="0"/>
              </a:ext>
            </a:extLst>
          </a:blip>
          <a:stretch>
            <a:fillRect/>
          </a:stretch>
        </p:blipFill>
        <p:spPr>
          <a:xfrm>
            <a:off x="8205809" y="1103994"/>
            <a:ext cx="2721463" cy="5232629"/>
          </a:xfrm>
          <a:prstGeom prst="rect">
            <a:avLst/>
          </a:prstGeom>
        </p:spPr>
      </p:pic>
      <p:pic>
        <p:nvPicPr>
          <p:cNvPr id="13" name="Imagen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2324" y="1103994"/>
            <a:ext cx="2598565" cy="5232629"/>
          </a:xfrm>
          <a:prstGeom prst="rect">
            <a:avLst/>
          </a:prstGeom>
        </p:spPr>
      </p:pic>
    </p:spTree>
    <p:extLst>
      <p:ext uri="{BB962C8B-B14F-4D97-AF65-F5344CB8AC3E}">
        <p14:creationId xmlns:p14="http://schemas.microsoft.com/office/powerpoint/2010/main" val="3825716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12192000" cy="6858000"/>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p:cNvSpPr txBox="1"/>
          <p:nvPr/>
        </p:nvSpPr>
        <p:spPr>
          <a:xfrm>
            <a:off x="6212113" y="4642009"/>
            <a:ext cx="6894287" cy="1477328"/>
          </a:xfrm>
          <a:prstGeom prst="rect">
            <a:avLst/>
          </a:prstGeom>
          <a:noFill/>
          <a:ln>
            <a:noFill/>
          </a:ln>
        </p:spPr>
        <p:txBody>
          <a:bodyPr wrap="square" rtlCol="0">
            <a:spAutoFit/>
          </a:bodyPr>
          <a:lstStyle/>
          <a:p>
            <a:pPr lvl="0"/>
            <a:r>
              <a:rPr lang="es-CO" sz="3600" b="1" dirty="0">
                <a:solidFill>
                  <a:schemeClr val="bg1"/>
                </a:solidFill>
                <a:latin typeface="Segoe UI" panose="020B0502040204020203" pitchFamily="34" charset="0"/>
                <a:cs typeface="Segoe UI" panose="020B0502040204020203" pitchFamily="34" charset="0"/>
              </a:rPr>
              <a:t>Equipo</a:t>
            </a:r>
          </a:p>
          <a:p>
            <a:pPr lvl="0"/>
            <a:r>
              <a:rPr lang="es-CO" sz="3600" b="1" dirty="0">
                <a:solidFill>
                  <a:schemeClr val="bg1"/>
                </a:solidFill>
                <a:latin typeface="Segoe UI" panose="020B0502040204020203" pitchFamily="34" charset="0"/>
                <a:cs typeface="Segoe UI" panose="020B0502040204020203" pitchFamily="34" charset="0"/>
              </a:rPr>
              <a:t>y proceso de desarrollo</a:t>
            </a:r>
            <a:r>
              <a:rPr lang="es-CO" dirty="0"/>
              <a:t>  </a:t>
            </a:r>
            <a:endParaRPr lang="en-US" dirty="0"/>
          </a:p>
          <a:p>
            <a:endParaRPr lang="en-US" dirty="0">
              <a:latin typeface="Segoe UI" panose="020B0502040204020203" pitchFamily="34" charset="0"/>
              <a:cs typeface="Segoe UI" panose="020B0502040204020203" pitchFamily="34" charset="0"/>
            </a:endParaRPr>
          </a:p>
        </p:txBody>
      </p:sp>
      <p:grpSp>
        <p:nvGrpSpPr>
          <p:cNvPr id="6" name="Grupo 5"/>
          <p:cNvGrpSpPr/>
          <p:nvPr/>
        </p:nvGrpSpPr>
        <p:grpSpPr>
          <a:xfrm>
            <a:off x="0" y="6586763"/>
            <a:ext cx="12192000" cy="290287"/>
            <a:chOff x="0" y="6386284"/>
            <a:chExt cx="12192000" cy="290287"/>
          </a:xfrm>
        </p:grpSpPr>
        <p:sp>
          <p:nvSpPr>
            <p:cNvPr id="7" name="Rectángulo 6"/>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ángulo 7"/>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ángulo 8"/>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ángulo 9"/>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2" name="Elipse 1"/>
          <p:cNvSpPr/>
          <p:nvPr/>
        </p:nvSpPr>
        <p:spPr>
          <a:xfrm>
            <a:off x="4833155" y="4642009"/>
            <a:ext cx="1262845" cy="1262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b="1" dirty="0">
                <a:solidFill>
                  <a:srgbClr val="406CA9"/>
                </a:solidFill>
                <a:latin typeface="Segoe UI" panose="020B0502040204020203" pitchFamily="34" charset="0"/>
                <a:cs typeface="Segoe UI" panose="020B0502040204020203" pitchFamily="34" charset="0"/>
              </a:rPr>
              <a:t>4</a:t>
            </a:r>
            <a:endParaRPr lang="en-US" sz="4400" b="1" dirty="0">
              <a:solidFill>
                <a:srgbClr val="406CA9"/>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93180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rotWithShape="1">
          <a:blip r:embed="rId2"/>
          <a:srcRect t="14542" r="2043" b="1"/>
          <a:stretch/>
        </p:blipFill>
        <p:spPr>
          <a:xfrm>
            <a:off x="353794" y="1131376"/>
            <a:ext cx="11484409" cy="5164816"/>
          </a:xfrm>
          <a:prstGeom prst="rect">
            <a:avLst/>
          </a:prstGeom>
        </p:spPr>
      </p:pic>
      <p:grpSp>
        <p:nvGrpSpPr>
          <p:cNvPr id="3" name="Grupo 2"/>
          <p:cNvGrpSpPr/>
          <p:nvPr/>
        </p:nvGrpSpPr>
        <p:grpSpPr>
          <a:xfrm>
            <a:off x="0" y="6586763"/>
            <a:ext cx="12192000" cy="290287"/>
            <a:chOff x="0" y="6386284"/>
            <a:chExt cx="12192000" cy="290287"/>
          </a:xfrm>
        </p:grpSpPr>
        <p:sp>
          <p:nvSpPr>
            <p:cNvPr id="4" name="Rectángulo 3"/>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ángulo 6"/>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9" name="CuadroTexto 8"/>
          <p:cNvSpPr txBox="1"/>
          <p:nvPr/>
        </p:nvSpPr>
        <p:spPr>
          <a:xfrm>
            <a:off x="702446" y="326560"/>
            <a:ext cx="5393553" cy="646331"/>
          </a:xfrm>
          <a:prstGeom prst="rect">
            <a:avLst/>
          </a:prstGeom>
          <a:noFill/>
        </p:spPr>
        <p:txBody>
          <a:bodyPr wrap="square" rtlCol="0">
            <a:spAutoFit/>
          </a:bodyPr>
          <a:lstStyle/>
          <a:p>
            <a:pPr algn="just"/>
            <a:r>
              <a:rPr lang="es-ES" b="1" dirty="0">
                <a:solidFill>
                  <a:srgbClr val="406CA9"/>
                </a:solidFill>
                <a:latin typeface="Segoe UI" panose="020B0502040204020203" pitchFamily="34" charset="0"/>
                <a:cs typeface="Segoe UI" panose="020B0502040204020203" pitchFamily="34" charset="0"/>
              </a:rPr>
              <a:t>Vinculación entre procesos </a:t>
            </a:r>
          </a:p>
          <a:p>
            <a:pPr algn="just"/>
            <a:endParaRPr lang="es-ES" b="1" dirty="0">
              <a:solidFill>
                <a:srgbClr val="406CA9"/>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74703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0" y="6586763"/>
            <a:ext cx="12192000" cy="290287"/>
            <a:chOff x="0" y="6386284"/>
            <a:chExt cx="12192000" cy="290287"/>
          </a:xfrm>
        </p:grpSpPr>
        <p:sp>
          <p:nvSpPr>
            <p:cNvPr id="4" name="Rectángulo 3"/>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ángulo 6"/>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pic>
        <p:nvPicPr>
          <p:cNvPr id="8" name="Imagen 7" descr="Diagrama&#10;&#10;Descripción generada automáticamente"/>
          <p:cNvPicPr/>
          <p:nvPr/>
        </p:nvPicPr>
        <p:blipFill rotWithShape="1">
          <a:blip r:embed="rId2"/>
          <a:srcRect l="34273" t="316" r="2785"/>
          <a:stretch/>
        </p:blipFill>
        <p:spPr>
          <a:xfrm>
            <a:off x="6191613" y="1549842"/>
            <a:ext cx="5931554" cy="4881966"/>
          </a:xfrm>
          <a:prstGeom prst="rect">
            <a:avLst/>
          </a:prstGeom>
        </p:spPr>
      </p:pic>
      <p:sp>
        <p:nvSpPr>
          <p:cNvPr id="9" name="CuadroTexto 8"/>
          <p:cNvSpPr txBox="1"/>
          <p:nvPr/>
        </p:nvSpPr>
        <p:spPr>
          <a:xfrm>
            <a:off x="604433" y="277343"/>
            <a:ext cx="5393553" cy="6309420"/>
          </a:xfrm>
          <a:prstGeom prst="rect">
            <a:avLst/>
          </a:prstGeom>
          <a:noFill/>
        </p:spPr>
        <p:txBody>
          <a:bodyPr wrap="square" rtlCol="0">
            <a:spAutoFit/>
          </a:bodyPr>
          <a:lstStyle/>
          <a:p>
            <a:pPr algn="just"/>
            <a:r>
              <a:rPr lang="es-ES" b="1" dirty="0">
                <a:solidFill>
                  <a:srgbClr val="406CA9"/>
                </a:solidFill>
                <a:latin typeface="Segoe UI" panose="020B0502040204020203" pitchFamily="34" charset="0"/>
                <a:cs typeface="Segoe UI" panose="020B0502040204020203" pitchFamily="34" charset="0"/>
              </a:rPr>
              <a:t>Metodología de trabajo</a:t>
            </a:r>
          </a:p>
          <a:p>
            <a:pPr algn="just"/>
            <a:endParaRPr lang="es-ES" b="1" dirty="0">
              <a:solidFill>
                <a:srgbClr val="406CA9"/>
              </a:solidFill>
              <a:latin typeface="Segoe UI" panose="020B0502040204020203" pitchFamily="34" charset="0"/>
              <a:cs typeface="Segoe UI" panose="020B0502040204020203" pitchFamily="34" charset="0"/>
            </a:endParaRPr>
          </a:p>
          <a:p>
            <a:pPr algn="just"/>
            <a:r>
              <a:rPr lang="es-ES" dirty="0">
                <a:latin typeface="Segoe UI" panose="020B0502040204020203" pitchFamily="34" charset="0"/>
                <a:cs typeface="Segoe UI" panose="020B0502040204020203" pitchFamily="34" charset="0"/>
              </a:rPr>
              <a:t>El equipo trabaja bajo la metodología de </a:t>
            </a:r>
            <a:r>
              <a:rPr lang="es-ES" dirty="0" err="1">
                <a:latin typeface="Segoe UI" panose="020B0502040204020203" pitchFamily="34" charset="0"/>
                <a:cs typeface="Segoe UI" panose="020B0502040204020203" pitchFamily="34" charset="0"/>
              </a:rPr>
              <a:t>Scrum</a:t>
            </a:r>
            <a:r>
              <a:rPr lang="es-ES" dirty="0">
                <a:latin typeface="Segoe UI" panose="020B0502040204020203" pitchFamily="34" charset="0"/>
                <a:cs typeface="Segoe UI" panose="020B0502040204020203" pitchFamily="34" charset="0"/>
              </a:rPr>
              <a:t>, una metodología ágil que les permite ser flexibles a la hora de priorizar tareas durante cualquier momento del proyecto, así como también, realizar seguimientos y planificar cada acción. En primer lugar, se diseñan etapas de trabajo con una duración de 2 semanas que cuentan con un listado de tareas o </a:t>
            </a:r>
            <a:r>
              <a:rPr lang="es-ES" dirty="0" err="1">
                <a:latin typeface="Segoe UI" panose="020B0502040204020203" pitchFamily="34" charset="0"/>
                <a:cs typeface="Segoe UI" panose="020B0502040204020203" pitchFamily="34" charset="0"/>
              </a:rPr>
              <a:t>backlog</a:t>
            </a:r>
            <a:r>
              <a:rPr lang="es-ES" dirty="0">
                <a:latin typeface="Segoe UI" panose="020B0502040204020203" pitchFamily="34" charset="0"/>
                <a:cs typeface="Segoe UI" panose="020B0502040204020203" pitchFamily="34" charset="0"/>
              </a:rPr>
              <a:t> de producto planificado aunque, a medida que avanza el proyecto, siempre es posible establecer nuevos hitos a cumplir. Estos hitos se encuentran divididos en diferentes tareas y cada una de ellas las lleva a cabo uno de los perfiles del equipo. Cuando todas las tareas se encuentran realizadas, llegamos a la concreción del hito. </a:t>
            </a:r>
          </a:p>
          <a:p>
            <a:pPr algn="just"/>
            <a:endParaRPr lang="es-ES" dirty="0">
              <a:latin typeface="Segoe UI" panose="020B0502040204020203" pitchFamily="34" charset="0"/>
              <a:cs typeface="Segoe UI" panose="020B0502040204020203" pitchFamily="34" charset="0"/>
            </a:endParaRPr>
          </a:p>
          <a:p>
            <a:pPr algn="just"/>
            <a:r>
              <a:rPr lang="es-ES" sz="1600" dirty="0">
                <a:solidFill>
                  <a:srgbClr val="406CA9"/>
                </a:solidFill>
                <a:latin typeface="Segoe UI" panose="020B0502040204020203" pitchFamily="34" charset="0"/>
                <a:cs typeface="Segoe UI" panose="020B0502040204020203" pitchFamily="34" charset="0"/>
              </a:rPr>
              <a:t>Un hito concretado es tangible, puede verse en cualquier momento y se encuentra listo para publicar, esto quiere decir que no solo fue construido sino que fue probado, verificado por las partes interesadas y aceptado por el </a:t>
            </a:r>
            <a:r>
              <a:rPr lang="es-ES" sz="1600" dirty="0" err="1">
                <a:solidFill>
                  <a:srgbClr val="406CA9"/>
                </a:solidFill>
                <a:latin typeface="Segoe UI" panose="020B0502040204020203" pitchFamily="34" charset="0"/>
                <a:cs typeface="Segoe UI" panose="020B0502040204020203" pitchFamily="34" charset="0"/>
              </a:rPr>
              <a:t>product</a:t>
            </a:r>
            <a:r>
              <a:rPr lang="es-ES" sz="1600" dirty="0">
                <a:solidFill>
                  <a:srgbClr val="406CA9"/>
                </a:solidFill>
                <a:latin typeface="Segoe UI" panose="020B0502040204020203" pitchFamily="34" charset="0"/>
                <a:cs typeface="Segoe UI" panose="020B0502040204020203" pitchFamily="34" charset="0"/>
              </a:rPr>
              <a:t> </a:t>
            </a:r>
            <a:r>
              <a:rPr lang="es-ES" sz="1600" dirty="0" err="1">
                <a:solidFill>
                  <a:srgbClr val="406CA9"/>
                </a:solidFill>
                <a:latin typeface="Segoe UI" panose="020B0502040204020203" pitchFamily="34" charset="0"/>
                <a:cs typeface="Segoe UI" panose="020B0502040204020203" pitchFamily="34" charset="0"/>
              </a:rPr>
              <a:t>owner</a:t>
            </a:r>
            <a:r>
              <a:rPr lang="es-ES" sz="1600" dirty="0">
                <a:solidFill>
                  <a:srgbClr val="406CA9"/>
                </a:solidFill>
                <a:latin typeface="Segoe UI" panose="020B0502040204020203" pitchFamily="34" charset="0"/>
                <a:cs typeface="Segoe UI" panose="020B0502040204020203" pitchFamily="34" charset="0"/>
              </a:rPr>
              <a:t> y clientes.</a:t>
            </a:r>
            <a:endParaRPr lang="en-US" sz="1600" dirty="0">
              <a:solidFill>
                <a:srgbClr val="406CA9"/>
              </a:solidFill>
              <a:latin typeface="Segoe UI" panose="020B0502040204020203" pitchFamily="34" charset="0"/>
              <a:cs typeface="Segoe UI" panose="020B0502040204020203" pitchFamily="34" charset="0"/>
            </a:endParaRPr>
          </a:p>
        </p:txBody>
      </p:sp>
      <p:pic>
        <p:nvPicPr>
          <p:cNvPr id="10" name="Imagen 9" descr="Diagrama&#10;&#10;Descripción generada automáticamente"/>
          <p:cNvPicPr/>
          <p:nvPr/>
        </p:nvPicPr>
        <p:blipFill rotWithShape="1">
          <a:blip r:embed="rId2"/>
          <a:srcRect t="78031" r="66937" b="4965"/>
          <a:stretch/>
        </p:blipFill>
        <p:spPr>
          <a:xfrm>
            <a:off x="6191613" y="573458"/>
            <a:ext cx="4058882" cy="1084872"/>
          </a:xfrm>
          <a:prstGeom prst="rect">
            <a:avLst/>
          </a:prstGeom>
        </p:spPr>
      </p:pic>
    </p:spTree>
    <p:extLst>
      <p:ext uri="{BB962C8B-B14F-4D97-AF65-F5344CB8AC3E}">
        <p14:creationId xmlns:p14="http://schemas.microsoft.com/office/powerpoint/2010/main" val="3866799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0" y="6586763"/>
            <a:ext cx="12192000" cy="290287"/>
            <a:chOff x="0" y="6386284"/>
            <a:chExt cx="12192000" cy="290287"/>
          </a:xfrm>
        </p:grpSpPr>
        <p:sp>
          <p:nvSpPr>
            <p:cNvPr id="4" name="Rectángulo 3"/>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ángulo 6"/>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9" name="CuadroTexto 8"/>
          <p:cNvSpPr txBox="1"/>
          <p:nvPr/>
        </p:nvSpPr>
        <p:spPr>
          <a:xfrm>
            <a:off x="452439" y="283808"/>
            <a:ext cx="8239121" cy="369332"/>
          </a:xfrm>
          <a:prstGeom prst="rect">
            <a:avLst/>
          </a:prstGeom>
          <a:noFill/>
        </p:spPr>
        <p:txBody>
          <a:bodyPr wrap="square" rtlCol="0">
            <a:spAutoFit/>
          </a:bodyPr>
          <a:lstStyle/>
          <a:p>
            <a:pPr algn="just"/>
            <a:r>
              <a:rPr lang="es-ES" b="1" dirty="0">
                <a:solidFill>
                  <a:srgbClr val="406CA9"/>
                </a:solidFill>
                <a:latin typeface="Segoe UI" panose="020B0502040204020203" pitchFamily="34" charset="0"/>
                <a:cs typeface="Segoe UI" panose="020B0502040204020203" pitchFamily="34" charset="0"/>
              </a:rPr>
              <a:t>Proceso de generación de contenidos (Flujo </a:t>
            </a:r>
            <a:r>
              <a:rPr lang="es-ES" b="1" dirty="0" err="1">
                <a:solidFill>
                  <a:srgbClr val="406CA9"/>
                </a:solidFill>
                <a:latin typeface="Segoe UI" panose="020B0502040204020203" pitchFamily="34" charset="0"/>
                <a:cs typeface="Segoe UI" panose="020B0502040204020203" pitchFamily="34" charset="0"/>
              </a:rPr>
              <a:t>Bizagi</a:t>
            </a:r>
            <a:r>
              <a:rPr lang="es-ES" b="1" dirty="0">
                <a:solidFill>
                  <a:srgbClr val="406CA9"/>
                </a:solidFill>
                <a:latin typeface="Segoe UI" panose="020B0502040204020203" pitchFamily="34" charset="0"/>
                <a:cs typeface="Segoe UI" panose="020B0502040204020203" pitchFamily="34" charset="0"/>
              </a:rPr>
              <a:t>)</a:t>
            </a:r>
          </a:p>
        </p:txBody>
      </p:sp>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b="2769"/>
          <a:stretch/>
        </p:blipFill>
        <p:spPr>
          <a:xfrm>
            <a:off x="287382" y="812979"/>
            <a:ext cx="11231675" cy="5613947"/>
          </a:xfrm>
          <a:prstGeom prst="rect">
            <a:avLst/>
          </a:prstGeom>
        </p:spPr>
      </p:pic>
    </p:spTree>
    <p:extLst>
      <p:ext uri="{BB962C8B-B14F-4D97-AF65-F5344CB8AC3E}">
        <p14:creationId xmlns:p14="http://schemas.microsoft.com/office/powerpoint/2010/main" val="2576052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0" y="6586763"/>
            <a:ext cx="12192000" cy="290287"/>
            <a:chOff x="0" y="6386284"/>
            <a:chExt cx="12192000" cy="290287"/>
          </a:xfrm>
        </p:grpSpPr>
        <p:sp>
          <p:nvSpPr>
            <p:cNvPr id="4" name="Rectángulo 3"/>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ángulo 6"/>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9" name="CuadroTexto 8"/>
          <p:cNvSpPr txBox="1"/>
          <p:nvPr/>
        </p:nvSpPr>
        <p:spPr>
          <a:xfrm>
            <a:off x="452440" y="332490"/>
            <a:ext cx="8239121" cy="369332"/>
          </a:xfrm>
          <a:prstGeom prst="rect">
            <a:avLst/>
          </a:prstGeom>
          <a:noFill/>
        </p:spPr>
        <p:txBody>
          <a:bodyPr wrap="square" rtlCol="0">
            <a:spAutoFit/>
          </a:bodyPr>
          <a:lstStyle/>
          <a:p>
            <a:pPr algn="just"/>
            <a:r>
              <a:rPr lang="es-ES" b="1" dirty="0">
                <a:solidFill>
                  <a:srgbClr val="406CA9"/>
                </a:solidFill>
                <a:latin typeface="Segoe UI" panose="020B0502040204020203" pitchFamily="34" charset="0"/>
                <a:cs typeface="Segoe UI" panose="020B0502040204020203" pitchFamily="34" charset="0"/>
              </a:rPr>
              <a:t>Metodologías Ágiles</a:t>
            </a:r>
          </a:p>
        </p:txBody>
      </p:sp>
      <p:sp>
        <p:nvSpPr>
          <p:cNvPr id="8" name="CuadroTexto 7"/>
          <p:cNvSpPr txBox="1"/>
          <p:nvPr/>
        </p:nvSpPr>
        <p:spPr>
          <a:xfrm>
            <a:off x="452440" y="780196"/>
            <a:ext cx="3035787" cy="4524315"/>
          </a:xfrm>
          <a:prstGeom prst="rect">
            <a:avLst/>
          </a:prstGeom>
          <a:noFill/>
        </p:spPr>
        <p:txBody>
          <a:bodyPr wrap="square" rtlCol="0">
            <a:spAutoFit/>
          </a:bodyPr>
          <a:lstStyle/>
          <a:p>
            <a:pPr algn="just"/>
            <a:r>
              <a:rPr lang="es-ES" dirty="0">
                <a:latin typeface="Segoe UI" panose="020B0502040204020203" pitchFamily="34" charset="0"/>
                <a:cs typeface="Segoe UI" panose="020B0502040204020203" pitchFamily="34" charset="0"/>
              </a:rPr>
              <a:t>Durante el desarrollo de los proyectos realizados por el equipo de Gobierno Abierto Bogotá y en conjunto con el proveedor de Chatico, se han aplicado metodologías agiles como </a:t>
            </a:r>
            <a:r>
              <a:rPr lang="es-ES" dirty="0" err="1">
                <a:latin typeface="Segoe UI" panose="020B0502040204020203" pitchFamily="34" charset="0"/>
                <a:cs typeface="Segoe UI" panose="020B0502040204020203" pitchFamily="34" charset="0"/>
              </a:rPr>
              <a:t>Scrum</a:t>
            </a:r>
            <a:r>
              <a:rPr lang="es-ES" dirty="0">
                <a:latin typeface="Segoe UI" panose="020B0502040204020203" pitchFamily="34" charset="0"/>
                <a:cs typeface="Segoe UI" panose="020B0502040204020203" pitchFamily="34" charset="0"/>
              </a:rPr>
              <a:t> y </a:t>
            </a:r>
            <a:r>
              <a:rPr lang="es-ES" dirty="0" err="1">
                <a:latin typeface="Segoe UI" panose="020B0502040204020203" pitchFamily="34" charset="0"/>
                <a:cs typeface="Segoe UI" panose="020B0502040204020203" pitchFamily="34" charset="0"/>
              </a:rPr>
              <a:t>Kanban</a:t>
            </a:r>
            <a:r>
              <a:rPr lang="es-ES" dirty="0">
                <a:latin typeface="Segoe UI" panose="020B0502040204020203" pitchFamily="34" charset="0"/>
                <a:cs typeface="Segoe UI" panose="020B0502040204020203" pitchFamily="34" charset="0"/>
              </a:rPr>
              <a:t>, que en conjunto permiten mayor flexibilidad y capacidad de modificar los productos o servicios a lo largo del proyecto en busca de un desarrollo incremental que potencialice las capacidades de Chatico.</a:t>
            </a:r>
            <a:endParaRPr lang="en-US" dirty="0">
              <a:latin typeface="Segoe UI" panose="020B0502040204020203" pitchFamily="34" charset="0"/>
              <a:cs typeface="Segoe UI" panose="020B0502040204020203" pitchFamily="34" charset="0"/>
            </a:endParaRPr>
          </a:p>
        </p:txBody>
      </p:sp>
      <p:pic>
        <p:nvPicPr>
          <p:cNvPr id="10" name="Imagen 9"/>
          <p:cNvPicPr>
            <a:picLocks noChangeAspect="1"/>
          </p:cNvPicPr>
          <p:nvPr/>
        </p:nvPicPr>
        <p:blipFill rotWithShape="1">
          <a:blip r:embed="rId2" cstate="print">
            <a:extLst>
              <a:ext uri="{28A0092B-C50C-407E-A947-70E740481C1C}">
                <a14:useLocalDpi xmlns:a14="http://schemas.microsoft.com/office/drawing/2010/main" val="0"/>
              </a:ext>
            </a:extLst>
          </a:blip>
          <a:srcRect l="3451" t="7457" r="2301" b="11691"/>
          <a:stretch/>
        </p:blipFill>
        <p:spPr>
          <a:xfrm>
            <a:off x="3488227" y="698286"/>
            <a:ext cx="4510597" cy="5006128"/>
          </a:xfrm>
          <a:prstGeom prst="rect">
            <a:avLst/>
          </a:prstGeom>
        </p:spPr>
      </p:pic>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0811" y="218493"/>
            <a:ext cx="4762681" cy="6161656"/>
          </a:xfrm>
          <a:prstGeom prst="rect">
            <a:avLst/>
          </a:prstGeom>
        </p:spPr>
      </p:pic>
    </p:spTree>
    <p:extLst>
      <p:ext uri="{BB962C8B-B14F-4D97-AF65-F5344CB8AC3E}">
        <p14:creationId xmlns:p14="http://schemas.microsoft.com/office/powerpoint/2010/main" val="158229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6933" y="0"/>
            <a:ext cx="274320" cy="685800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765" y="3178019"/>
            <a:ext cx="2314475" cy="2213068"/>
          </a:xfrm>
          <a:prstGeom prst="rect">
            <a:avLst/>
          </a:prstGeom>
        </p:spPr>
      </p:pic>
      <p:sp>
        <p:nvSpPr>
          <p:cNvPr id="11" name="CuadroTexto 10"/>
          <p:cNvSpPr txBox="1"/>
          <p:nvPr/>
        </p:nvSpPr>
        <p:spPr>
          <a:xfrm>
            <a:off x="4169916" y="3178020"/>
            <a:ext cx="7632615" cy="3416320"/>
          </a:xfrm>
          <a:prstGeom prst="rect">
            <a:avLst/>
          </a:prstGeom>
          <a:noFill/>
        </p:spPr>
        <p:txBody>
          <a:bodyPr wrap="square" rtlCol="0">
            <a:spAutoFit/>
          </a:bodyPr>
          <a:lstStyle/>
          <a:p>
            <a:r>
              <a:rPr lang="es-CO" dirty="0">
                <a:latin typeface="Segoe UI" panose="020B0502040204020203" pitchFamily="34" charset="0"/>
                <a:cs typeface="Segoe UI" panose="020B0502040204020203" pitchFamily="34" charset="0"/>
              </a:rPr>
              <a:t>Chatico es el primer agente virtual de Bogotá que, soportando en inteligencia artificial y procesamiento de lenguaje natural, brinda atención 7/24 sobre trámites, servicios y, en general, información estratégica de la ciudad. S</a:t>
            </a:r>
            <a:r>
              <a:rPr lang="es-ES" sz="1800" dirty="0">
                <a:effectLst/>
                <a:latin typeface="Segoe UI" panose="020B0502040204020203" pitchFamily="34" charset="0"/>
              </a:rPr>
              <a:t>e actualiza semanalmente en razón al entrenamiento y a lo que los usuarios van pidiendo en sus interacciones con el </a:t>
            </a:r>
            <a:r>
              <a:rPr lang="es-ES" sz="1800" dirty="0" err="1">
                <a:effectLst/>
                <a:latin typeface="Segoe UI" panose="020B0502040204020203" pitchFamily="34" charset="0"/>
              </a:rPr>
              <a:t>bot</a:t>
            </a:r>
            <a:r>
              <a:rPr lang="es-ES" sz="1800" dirty="0">
                <a:effectLst/>
                <a:latin typeface="Segoe UI" panose="020B0502040204020203" pitchFamily="34" charset="0"/>
              </a:rPr>
              <a:t>, siempre verificando antes la pertinencia</a:t>
            </a:r>
            <a:r>
              <a:rPr lang="es-CO" dirty="0">
                <a:latin typeface="Segoe UI" panose="020B0502040204020203" pitchFamily="34" charset="0"/>
                <a:cs typeface="Segoe UI" panose="020B0502040204020203" pitchFamily="34" charset="0"/>
              </a:rPr>
              <a:t>siempre verificando antes la pertinencia y el posible impacto de cada implementación. </a:t>
            </a:r>
            <a:endParaRPr lang="en-US" dirty="0">
              <a:latin typeface="Segoe UI" panose="020B0502040204020203" pitchFamily="34" charset="0"/>
              <a:cs typeface="Segoe UI" panose="020B0502040204020203" pitchFamily="34" charset="0"/>
            </a:endParaRPr>
          </a:p>
          <a:p>
            <a:r>
              <a:rPr lang="es-CO" dirty="0">
                <a:latin typeface="Segoe UI" panose="020B0502040204020203" pitchFamily="34" charset="0"/>
                <a:cs typeface="Segoe UI" panose="020B0502040204020203" pitchFamily="34" charset="0"/>
              </a:rPr>
              <a:t>Usa WhatsApp como uno de sus canales de salida lo que garantizará un mayor alcance ciudadano.</a:t>
            </a:r>
            <a:endParaRPr lang="en-US" dirty="0">
              <a:latin typeface="Segoe UI" panose="020B0502040204020203" pitchFamily="34" charset="0"/>
              <a:cs typeface="Segoe UI" panose="020B0502040204020203" pitchFamily="34" charset="0"/>
            </a:endParaRPr>
          </a:p>
          <a:p>
            <a:r>
              <a:rPr lang="es-CO" b="1" i="1" dirty="0">
                <a:latin typeface="Segoe UI" panose="020B0502040204020203" pitchFamily="34" charset="0"/>
                <a:cs typeface="Segoe UI" panose="020B0502040204020203" pitchFamily="34" charset="0"/>
              </a:rPr>
              <a:t>Nota: Este documento es dinámico y crece y se robustece según Chatico va creciendo y posicionándose. </a:t>
            </a:r>
            <a:endParaRPr lang="en-US" dirty="0">
              <a:latin typeface="Segoe UI" panose="020B0502040204020203" pitchFamily="34" charset="0"/>
              <a:cs typeface="Segoe UI" panose="020B0502040204020203" pitchFamily="34" charset="0"/>
            </a:endParaRPr>
          </a:p>
          <a:p>
            <a:endParaRPr lang="en-US" dirty="0"/>
          </a:p>
        </p:txBody>
      </p:sp>
      <p:sp>
        <p:nvSpPr>
          <p:cNvPr id="13" name="CuadroTexto 12"/>
          <p:cNvSpPr txBox="1"/>
          <p:nvPr/>
        </p:nvSpPr>
        <p:spPr>
          <a:xfrm>
            <a:off x="4243956" y="2485522"/>
            <a:ext cx="7484533" cy="1384995"/>
          </a:xfrm>
          <a:prstGeom prst="rect">
            <a:avLst/>
          </a:prstGeom>
          <a:noFill/>
        </p:spPr>
        <p:txBody>
          <a:bodyPr wrap="square" rtlCol="0">
            <a:spAutoFit/>
          </a:bodyPr>
          <a:lstStyle/>
          <a:p>
            <a:r>
              <a:rPr lang="es-CO" sz="2800" b="1" dirty="0">
                <a:latin typeface="Segoe UI" panose="020B0502040204020203" pitchFamily="34" charset="0"/>
                <a:cs typeface="Segoe UI" panose="020B0502040204020203" pitchFamily="34" charset="0"/>
              </a:rPr>
              <a:t>CHATICO</a:t>
            </a:r>
            <a:r>
              <a:rPr lang="en-US" sz="2800" b="1" dirty="0">
                <a:latin typeface="Segoe UI" panose="020B0502040204020203" pitchFamily="34" charset="0"/>
                <a:cs typeface="Segoe UI" panose="020B0502040204020203" pitchFamily="34" charset="0"/>
              </a:rPr>
              <a:t>  </a:t>
            </a:r>
            <a:r>
              <a:rPr lang="es-CO" sz="2800" b="1" dirty="0">
                <a:latin typeface="Segoe UI" panose="020B0502040204020203" pitchFamily="34" charset="0"/>
                <a:cs typeface="Segoe UI" panose="020B0502040204020203" pitchFamily="34" charset="0"/>
              </a:rPr>
              <a:t>Alcaldía Mayor de Bogotá </a:t>
            </a:r>
            <a:endParaRPr lang="en-US" sz="2800" b="1" dirty="0">
              <a:latin typeface="Segoe UI" panose="020B0502040204020203" pitchFamily="34" charset="0"/>
              <a:cs typeface="Segoe UI" panose="020B0502040204020203" pitchFamily="34" charset="0"/>
            </a:endParaRPr>
          </a:p>
          <a:p>
            <a:r>
              <a:rPr lang="es-CO" sz="2800" b="1" dirty="0"/>
              <a:t> </a:t>
            </a:r>
            <a:endParaRPr lang="en-US" sz="2800" b="1" dirty="0"/>
          </a:p>
          <a:p>
            <a:endParaRPr lang="en-US" sz="2800" b="1" dirty="0"/>
          </a:p>
        </p:txBody>
      </p:sp>
      <p:grpSp>
        <p:nvGrpSpPr>
          <p:cNvPr id="14" name="Grupo 13"/>
          <p:cNvGrpSpPr/>
          <p:nvPr/>
        </p:nvGrpSpPr>
        <p:grpSpPr>
          <a:xfrm>
            <a:off x="0" y="6586763"/>
            <a:ext cx="12192000" cy="290287"/>
            <a:chOff x="0" y="6386284"/>
            <a:chExt cx="12192000" cy="290287"/>
          </a:xfrm>
        </p:grpSpPr>
        <p:sp>
          <p:nvSpPr>
            <p:cNvPr id="15" name="Rectángulo 14"/>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6" name="Rectángulo 15"/>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7" name="Rectángulo 16"/>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8" name="Rectángulo 17"/>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Tree>
    <p:extLst>
      <p:ext uri="{BB962C8B-B14F-4D97-AF65-F5344CB8AC3E}">
        <p14:creationId xmlns:p14="http://schemas.microsoft.com/office/powerpoint/2010/main" val="3832553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0"/>
            <a:ext cx="12192000" cy="6858000"/>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581" y="2627936"/>
            <a:ext cx="8942837" cy="4230064"/>
          </a:xfrm>
          <a:prstGeom prst="rect">
            <a:avLst/>
          </a:prstGeom>
        </p:spPr>
      </p:pic>
    </p:spTree>
    <p:extLst>
      <p:ext uri="{BB962C8B-B14F-4D97-AF65-F5344CB8AC3E}">
        <p14:creationId xmlns:p14="http://schemas.microsoft.com/office/powerpoint/2010/main" val="1718833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12192000" cy="6858000"/>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p:cNvSpPr txBox="1"/>
          <p:nvPr/>
        </p:nvSpPr>
        <p:spPr>
          <a:xfrm>
            <a:off x="6311254" y="4661057"/>
            <a:ext cx="5063067" cy="1477328"/>
          </a:xfrm>
          <a:prstGeom prst="rect">
            <a:avLst/>
          </a:prstGeom>
          <a:noFill/>
        </p:spPr>
        <p:txBody>
          <a:bodyPr wrap="square" rtlCol="0">
            <a:spAutoFit/>
          </a:bodyPr>
          <a:lstStyle/>
          <a:p>
            <a:pPr lvl="0"/>
            <a:r>
              <a:rPr lang="es-CO" sz="3600" b="1" dirty="0">
                <a:solidFill>
                  <a:schemeClr val="bg1"/>
                </a:solidFill>
                <a:latin typeface="Segoe UI" panose="020B0502040204020203" pitchFamily="34" charset="0"/>
                <a:cs typeface="Segoe UI" panose="020B0502040204020203" pitchFamily="34" charset="0"/>
              </a:rPr>
              <a:t>CHATICO:</a:t>
            </a:r>
          </a:p>
          <a:p>
            <a:pPr lvl="0"/>
            <a:r>
              <a:rPr lang="es-CO" sz="3600" b="1" dirty="0">
                <a:solidFill>
                  <a:schemeClr val="bg1"/>
                </a:solidFill>
                <a:latin typeface="Segoe UI" panose="020B0502040204020203" pitchFamily="34" charset="0"/>
                <a:cs typeface="Segoe UI" panose="020B0502040204020203" pitchFamily="34" charset="0"/>
              </a:rPr>
              <a:t>cómo y por qué nace </a:t>
            </a:r>
            <a:endParaRPr lang="en-US" sz="3600" b="1" dirty="0">
              <a:solidFill>
                <a:schemeClr val="bg1"/>
              </a:solidFill>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p:txBody>
      </p:sp>
      <p:grpSp>
        <p:nvGrpSpPr>
          <p:cNvPr id="5" name="Grupo 4"/>
          <p:cNvGrpSpPr/>
          <p:nvPr/>
        </p:nvGrpSpPr>
        <p:grpSpPr>
          <a:xfrm>
            <a:off x="0" y="6586763"/>
            <a:ext cx="12192000" cy="290287"/>
            <a:chOff x="0" y="6386284"/>
            <a:chExt cx="12192000" cy="290287"/>
          </a:xfrm>
        </p:grpSpPr>
        <p:sp>
          <p:nvSpPr>
            <p:cNvPr id="6" name="Rectángulo 5"/>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ángulo 6"/>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ángulo 7"/>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ángulo 8"/>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10" name="Elipse 9"/>
          <p:cNvSpPr/>
          <p:nvPr/>
        </p:nvSpPr>
        <p:spPr>
          <a:xfrm>
            <a:off x="4833155" y="4642009"/>
            <a:ext cx="1262845" cy="1262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b="1" dirty="0">
                <a:solidFill>
                  <a:srgbClr val="EA0A2A"/>
                </a:solidFill>
                <a:latin typeface="Segoe UI" panose="020B0502040204020203" pitchFamily="34" charset="0"/>
                <a:cs typeface="Segoe UI" panose="020B0502040204020203" pitchFamily="34" charset="0"/>
              </a:rPr>
              <a:t>1</a:t>
            </a:r>
            <a:endParaRPr lang="en-US" sz="4400" b="1" dirty="0">
              <a:solidFill>
                <a:srgbClr val="EA0A2A"/>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40331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441179" y="396479"/>
            <a:ext cx="5541610" cy="5863144"/>
          </a:xfrm>
          <a:prstGeom prst="rect">
            <a:avLst/>
          </a:prstGeom>
          <a:noFill/>
        </p:spPr>
        <p:txBody>
          <a:bodyPr wrap="square" rtlCol="0">
            <a:spAutoFit/>
          </a:bodyPr>
          <a:lstStyle/>
          <a:p>
            <a:pPr algn="just"/>
            <a:r>
              <a:rPr lang="es-CO" sz="1500" b="1" dirty="0">
                <a:solidFill>
                  <a:srgbClr val="EA0A2A"/>
                </a:solidFill>
                <a:latin typeface="Segoe UI" panose="020B0502040204020203" pitchFamily="34" charset="0"/>
                <a:cs typeface="Segoe UI" panose="020B0502040204020203" pitchFamily="34" charset="0"/>
              </a:rPr>
              <a:t>Chatico</a:t>
            </a:r>
            <a:r>
              <a:rPr lang="es-CO" sz="1500" dirty="0">
                <a:latin typeface="Segoe UI" panose="020B0502040204020203" pitchFamily="34" charset="0"/>
                <a:cs typeface="Segoe UI" panose="020B0502040204020203" pitchFamily="34" charset="0"/>
              </a:rPr>
              <a:t>, cuyo nombre hace honor al cachaco bogotano y a todo lo que representa aquel que es orgulloso de haber nacido en la capital de Colombia, es un agente virtual basado en inteligencia artificial y procesamiento de lenguaje natural, brinda atención ininterrumpida al ciudadano y se actualiza de manera permanente atendiendo a las necesidades de quienes lo van utilizando. Busca articular esfuerzos con las entidades distritales en la generación de contenidos de valor para el ciudadano, con el fin de posicionarlo como el canal principal de comunicación entre los ciudadanos y el Distrito.</a:t>
            </a:r>
          </a:p>
          <a:p>
            <a:pPr algn="just"/>
            <a:endParaRPr lang="en-US" sz="1500" dirty="0">
              <a:latin typeface="Segoe UI" panose="020B0502040204020203" pitchFamily="34" charset="0"/>
              <a:cs typeface="Segoe UI" panose="020B0502040204020203" pitchFamily="34" charset="0"/>
            </a:endParaRPr>
          </a:p>
          <a:p>
            <a:pPr algn="just"/>
            <a:r>
              <a:rPr lang="es-CO" sz="1500" dirty="0">
                <a:latin typeface="Segoe UI" panose="020B0502040204020203" pitchFamily="34" charset="0"/>
                <a:cs typeface="Segoe UI" panose="020B0502040204020203" pitchFamily="34" charset="0"/>
              </a:rPr>
              <a:t>Chatico hace parte del proyecto Gobierno Abierto Bogotá y tiene como objetivo acercar al ciudadano al Distrito a través de: </a:t>
            </a:r>
          </a:p>
          <a:p>
            <a:pPr algn="just"/>
            <a:endParaRPr lang="en-US" sz="1500" b="1" dirty="0">
              <a:latin typeface="Segoe UI" panose="020B0502040204020203" pitchFamily="34" charset="0"/>
              <a:cs typeface="Segoe UI" panose="020B0502040204020203" pitchFamily="34" charset="0"/>
            </a:endParaRPr>
          </a:p>
          <a:p>
            <a:pPr marL="342900" indent="-342900" algn="just">
              <a:buAutoNum type="arabicPeriod"/>
            </a:pPr>
            <a:r>
              <a:rPr lang="es-CO" sz="1500" dirty="0">
                <a:latin typeface="Segoe UI" panose="020B0502040204020203" pitchFamily="34" charset="0"/>
                <a:cs typeface="Segoe UI" panose="020B0502040204020203" pitchFamily="34" charset="0"/>
              </a:rPr>
              <a:t>Prestar mejores </a:t>
            </a:r>
            <a:r>
              <a:rPr lang="es-CO" sz="1500" b="1" dirty="0">
                <a:solidFill>
                  <a:srgbClr val="EA0A2A"/>
                </a:solidFill>
                <a:latin typeface="Segoe UI" panose="020B0502040204020203" pitchFamily="34" charset="0"/>
                <a:cs typeface="Segoe UI" panose="020B0502040204020203" pitchFamily="34" charset="0"/>
              </a:rPr>
              <a:t>servicios</a:t>
            </a:r>
            <a:r>
              <a:rPr lang="es-CO" sz="1500" dirty="0">
                <a:latin typeface="Segoe UI" panose="020B0502040204020203" pitchFamily="34" charset="0"/>
                <a:cs typeface="Segoe UI" panose="020B0502040204020203" pitchFamily="34" charset="0"/>
              </a:rPr>
              <a:t> y dar garantía de acceso a los </a:t>
            </a:r>
            <a:r>
              <a:rPr lang="es-CO" sz="1500" b="1" dirty="0">
                <a:solidFill>
                  <a:srgbClr val="EA0A2A"/>
                </a:solidFill>
                <a:latin typeface="Segoe UI" panose="020B0502040204020203" pitchFamily="34" charset="0"/>
                <a:cs typeface="Segoe UI" panose="020B0502040204020203" pitchFamily="34" charset="0"/>
              </a:rPr>
              <a:t>trámites </a:t>
            </a:r>
            <a:r>
              <a:rPr lang="es-CO" sz="1500" dirty="0">
                <a:latin typeface="Segoe UI" panose="020B0502040204020203" pitchFamily="34" charset="0"/>
                <a:cs typeface="Segoe UI" panose="020B0502040204020203" pitchFamily="34" charset="0"/>
              </a:rPr>
              <a:t>de una manera más sencilla y bajo un mecanismo de diálogo como si se hablara con un amigo. En Chatico, el habitante de Bogotá puede consultar por WhatsApp o chat si un ciudadano es beneficiario de ingreso mínimo garantizado, averiguar estado de encuesta de Sisbén o saber cómo se solicitan apoyos del Distrito.</a:t>
            </a:r>
          </a:p>
          <a:p>
            <a:pPr marL="342900" indent="-342900" algn="just">
              <a:buAutoNum type="arabicPeriod"/>
            </a:pPr>
            <a:endParaRPr lang="es-CO" sz="1500" dirty="0">
              <a:latin typeface="Segoe UI" panose="020B0502040204020203" pitchFamily="34" charset="0"/>
              <a:cs typeface="Segoe UI" panose="020B0502040204020203" pitchFamily="34" charset="0"/>
            </a:endParaRPr>
          </a:p>
          <a:p>
            <a:pPr marL="342900" indent="-342900" algn="just">
              <a:buAutoNum type="arabicPeriod"/>
            </a:pPr>
            <a:r>
              <a:rPr lang="es-CO" sz="1500" dirty="0">
                <a:latin typeface="Segoe UI" panose="020B0502040204020203" pitchFamily="34" charset="0"/>
                <a:cs typeface="Segoe UI" panose="020B0502040204020203" pitchFamily="34" charset="0"/>
              </a:rPr>
              <a:t>Brindar </a:t>
            </a:r>
            <a:r>
              <a:rPr lang="es-CO" sz="1500" b="1" dirty="0">
                <a:solidFill>
                  <a:srgbClr val="EA0A2A"/>
                </a:solidFill>
                <a:latin typeface="Segoe UI" panose="020B0502040204020203" pitchFamily="34" charset="0"/>
                <a:cs typeface="Segoe UI" panose="020B0502040204020203" pitchFamily="34" charset="0"/>
              </a:rPr>
              <a:t>información </a:t>
            </a:r>
            <a:r>
              <a:rPr lang="es-CO" sz="1500" dirty="0">
                <a:latin typeface="Segoe UI" panose="020B0502040204020203" pitchFamily="34" charset="0"/>
                <a:cs typeface="Segoe UI" panose="020B0502040204020203" pitchFamily="34" charset="0"/>
              </a:rPr>
              <a:t>completa y clara de hechos coyunturales como el Festival de Verano o aspectos de la ciudad como las localidades de Bogotá </a:t>
            </a:r>
            <a:endParaRPr lang="en-US" sz="1500" b="1" dirty="0">
              <a:latin typeface="Segoe UI" panose="020B0502040204020203" pitchFamily="34" charset="0"/>
              <a:cs typeface="Segoe UI" panose="020B0502040204020203" pitchFamily="34" charset="0"/>
            </a:endParaRPr>
          </a:p>
        </p:txBody>
      </p:sp>
      <p:sp>
        <p:nvSpPr>
          <p:cNvPr id="4" name="CuadroTexto 3"/>
          <p:cNvSpPr txBox="1"/>
          <p:nvPr/>
        </p:nvSpPr>
        <p:spPr>
          <a:xfrm>
            <a:off x="6252754" y="396479"/>
            <a:ext cx="5512415" cy="5401479"/>
          </a:xfrm>
          <a:prstGeom prst="rect">
            <a:avLst/>
          </a:prstGeom>
          <a:noFill/>
        </p:spPr>
        <p:txBody>
          <a:bodyPr wrap="square" rtlCol="0">
            <a:spAutoFit/>
          </a:bodyPr>
          <a:lstStyle/>
          <a:p>
            <a:pPr algn="just"/>
            <a:r>
              <a:rPr lang="es-CO" sz="1500" dirty="0">
                <a:latin typeface="Segoe UI" panose="020B0502040204020203" pitchFamily="34" charset="0"/>
                <a:cs typeface="Segoe UI" panose="020B0502040204020203" pitchFamily="34" charset="0"/>
              </a:rPr>
              <a:t>3. Propiciar mecanismos de </a:t>
            </a:r>
            <a:r>
              <a:rPr lang="es-CO" sz="1500" b="1" dirty="0">
                <a:solidFill>
                  <a:srgbClr val="EA0A2A"/>
                </a:solidFill>
                <a:latin typeface="Segoe UI" panose="020B0502040204020203" pitchFamily="34" charset="0"/>
                <a:cs typeface="Segoe UI" panose="020B0502040204020203" pitchFamily="34" charset="0"/>
              </a:rPr>
              <a:t>participación </a:t>
            </a:r>
            <a:r>
              <a:rPr lang="es-CO" sz="1500" dirty="0">
                <a:latin typeface="Segoe UI" panose="020B0502040204020203" pitchFamily="34" charset="0"/>
                <a:cs typeface="Segoe UI" panose="020B0502040204020203" pitchFamily="34" charset="0"/>
              </a:rPr>
              <a:t>por canales</a:t>
            </a:r>
          </a:p>
          <a:p>
            <a:pPr algn="just"/>
            <a:r>
              <a:rPr lang="es-CO" sz="1500" dirty="0">
                <a:latin typeface="Segoe UI" panose="020B0502040204020203" pitchFamily="34" charset="0"/>
                <a:cs typeface="Segoe UI" panose="020B0502040204020203" pitchFamily="34" charset="0"/>
              </a:rPr>
              <a:t>    digitales, como participar del proceso de causas</a:t>
            </a:r>
          </a:p>
          <a:p>
            <a:pPr algn="just"/>
            <a:r>
              <a:rPr lang="es-CO" sz="1500" dirty="0">
                <a:latin typeface="Segoe UI" panose="020B0502040204020203" pitchFamily="34" charset="0"/>
                <a:cs typeface="Segoe UI" panose="020B0502040204020203" pitchFamily="34" charset="0"/>
              </a:rPr>
              <a:t>    ciudadanas o presupuestos participativos. </a:t>
            </a:r>
          </a:p>
          <a:p>
            <a:pPr marL="342900" indent="-342900" algn="just">
              <a:buFont typeface="+mj-lt"/>
              <a:buAutoNum type="arabicPeriod"/>
            </a:pPr>
            <a:endParaRPr lang="en-US" sz="1500" b="1" dirty="0">
              <a:latin typeface="Segoe UI" panose="020B0502040204020203" pitchFamily="34" charset="0"/>
              <a:cs typeface="Segoe UI" panose="020B0502040204020203" pitchFamily="34" charset="0"/>
            </a:endParaRPr>
          </a:p>
          <a:p>
            <a:pPr marL="342900" indent="-342900" algn="just">
              <a:buAutoNum type="arabicPeriod" startAt="4"/>
            </a:pPr>
            <a:r>
              <a:rPr lang="es-CO" sz="1500" dirty="0">
                <a:latin typeface="Segoe UI" panose="020B0502040204020203" pitchFamily="34" charset="0"/>
                <a:cs typeface="Segoe UI" panose="020B0502040204020203" pitchFamily="34" charset="0"/>
              </a:rPr>
              <a:t>Permitir </a:t>
            </a:r>
            <a:r>
              <a:rPr lang="es-CO" sz="1500" b="1" dirty="0">
                <a:solidFill>
                  <a:srgbClr val="EA0A2A"/>
                </a:solidFill>
                <a:latin typeface="Segoe UI" panose="020B0502040204020203" pitchFamily="34" charset="0"/>
                <a:cs typeface="Segoe UI" panose="020B0502040204020203" pitchFamily="34" charset="0"/>
              </a:rPr>
              <a:t>envío de información</a:t>
            </a:r>
            <a:r>
              <a:rPr lang="es-CO" sz="1500" dirty="0">
                <a:latin typeface="Segoe UI" panose="020B0502040204020203" pitchFamily="34" charset="0"/>
                <a:cs typeface="Segoe UI" panose="020B0502040204020203" pitchFamily="34" charset="0"/>
              </a:rPr>
              <a:t>, previa autorización del ciudadano, sobre temas que le interesen y le faciliten su vida en el relacionamiento con la ciudad: envío de mensaje cuando inicia la matrícula de sus hijos, invitarlo a un proceso de regularización de deuda de impuestos, avisarle que la tarjeta de su Transmilenio ya se está acabando. </a:t>
            </a:r>
          </a:p>
          <a:p>
            <a:pPr algn="just"/>
            <a:endParaRPr lang="en-US" sz="1500" b="1" dirty="0">
              <a:latin typeface="Segoe UI" panose="020B0502040204020203" pitchFamily="34" charset="0"/>
              <a:cs typeface="Segoe UI" panose="020B0502040204020203" pitchFamily="34" charset="0"/>
            </a:endParaRPr>
          </a:p>
          <a:p>
            <a:pPr algn="just"/>
            <a:r>
              <a:rPr lang="es-CO" sz="1500" dirty="0">
                <a:latin typeface="Segoe UI" panose="020B0502040204020203" pitchFamily="34" charset="0"/>
                <a:cs typeface="Segoe UI" panose="020B0502040204020203" pitchFamily="34" charset="0"/>
              </a:rPr>
              <a:t>En la conceptualización del proyecto se toma la decisión estratégica de desplegarlo sobre sitios web, pero también sobre WhatsApp porque se entiende que este mecanismo de comunicación está muy apropiado entre bogotanos de diferentes edades, niveles socioeconómicos y capacidades técnicas. Lo anterior hace que resulte una herramienta efectiva de comunicación y con potencial transaccional; adicionalmente si bien no todos los hogares en Bogotá cuentan con acceso a internet (el 80.7%, según la más reciente </a:t>
            </a:r>
            <a:r>
              <a:rPr lang="es-CO" sz="1500" u="sng" dirty="0">
                <a:latin typeface="Segoe UI" panose="020B0502040204020203" pitchFamily="34" charset="0"/>
                <a:cs typeface="Segoe UI" panose="020B0502040204020203" pitchFamily="34" charset="0"/>
                <a:hlinkClick r:id="rId2"/>
              </a:rPr>
              <a:t>Encuesta Multipropósito</a:t>
            </a:r>
            <a:r>
              <a:rPr lang="es-CO" sz="1500" dirty="0">
                <a:latin typeface="Segoe UI" panose="020B0502040204020203" pitchFamily="34" charset="0"/>
                <a:cs typeface="Segoe UI" panose="020B0502040204020203" pitchFamily="34" charset="0"/>
              </a:rPr>
              <a:t>), muchos planes de telefonía móvil brindan WhatsApp de manera gratuita. </a:t>
            </a:r>
            <a:endParaRPr lang="en-US" sz="1500" dirty="0">
              <a:latin typeface="Segoe UI" panose="020B0502040204020203" pitchFamily="34" charset="0"/>
              <a:cs typeface="Segoe UI" panose="020B0502040204020203" pitchFamily="34" charset="0"/>
            </a:endParaRPr>
          </a:p>
          <a:p>
            <a:pPr algn="just"/>
            <a:endParaRPr lang="en-US" sz="1500" dirty="0"/>
          </a:p>
        </p:txBody>
      </p:sp>
      <p:grpSp>
        <p:nvGrpSpPr>
          <p:cNvPr id="5" name="Grupo 4"/>
          <p:cNvGrpSpPr/>
          <p:nvPr/>
        </p:nvGrpSpPr>
        <p:grpSpPr>
          <a:xfrm>
            <a:off x="0" y="6586763"/>
            <a:ext cx="12192000" cy="290287"/>
            <a:chOff x="0" y="6386284"/>
            <a:chExt cx="12192000" cy="290287"/>
          </a:xfrm>
        </p:grpSpPr>
        <p:sp>
          <p:nvSpPr>
            <p:cNvPr id="6" name="Rectángulo 5"/>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ángulo 6"/>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ángulo 7"/>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ángulo 8"/>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Tree>
    <p:extLst>
      <p:ext uri="{BB962C8B-B14F-4D97-AF65-F5344CB8AC3E}">
        <p14:creationId xmlns:p14="http://schemas.microsoft.com/office/powerpoint/2010/main" val="3207228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12192000" cy="6858000"/>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p:cNvSpPr txBox="1"/>
          <p:nvPr/>
        </p:nvSpPr>
        <p:spPr>
          <a:xfrm>
            <a:off x="6212113" y="4642009"/>
            <a:ext cx="6894287" cy="1477328"/>
          </a:xfrm>
          <a:prstGeom prst="rect">
            <a:avLst/>
          </a:prstGeom>
          <a:noFill/>
          <a:ln>
            <a:noFill/>
          </a:ln>
        </p:spPr>
        <p:txBody>
          <a:bodyPr wrap="square" rtlCol="0">
            <a:spAutoFit/>
          </a:bodyPr>
          <a:lstStyle/>
          <a:p>
            <a:pPr lvl="0"/>
            <a:r>
              <a:rPr lang="es-CO" sz="3600" b="1" dirty="0">
                <a:solidFill>
                  <a:schemeClr val="bg1"/>
                </a:solidFill>
                <a:latin typeface="Segoe UI" panose="020B0502040204020203" pitchFamily="34" charset="0"/>
                <a:cs typeface="Segoe UI" panose="020B0502040204020203" pitchFamily="34" charset="0"/>
              </a:rPr>
              <a:t>WhatsApp. </a:t>
            </a:r>
          </a:p>
          <a:p>
            <a:pPr lvl="0"/>
            <a:r>
              <a:rPr lang="es-CO" sz="3600" b="1" dirty="0">
                <a:solidFill>
                  <a:schemeClr val="bg1"/>
                </a:solidFill>
                <a:latin typeface="Segoe UI" panose="020B0502040204020203" pitchFamily="34" charset="0"/>
                <a:cs typeface="Segoe UI" panose="020B0502040204020203" pitchFamily="34" charset="0"/>
              </a:rPr>
              <a:t>La apuesta de expansión </a:t>
            </a:r>
            <a:endParaRPr lang="en-US" sz="3600" dirty="0">
              <a:solidFill>
                <a:schemeClr val="bg1"/>
              </a:solidFill>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p:txBody>
      </p:sp>
      <p:grpSp>
        <p:nvGrpSpPr>
          <p:cNvPr id="6" name="Grupo 5"/>
          <p:cNvGrpSpPr/>
          <p:nvPr/>
        </p:nvGrpSpPr>
        <p:grpSpPr>
          <a:xfrm>
            <a:off x="0" y="6586763"/>
            <a:ext cx="12192000" cy="290287"/>
            <a:chOff x="0" y="6386284"/>
            <a:chExt cx="12192000" cy="290287"/>
          </a:xfrm>
        </p:grpSpPr>
        <p:sp>
          <p:nvSpPr>
            <p:cNvPr id="7" name="Rectángulo 6"/>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ángulo 7"/>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ángulo 8"/>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ángulo 9"/>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11" name="Elipse 10"/>
          <p:cNvSpPr/>
          <p:nvPr/>
        </p:nvSpPr>
        <p:spPr>
          <a:xfrm>
            <a:off x="4833155" y="4642009"/>
            <a:ext cx="1262845" cy="1262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b="1" dirty="0">
                <a:solidFill>
                  <a:srgbClr val="43A041"/>
                </a:solidFill>
                <a:latin typeface="Segoe UI" panose="020B0502040204020203" pitchFamily="34" charset="0"/>
                <a:cs typeface="Segoe UI" panose="020B0502040204020203" pitchFamily="34" charset="0"/>
              </a:rPr>
              <a:t>2</a:t>
            </a:r>
            <a:endParaRPr lang="en-US" sz="4400" b="1" dirty="0">
              <a:solidFill>
                <a:srgbClr val="43A04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03176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716949" y="798523"/>
            <a:ext cx="3666365" cy="4524315"/>
          </a:xfrm>
          <a:prstGeom prst="rect">
            <a:avLst/>
          </a:prstGeom>
          <a:noFill/>
        </p:spPr>
        <p:txBody>
          <a:bodyPr wrap="square" rtlCol="0">
            <a:spAutoFit/>
          </a:bodyPr>
          <a:lstStyle/>
          <a:p>
            <a:r>
              <a:rPr lang="es-CO" sz="1600" dirty="0">
                <a:latin typeface="Segoe UI" panose="020B0502040204020203" pitchFamily="34" charset="0"/>
                <a:cs typeface="Segoe UI" panose="020B0502040204020203" pitchFamily="34" charset="0"/>
              </a:rPr>
              <a:t>El desarrollo de soluciones en la Alcaldía Mayor de Bogotá se hace buscando mejor </a:t>
            </a:r>
            <a:r>
              <a:rPr lang="es-CO" sz="1600" b="1" dirty="0">
                <a:solidFill>
                  <a:srgbClr val="43A041"/>
                </a:solidFill>
                <a:latin typeface="Segoe UI" panose="020B0502040204020203" pitchFamily="34" charset="0"/>
                <a:cs typeface="Segoe UI" panose="020B0502040204020203" pitchFamily="34" charset="0"/>
              </a:rPr>
              <a:t>aprovechamiento de las tecnologías</a:t>
            </a:r>
            <a:r>
              <a:rPr lang="es-CO" sz="1600" b="1" dirty="0">
                <a:solidFill>
                  <a:srgbClr val="F39D42"/>
                </a:solidFill>
                <a:latin typeface="Segoe UI" panose="020B0502040204020203" pitchFamily="34" charset="0"/>
                <a:cs typeface="Segoe UI" panose="020B0502040204020203" pitchFamily="34" charset="0"/>
              </a:rPr>
              <a:t> </a:t>
            </a:r>
            <a:r>
              <a:rPr lang="es-CO" sz="1600" dirty="0">
                <a:latin typeface="Segoe UI" panose="020B0502040204020203" pitchFamily="34" charset="0"/>
                <a:cs typeface="Segoe UI" panose="020B0502040204020203" pitchFamily="34" charset="0"/>
              </a:rPr>
              <a:t>emergentes, así como un análisis de lo que pasa en la ciudad. </a:t>
            </a:r>
          </a:p>
          <a:p>
            <a:endParaRPr lang="en-US" sz="1600" dirty="0">
              <a:latin typeface="Segoe UI" panose="020B0502040204020203" pitchFamily="34" charset="0"/>
              <a:cs typeface="Segoe UI" panose="020B0502040204020203" pitchFamily="34" charset="0"/>
            </a:endParaRPr>
          </a:p>
          <a:p>
            <a:pPr algn="just"/>
            <a:r>
              <a:rPr lang="es-CO" sz="1600" dirty="0">
                <a:latin typeface="Segoe UI" panose="020B0502040204020203" pitchFamily="34" charset="0"/>
                <a:cs typeface="Segoe UI" panose="020B0502040204020203" pitchFamily="34" charset="0"/>
              </a:rPr>
              <a:t>Bogotá ha mejorado en temas de conectividad y así lo refleja la más reciente versión de la </a:t>
            </a:r>
            <a:r>
              <a:rPr lang="es-CO" sz="1600" u="sng" dirty="0">
                <a:latin typeface="Segoe UI" panose="020B0502040204020203" pitchFamily="34" charset="0"/>
                <a:cs typeface="Segoe UI" panose="020B0502040204020203" pitchFamily="34" charset="0"/>
                <a:hlinkClick r:id="rId2"/>
              </a:rPr>
              <a:t>Encuesta Multipropósito 2021</a:t>
            </a:r>
            <a:r>
              <a:rPr lang="es-CO" sz="1600" dirty="0">
                <a:latin typeface="Segoe UI" panose="020B0502040204020203" pitchFamily="34" charset="0"/>
                <a:cs typeface="Segoe UI" panose="020B0502040204020203" pitchFamily="34" charset="0"/>
              </a:rPr>
              <a:t>.  En 2021, Bogotá registró un considerable aumento de hogares conectados a internet, al </a:t>
            </a:r>
            <a:r>
              <a:rPr lang="es-CO" sz="1600" b="1" dirty="0">
                <a:solidFill>
                  <a:srgbClr val="43A041"/>
                </a:solidFill>
                <a:latin typeface="Segoe UI" panose="020B0502040204020203" pitchFamily="34" charset="0"/>
                <a:cs typeface="Segoe UI" panose="020B0502040204020203" pitchFamily="34" charset="0"/>
              </a:rPr>
              <a:t>pasar de 67,2% en 2017 a 80,7% en 2021</a:t>
            </a:r>
            <a:r>
              <a:rPr lang="es-CO" sz="1600" dirty="0">
                <a:latin typeface="Segoe UI" panose="020B0502040204020203" pitchFamily="34" charset="0"/>
                <a:cs typeface="Segoe UI" panose="020B0502040204020203" pitchFamily="34" charset="0"/>
              </a:rPr>
              <a:t>. Las cifras sobre acceso e interacción con la tecnología no se quedan ahí, pues según la mencionada Encuesta, el 91,6% de ciudadanos usan sus celulares para acceder a internet.</a:t>
            </a:r>
            <a:endParaRPr lang="en-US" sz="1600" dirty="0">
              <a:latin typeface="Segoe UI" panose="020B0502040204020203" pitchFamily="34" charset="0"/>
              <a:cs typeface="Segoe UI" panose="020B0502040204020203" pitchFamily="34" charset="0"/>
            </a:endParaRPr>
          </a:p>
        </p:txBody>
      </p:sp>
      <p:grpSp>
        <p:nvGrpSpPr>
          <p:cNvPr id="9" name="Grupo 8"/>
          <p:cNvGrpSpPr/>
          <p:nvPr/>
        </p:nvGrpSpPr>
        <p:grpSpPr>
          <a:xfrm>
            <a:off x="0" y="6586763"/>
            <a:ext cx="12192000" cy="290287"/>
            <a:chOff x="0" y="6386284"/>
            <a:chExt cx="12192000" cy="290287"/>
          </a:xfrm>
        </p:grpSpPr>
        <p:sp>
          <p:nvSpPr>
            <p:cNvPr id="10" name="Rectángulo 9"/>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ángulo 10"/>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ángulo 11"/>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Rectángulo 12"/>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graphicFrame>
        <p:nvGraphicFramePr>
          <p:cNvPr id="14" name="Tabla 13"/>
          <p:cNvGraphicFramePr>
            <a:graphicFrameLocks noGrp="1"/>
          </p:cNvGraphicFramePr>
          <p:nvPr>
            <p:extLst>
              <p:ext uri="{D42A27DB-BD31-4B8C-83A1-F6EECF244321}">
                <p14:modId xmlns:p14="http://schemas.microsoft.com/office/powerpoint/2010/main" val="2734010484"/>
              </p:ext>
            </p:extLst>
          </p:nvPr>
        </p:nvGraphicFramePr>
        <p:xfrm>
          <a:off x="4976950" y="798523"/>
          <a:ext cx="6544490" cy="4713547"/>
        </p:xfrm>
        <a:graphic>
          <a:graphicData uri="http://schemas.openxmlformats.org/drawingml/2006/table">
            <a:tbl>
              <a:tblPr firstRow="1" bandRow="1">
                <a:tableStyleId>{E8B1032C-EA38-4F05-BA0D-38AFFFC7BED3}</a:tableStyleId>
              </a:tblPr>
              <a:tblGrid>
                <a:gridCol w="1308898">
                  <a:extLst>
                    <a:ext uri="{9D8B030D-6E8A-4147-A177-3AD203B41FA5}">
                      <a16:colId xmlns:a16="http://schemas.microsoft.com/office/drawing/2014/main" val="600498195"/>
                    </a:ext>
                  </a:extLst>
                </a:gridCol>
                <a:gridCol w="1308898">
                  <a:extLst>
                    <a:ext uri="{9D8B030D-6E8A-4147-A177-3AD203B41FA5}">
                      <a16:colId xmlns:a16="http://schemas.microsoft.com/office/drawing/2014/main" val="1677632378"/>
                    </a:ext>
                  </a:extLst>
                </a:gridCol>
                <a:gridCol w="1308898">
                  <a:extLst>
                    <a:ext uri="{9D8B030D-6E8A-4147-A177-3AD203B41FA5}">
                      <a16:colId xmlns:a16="http://schemas.microsoft.com/office/drawing/2014/main" val="784666673"/>
                    </a:ext>
                  </a:extLst>
                </a:gridCol>
                <a:gridCol w="1325935">
                  <a:extLst>
                    <a:ext uri="{9D8B030D-6E8A-4147-A177-3AD203B41FA5}">
                      <a16:colId xmlns:a16="http://schemas.microsoft.com/office/drawing/2014/main" val="3578357179"/>
                    </a:ext>
                  </a:extLst>
                </a:gridCol>
                <a:gridCol w="1291861">
                  <a:extLst>
                    <a:ext uri="{9D8B030D-6E8A-4147-A177-3AD203B41FA5}">
                      <a16:colId xmlns:a16="http://schemas.microsoft.com/office/drawing/2014/main" val="2938350607"/>
                    </a:ext>
                  </a:extLst>
                </a:gridCol>
              </a:tblGrid>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Localidad</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Total</a:t>
                      </a:r>
                      <a:r>
                        <a:rPr lang="es-CO" sz="1200" baseline="0" dirty="0">
                          <a:effectLst/>
                          <a:latin typeface="Segoe UI" panose="020B0502040204020203" pitchFamily="34" charset="0"/>
                          <a:cs typeface="Segoe UI" panose="020B0502040204020203" pitchFamily="34" charset="0"/>
                        </a:rPr>
                        <a:t> </a:t>
                      </a:r>
                      <a:r>
                        <a:rPr lang="es-CO" sz="1200" dirty="0">
                          <a:effectLst/>
                          <a:latin typeface="Segoe UI" panose="020B0502040204020203" pitchFamily="34" charset="0"/>
                          <a:cs typeface="Segoe UI" panose="020B0502040204020203" pitchFamily="34" charset="0"/>
                        </a:rPr>
                        <a:t>Si </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Total</a:t>
                      </a:r>
                      <a:r>
                        <a:rPr lang="es-CO" sz="1200" baseline="0" dirty="0">
                          <a:effectLst/>
                          <a:latin typeface="Segoe UI" panose="020B0502040204020203" pitchFamily="34" charset="0"/>
                          <a:cs typeface="Segoe UI" panose="020B0502040204020203" pitchFamily="34" charset="0"/>
                        </a:rPr>
                        <a:t> </a:t>
                      </a:r>
                      <a:r>
                        <a:rPr lang="es-CO" sz="1200" dirty="0">
                          <a:effectLst/>
                          <a:latin typeface="Segoe UI" panose="020B0502040204020203" pitchFamily="34" charset="0"/>
                          <a:cs typeface="Segoe UI" panose="020B0502040204020203" pitchFamily="34" charset="0"/>
                        </a:rPr>
                        <a:t>No </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Porcentaje Si</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Porcentaje</a:t>
                      </a:r>
                      <a:r>
                        <a:rPr lang="es-CO" sz="1200" baseline="0" dirty="0">
                          <a:effectLst/>
                          <a:latin typeface="Segoe UI" panose="020B0502040204020203" pitchFamily="34" charset="0"/>
                          <a:cs typeface="Segoe UI" panose="020B0502040204020203" pitchFamily="34" charset="0"/>
                        </a:rPr>
                        <a:t> </a:t>
                      </a:r>
                      <a:r>
                        <a:rPr lang="es-CO" sz="1200" dirty="0">
                          <a:effectLst/>
                          <a:latin typeface="Segoe UI" panose="020B0502040204020203" pitchFamily="34" charset="0"/>
                          <a:cs typeface="Segoe UI" panose="020B0502040204020203" pitchFamily="34" charset="0"/>
                        </a:rPr>
                        <a:t>No </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1896103250"/>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Usaquén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455.339,99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42.641,38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91,44%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8,56%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3084509753"/>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Engativá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642.686,59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52.242,40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92,48%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7,52%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1011740957"/>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Suba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940.687,00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89.008,39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91,36%</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8,64%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3120731730"/>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Barrios Unidos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118.629,82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10.328,42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91,99%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8,01%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504685297"/>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Teusaquillo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140.460,17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12.732,89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91,69%</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8,31%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1032579487"/>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Los Mártires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63.329,74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4.451,80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93,43%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6,57%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542497318"/>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Antonio Nariño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64.730,46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5.983,34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91,54%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8,46%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2889900764"/>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Puente Aranda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187.197,50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21.237,78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89,81%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10,19%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2512366180"/>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Candelaria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13.831,71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1.101,06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92,63%</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7,37%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1248753422"/>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Rafael Uribe Uribe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282.575,31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21.508,80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92,93%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7,07%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481561370"/>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Ciudad Bolívar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414.767,31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44.947,12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90,22%</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9,78%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lnL w="9525" cap="flat" cmpd="sng" algn="ctr">
                      <a:solidFill>
                        <a:srgbClr val="43A041"/>
                      </a:solidFill>
                      <a:prstDash val="solid"/>
                      <a:round/>
                      <a:headEnd type="none" w="med" len="med"/>
                      <a:tailEnd type="none" w="med" len="med"/>
                    </a:lnL>
                    <a:lnR w="9525" cap="flat" cmpd="sng" algn="ctr">
                      <a:solidFill>
                        <a:srgbClr val="43A041"/>
                      </a:solidFill>
                      <a:prstDash val="solid"/>
                      <a:round/>
                      <a:headEnd type="none" w="med" len="med"/>
                      <a:tailEnd type="none" w="med" len="med"/>
                    </a:lnR>
                    <a:lnT w="9525" cap="flat" cmpd="sng" algn="ctr">
                      <a:solidFill>
                        <a:srgbClr val="43A041"/>
                      </a:solidFill>
                      <a:prstDash val="solid"/>
                      <a:round/>
                      <a:headEnd type="none" w="med" len="med"/>
                      <a:tailEnd type="none" w="med" len="med"/>
                    </a:lnT>
                    <a:lnB w="9525" cap="flat" cmpd="sng" algn="ctr">
                      <a:solidFill>
                        <a:srgbClr val="43A041"/>
                      </a:solidFill>
                      <a:prstDash val="solid"/>
                      <a:round/>
                      <a:headEnd type="none" w="med" len="med"/>
                      <a:tailEnd type="none" w="med" len="med"/>
                    </a:lnB>
                  </a:tcPr>
                </a:tc>
                <a:extLst>
                  <a:ext uri="{0D108BD9-81ED-4DB2-BD59-A6C34878D82A}">
                    <a16:rowId xmlns:a16="http://schemas.microsoft.com/office/drawing/2014/main" val="4271883437"/>
                  </a:ext>
                </a:extLst>
              </a:tr>
            </a:tbl>
          </a:graphicData>
        </a:graphic>
      </p:graphicFrame>
    </p:spTree>
    <p:extLst>
      <p:ext uri="{BB962C8B-B14F-4D97-AF65-F5344CB8AC3E}">
        <p14:creationId xmlns:p14="http://schemas.microsoft.com/office/powerpoint/2010/main" val="540228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73407" y="914638"/>
            <a:ext cx="3666365" cy="4031873"/>
          </a:xfrm>
          <a:prstGeom prst="rect">
            <a:avLst/>
          </a:prstGeom>
          <a:noFill/>
        </p:spPr>
        <p:txBody>
          <a:bodyPr wrap="square" rtlCol="0">
            <a:spAutoFit/>
          </a:bodyPr>
          <a:lstStyle/>
          <a:p>
            <a:pPr algn="just"/>
            <a:r>
              <a:rPr lang="es-CO" sz="1600" dirty="0">
                <a:latin typeface="Segoe UI" panose="020B0502040204020203" pitchFamily="34" charset="0"/>
                <a:cs typeface="Segoe UI" panose="020B0502040204020203" pitchFamily="34" charset="0"/>
              </a:rPr>
              <a:t>Finalmente, y en lo que respecta a la zona rural de la capital de Colombia, el salto es significativo, al pasar </a:t>
            </a:r>
            <a:r>
              <a:rPr lang="es-CO" sz="1600" b="1" dirty="0">
                <a:solidFill>
                  <a:srgbClr val="43A041"/>
                </a:solidFill>
                <a:latin typeface="Segoe UI" panose="020B0502040204020203" pitchFamily="34" charset="0"/>
                <a:cs typeface="Segoe UI" panose="020B0502040204020203" pitchFamily="34" charset="0"/>
              </a:rPr>
              <a:t>del 9,4% en 2017 a 38,4%</a:t>
            </a:r>
            <a:r>
              <a:rPr lang="es-CO" sz="1600" dirty="0">
                <a:solidFill>
                  <a:srgbClr val="43A041"/>
                </a:solidFill>
                <a:latin typeface="Segoe UI" panose="020B0502040204020203" pitchFamily="34" charset="0"/>
                <a:cs typeface="Segoe UI" panose="020B0502040204020203" pitchFamily="34" charset="0"/>
              </a:rPr>
              <a:t> </a:t>
            </a:r>
            <a:r>
              <a:rPr lang="es-CO" sz="1600" dirty="0">
                <a:latin typeface="Segoe UI" panose="020B0502040204020203" pitchFamily="34" charset="0"/>
                <a:cs typeface="Segoe UI" panose="020B0502040204020203" pitchFamily="34" charset="0"/>
              </a:rPr>
              <a:t>en 2021; es decir, 29 puntos porcentuales. </a:t>
            </a:r>
          </a:p>
          <a:p>
            <a:pPr algn="just"/>
            <a:endParaRPr lang="en-US" sz="1600" dirty="0">
              <a:latin typeface="Segoe UI" panose="020B0502040204020203" pitchFamily="34" charset="0"/>
              <a:cs typeface="Segoe UI" panose="020B0502040204020203" pitchFamily="34" charset="0"/>
            </a:endParaRPr>
          </a:p>
          <a:p>
            <a:pPr algn="just"/>
            <a:r>
              <a:rPr lang="es-CO" sz="1600" dirty="0">
                <a:latin typeface="Segoe UI" panose="020B0502040204020203" pitchFamily="34" charset="0"/>
                <a:cs typeface="Segoe UI" panose="020B0502040204020203" pitchFamily="34" charset="0"/>
              </a:rPr>
              <a:t>Lo anterior, sirve de soporte al proyecto para corroborar que prestar los servicios a los ciudadanos a través de un canal como y logra la meta de </a:t>
            </a:r>
            <a:r>
              <a:rPr lang="es-CO" sz="1600" b="1" dirty="0">
                <a:solidFill>
                  <a:srgbClr val="43A041"/>
                </a:solidFill>
                <a:latin typeface="Segoe UI" panose="020B0502040204020203" pitchFamily="34" charset="0"/>
                <a:cs typeface="Segoe UI" panose="020B0502040204020203" pitchFamily="34" charset="0"/>
              </a:rPr>
              <a:t>WhatsApp garantiza alcance, es inclusivo </a:t>
            </a:r>
            <a:r>
              <a:rPr lang="es-CO" sz="1600" b="1" dirty="0">
                <a:solidFill>
                  <a:srgbClr val="F39D42"/>
                </a:solidFill>
                <a:latin typeface="Segoe UI" panose="020B0502040204020203" pitchFamily="34" charset="0"/>
                <a:cs typeface="Segoe UI" panose="020B0502040204020203" pitchFamily="34" charset="0"/>
              </a:rPr>
              <a:t> </a:t>
            </a:r>
            <a:r>
              <a:rPr lang="es-CO" sz="1600" b="1" dirty="0">
                <a:solidFill>
                  <a:srgbClr val="43A041"/>
                </a:solidFill>
                <a:latin typeface="Segoe UI" panose="020B0502040204020203" pitchFamily="34" charset="0"/>
                <a:cs typeface="Segoe UI" panose="020B0502040204020203" pitchFamily="34" charset="0"/>
              </a:rPr>
              <a:t>llegar a más habitantes de la capital</a:t>
            </a:r>
            <a:r>
              <a:rPr lang="es-CO" sz="1600" dirty="0">
                <a:latin typeface="Segoe UI" panose="020B0502040204020203" pitchFamily="34" charset="0"/>
                <a:cs typeface="Segoe UI" panose="020B0502040204020203" pitchFamily="34" charset="0"/>
              </a:rPr>
              <a:t> y de la zona metropolitana que diariamente se desplazan a la ciudad por temas laborales, de salud, educativos o personales.</a:t>
            </a:r>
            <a:endParaRPr lang="en-US" sz="1600" dirty="0">
              <a:latin typeface="Segoe UI" panose="020B0502040204020203" pitchFamily="34" charset="0"/>
              <a:cs typeface="Segoe UI" panose="020B0502040204020203" pitchFamily="34" charset="0"/>
            </a:endParaRPr>
          </a:p>
        </p:txBody>
      </p:sp>
      <p:sp>
        <p:nvSpPr>
          <p:cNvPr id="4" name="CuadroTexto 3"/>
          <p:cNvSpPr txBox="1"/>
          <p:nvPr/>
        </p:nvSpPr>
        <p:spPr>
          <a:xfrm>
            <a:off x="5312225" y="4207847"/>
            <a:ext cx="6473373" cy="984885"/>
          </a:xfrm>
          <a:prstGeom prst="rect">
            <a:avLst/>
          </a:prstGeom>
          <a:noFill/>
        </p:spPr>
        <p:txBody>
          <a:bodyPr wrap="square" rtlCol="0">
            <a:spAutoFit/>
          </a:bodyPr>
          <a:lstStyle/>
          <a:p>
            <a:r>
              <a:rPr lang="en-US" dirty="0"/>
              <a:t> </a:t>
            </a:r>
            <a:r>
              <a:rPr lang="es-CO" sz="1000" dirty="0">
                <a:latin typeface="Segoe UI" panose="020B0502040204020203" pitchFamily="34" charset="0"/>
                <a:cs typeface="Segoe UI" panose="020B0502040204020203" pitchFamily="34" charset="0"/>
              </a:rPr>
              <a:t>*Datos expandidos con base en las proyecciones de población calculadas a partir del Censo Nacional de Población y Vivienda 2018.</a:t>
            </a:r>
            <a:endParaRPr lang="en-US" sz="1000" dirty="0">
              <a:latin typeface="Segoe UI" panose="020B0502040204020203" pitchFamily="34" charset="0"/>
              <a:cs typeface="Segoe UI" panose="020B0502040204020203" pitchFamily="34" charset="0"/>
            </a:endParaRPr>
          </a:p>
          <a:p>
            <a:r>
              <a:rPr lang="es-CO" sz="1000" dirty="0">
                <a:latin typeface="Segoe UI" panose="020B0502040204020203" pitchFamily="34" charset="0"/>
                <a:cs typeface="Segoe UI" panose="020B0502040204020203" pitchFamily="34" charset="0"/>
              </a:rPr>
              <a:t>Fuente: DANE y SDP - Encuesta Multipropósito 2021. Cálculos: SDP-Dirección de Estudios Macro. Fecha de cálculo 2022-06-23</a:t>
            </a:r>
            <a:endParaRPr lang="en-US" sz="1000" dirty="0">
              <a:latin typeface="Segoe UI" panose="020B0502040204020203" pitchFamily="34" charset="0"/>
              <a:cs typeface="Segoe UI" panose="020B0502040204020203" pitchFamily="34" charset="0"/>
            </a:endParaRPr>
          </a:p>
          <a:p>
            <a:endParaRPr lang="en-US" sz="1000" dirty="0">
              <a:latin typeface="Segoe UI" panose="020B0502040204020203" pitchFamily="34" charset="0"/>
              <a:cs typeface="Segoe UI" panose="020B0502040204020203" pitchFamily="34" charset="0"/>
            </a:endParaRPr>
          </a:p>
        </p:txBody>
      </p:sp>
      <p:grpSp>
        <p:nvGrpSpPr>
          <p:cNvPr id="6" name="Grupo 5"/>
          <p:cNvGrpSpPr/>
          <p:nvPr/>
        </p:nvGrpSpPr>
        <p:grpSpPr>
          <a:xfrm>
            <a:off x="0" y="6586763"/>
            <a:ext cx="12192000" cy="290287"/>
            <a:chOff x="0" y="6386284"/>
            <a:chExt cx="12192000" cy="290287"/>
          </a:xfrm>
        </p:grpSpPr>
        <p:sp>
          <p:nvSpPr>
            <p:cNvPr id="8" name="Rectángulo 7"/>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ángulo 8"/>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ángulo 9"/>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ángulo 10"/>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graphicFrame>
        <p:nvGraphicFramePr>
          <p:cNvPr id="12" name="Tabla 11"/>
          <p:cNvGraphicFramePr>
            <a:graphicFrameLocks noGrp="1"/>
          </p:cNvGraphicFramePr>
          <p:nvPr>
            <p:extLst>
              <p:ext uri="{D42A27DB-BD31-4B8C-83A1-F6EECF244321}">
                <p14:modId xmlns:p14="http://schemas.microsoft.com/office/powerpoint/2010/main" val="3513872144"/>
              </p:ext>
            </p:extLst>
          </p:nvPr>
        </p:nvGraphicFramePr>
        <p:xfrm>
          <a:off x="5312225" y="914638"/>
          <a:ext cx="6473373" cy="3009840"/>
        </p:xfrm>
        <a:graphic>
          <a:graphicData uri="http://schemas.openxmlformats.org/drawingml/2006/table">
            <a:tbl>
              <a:tblPr firstRow="1" bandRow="1">
                <a:tableStyleId>{E8B1032C-EA38-4F05-BA0D-38AFFFC7BED3}</a:tableStyleId>
              </a:tblPr>
              <a:tblGrid>
                <a:gridCol w="1294675">
                  <a:extLst>
                    <a:ext uri="{9D8B030D-6E8A-4147-A177-3AD203B41FA5}">
                      <a16:colId xmlns:a16="http://schemas.microsoft.com/office/drawing/2014/main" val="600498195"/>
                    </a:ext>
                  </a:extLst>
                </a:gridCol>
                <a:gridCol w="1294675">
                  <a:extLst>
                    <a:ext uri="{9D8B030D-6E8A-4147-A177-3AD203B41FA5}">
                      <a16:colId xmlns:a16="http://schemas.microsoft.com/office/drawing/2014/main" val="1677632378"/>
                    </a:ext>
                  </a:extLst>
                </a:gridCol>
                <a:gridCol w="1294675">
                  <a:extLst>
                    <a:ext uri="{9D8B030D-6E8A-4147-A177-3AD203B41FA5}">
                      <a16:colId xmlns:a16="http://schemas.microsoft.com/office/drawing/2014/main" val="784666673"/>
                    </a:ext>
                  </a:extLst>
                </a:gridCol>
                <a:gridCol w="1311526">
                  <a:extLst>
                    <a:ext uri="{9D8B030D-6E8A-4147-A177-3AD203B41FA5}">
                      <a16:colId xmlns:a16="http://schemas.microsoft.com/office/drawing/2014/main" val="3578357179"/>
                    </a:ext>
                  </a:extLst>
                </a:gridCol>
                <a:gridCol w="1277822">
                  <a:extLst>
                    <a:ext uri="{9D8B030D-6E8A-4147-A177-3AD203B41FA5}">
                      <a16:colId xmlns:a16="http://schemas.microsoft.com/office/drawing/2014/main" val="2938350607"/>
                    </a:ext>
                  </a:extLst>
                </a:gridCol>
              </a:tblGrid>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Localidad </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Total</a:t>
                      </a:r>
                      <a:r>
                        <a:rPr lang="es-CO" sz="1200" baseline="0" dirty="0">
                          <a:effectLst/>
                          <a:latin typeface="Segoe UI" panose="020B0502040204020203" pitchFamily="34" charset="0"/>
                          <a:cs typeface="Segoe UI" panose="020B0502040204020203" pitchFamily="34" charset="0"/>
                        </a:rPr>
                        <a:t> </a:t>
                      </a:r>
                      <a:r>
                        <a:rPr lang="es-CO" sz="1200" dirty="0">
                          <a:effectLst/>
                          <a:latin typeface="Segoe UI" panose="020B0502040204020203" pitchFamily="34" charset="0"/>
                          <a:cs typeface="Segoe UI" panose="020B0502040204020203" pitchFamily="34" charset="0"/>
                        </a:rPr>
                        <a:t>Si </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Total</a:t>
                      </a:r>
                      <a:r>
                        <a:rPr lang="es-CO" sz="1200" baseline="0" dirty="0">
                          <a:effectLst/>
                          <a:latin typeface="Segoe UI" panose="020B0502040204020203" pitchFamily="34" charset="0"/>
                          <a:cs typeface="Segoe UI" panose="020B0502040204020203" pitchFamily="34" charset="0"/>
                        </a:rPr>
                        <a:t> </a:t>
                      </a:r>
                      <a:r>
                        <a:rPr lang="es-CO" sz="1200" dirty="0">
                          <a:effectLst/>
                          <a:latin typeface="Segoe UI" panose="020B0502040204020203" pitchFamily="34" charset="0"/>
                          <a:cs typeface="Segoe UI" panose="020B0502040204020203" pitchFamily="34" charset="0"/>
                        </a:rPr>
                        <a:t>No </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Porcentaje Si</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Porcentaje</a:t>
                      </a:r>
                      <a:r>
                        <a:rPr lang="es-CO" sz="1200" baseline="0" dirty="0">
                          <a:effectLst/>
                          <a:latin typeface="Segoe UI" panose="020B0502040204020203" pitchFamily="34" charset="0"/>
                          <a:cs typeface="Segoe UI" panose="020B0502040204020203" pitchFamily="34" charset="0"/>
                        </a:rPr>
                        <a:t> </a:t>
                      </a:r>
                      <a:r>
                        <a:rPr lang="es-CO" sz="1200" dirty="0">
                          <a:effectLst/>
                          <a:latin typeface="Segoe UI" panose="020B0502040204020203" pitchFamily="34" charset="0"/>
                          <a:cs typeface="Segoe UI" panose="020B0502040204020203" pitchFamily="34" charset="0"/>
                        </a:rPr>
                        <a:t>No </a:t>
                      </a:r>
                      <a:endParaRPr lang="en-US" sz="1200" dirty="0">
                        <a:solidFill>
                          <a:srgbClr val="F39D42"/>
                        </a:solidFill>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extLst>
                  <a:ext uri="{0D108BD9-81ED-4DB2-BD59-A6C34878D82A}">
                    <a16:rowId xmlns:a16="http://schemas.microsoft.com/office/drawing/2014/main" val="1896103250"/>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Chapinero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138.267,34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15.083,04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90,16%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9,84%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extLst>
                  <a:ext uri="{0D108BD9-81ED-4DB2-BD59-A6C34878D82A}">
                    <a16:rowId xmlns:a16="http://schemas.microsoft.com/office/drawing/2014/main" val="539595632"/>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Sumapaz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1.970,66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106,47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94,8 %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5,13%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extLst>
                  <a:ext uri="{0D108BD9-81ED-4DB2-BD59-A6C34878D82A}">
                    <a16:rowId xmlns:a16="http://schemas.microsoft.com/office/drawing/2014/main" val="3084509753"/>
                  </a:ext>
                </a:extLst>
              </a:tr>
              <a:tr h="370840">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Santa Fe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75.795,83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5.446,39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93,30%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6,70%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extLst>
                  <a:ext uri="{0D108BD9-81ED-4DB2-BD59-A6C34878D82A}">
                    <a16:rowId xmlns:a16="http://schemas.microsoft.com/office/drawing/2014/main" val="1011740957"/>
                  </a:ext>
                </a:extLst>
              </a:tr>
              <a:tr h="370840">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San Cristóbal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292.369,58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25.999,89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91,83%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8,17%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extLst>
                  <a:ext uri="{0D108BD9-81ED-4DB2-BD59-A6C34878D82A}">
                    <a16:rowId xmlns:a16="http://schemas.microsoft.com/office/drawing/2014/main" val="3120731730"/>
                  </a:ext>
                </a:extLst>
              </a:tr>
              <a:tr h="370840">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Usme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274.583,84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25.197,57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91,59%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8,41%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extLst>
                  <a:ext uri="{0D108BD9-81ED-4DB2-BD59-A6C34878D82A}">
                    <a16:rowId xmlns:a16="http://schemas.microsoft.com/office/drawing/2014/main" val="504685297"/>
                  </a:ext>
                </a:extLst>
              </a:tr>
              <a:tr h="370840">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Tunjuelito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129.203,90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11.464,89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91,85%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8,15%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extLst>
                  <a:ext uri="{0D108BD9-81ED-4DB2-BD59-A6C34878D82A}">
                    <a16:rowId xmlns:a16="http://schemas.microsoft.com/office/drawing/2014/main" val="1032579487"/>
                  </a:ext>
                </a:extLst>
              </a:tr>
              <a:tr h="370840">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Bosa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501.226,27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a:effectLst/>
                          <a:latin typeface="Segoe UI" panose="020B0502040204020203" pitchFamily="34" charset="0"/>
                          <a:cs typeface="Segoe UI" panose="020B0502040204020203" pitchFamily="34" charset="0"/>
                        </a:rPr>
                        <a:t>        44.328,62 </a:t>
                      </a:r>
                      <a:endParaRPr lang="en-US" sz="120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91,87%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tc>
                  <a:txBody>
                    <a:bodyPr/>
                    <a:lstStyle/>
                    <a:p>
                      <a:pPr algn="ctr">
                        <a:lnSpc>
                          <a:spcPct val="107000"/>
                        </a:lnSpc>
                        <a:spcAft>
                          <a:spcPts val="0"/>
                        </a:spcAft>
                      </a:pPr>
                      <a:r>
                        <a:rPr lang="es-CO" sz="1200" dirty="0">
                          <a:effectLst/>
                          <a:latin typeface="Segoe UI" panose="020B0502040204020203" pitchFamily="34" charset="0"/>
                          <a:cs typeface="Segoe UI" panose="020B0502040204020203" pitchFamily="34" charset="0"/>
                        </a:rPr>
                        <a:t>                         8,13%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44450" marR="44450" marT="0" marB="0" anchor="b"/>
                </a:tc>
                <a:extLst>
                  <a:ext uri="{0D108BD9-81ED-4DB2-BD59-A6C34878D82A}">
                    <a16:rowId xmlns:a16="http://schemas.microsoft.com/office/drawing/2014/main" val="542497318"/>
                  </a:ext>
                </a:extLst>
              </a:tr>
            </a:tbl>
          </a:graphicData>
        </a:graphic>
      </p:graphicFrame>
    </p:spTree>
    <p:extLst>
      <p:ext uri="{BB962C8B-B14F-4D97-AF65-F5344CB8AC3E}">
        <p14:creationId xmlns:p14="http://schemas.microsoft.com/office/powerpoint/2010/main" val="3971452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126095"/>
            <a:ext cx="12192000" cy="6858000"/>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p:cNvSpPr txBox="1"/>
          <p:nvPr/>
        </p:nvSpPr>
        <p:spPr>
          <a:xfrm>
            <a:off x="6227611" y="4981524"/>
            <a:ext cx="6894287" cy="923330"/>
          </a:xfrm>
          <a:prstGeom prst="rect">
            <a:avLst/>
          </a:prstGeom>
          <a:noFill/>
          <a:ln>
            <a:noFill/>
          </a:ln>
        </p:spPr>
        <p:txBody>
          <a:bodyPr wrap="square" rtlCol="0">
            <a:spAutoFit/>
          </a:bodyPr>
          <a:lstStyle/>
          <a:p>
            <a:pPr lvl="0"/>
            <a:r>
              <a:rPr lang="es-ES" sz="3600" b="1" dirty="0">
                <a:solidFill>
                  <a:schemeClr val="bg1"/>
                </a:solidFill>
                <a:latin typeface="Segoe UI" panose="020B0502040204020203" pitchFamily="34" charset="0"/>
                <a:cs typeface="Segoe UI" panose="020B0502040204020203" pitchFamily="34" charset="0"/>
              </a:rPr>
              <a:t>Nuestra Marca</a:t>
            </a:r>
            <a:endParaRPr lang="en-US" sz="3600" dirty="0">
              <a:solidFill>
                <a:schemeClr val="bg1"/>
              </a:solidFill>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p:txBody>
      </p:sp>
      <p:grpSp>
        <p:nvGrpSpPr>
          <p:cNvPr id="12" name="Grupo 11"/>
          <p:cNvGrpSpPr/>
          <p:nvPr/>
        </p:nvGrpSpPr>
        <p:grpSpPr>
          <a:xfrm>
            <a:off x="0" y="6586763"/>
            <a:ext cx="12192000" cy="290287"/>
            <a:chOff x="0" y="6386284"/>
            <a:chExt cx="12192000" cy="290287"/>
          </a:xfrm>
        </p:grpSpPr>
        <p:sp>
          <p:nvSpPr>
            <p:cNvPr id="8" name="Rectángulo 7"/>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ángulo 8"/>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ángulo 9"/>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ángulo 10"/>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13" name="Elipse 12"/>
          <p:cNvSpPr/>
          <p:nvPr/>
        </p:nvSpPr>
        <p:spPr>
          <a:xfrm>
            <a:off x="4833155" y="4642009"/>
            <a:ext cx="1262845" cy="1262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b="1" dirty="0">
                <a:solidFill>
                  <a:srgbClr val="F39D42"/>
                </a:solidFill>
                <a:latin typeface="Segoe UI" panose="020B0502040204020203" pitchFamily="34" charset="0"/>
                <a:cs typeface="Segoe UI" panose="020B0502040204020203" pitchFamily="34" charset="0"/>
              </a:rPr>
              <a:t>3</a:t>
            </a:r>
            <a:endParaRPr lang="en-US" sz="4400" b="1" dirty="0">
              <a:solidFill>
                <a:srgbClr val="F39D4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43278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6586763"/>
            <a:ext cx="12192000" cy="290287"/>
            <a:chOff x="0" y="6386284"/>
            <a:chExt cx="12192000" cy="290287"/>
          </a:xfrm>
        </p:grpSpPr>
        <p:sp>
          <p:nvSpPr>
            <p:cNvPr id="3" name="Rectángulo 2"/>
            <p:cNvSpPr/>
            <p:nvPr/>
          </p:nvSpPr>
          <p:spPr>
            <a:xfrm>
              <a:off x="0" y="6386286"/>
              <a:ext cx="3048000" cy="290285"/>
            </a:xfrm>
            <a:prstGeom prst="rect">
              <a:avLst/>
            </a:prstGeom>
            <a:solidFill>
              <a:srgbClr val="EA0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4" name="Rectángulo 3"/>
            <p:cNvSpPr/>
            <p:nvPr/>
          </p:nvSpPr>
          <p:spPr>
            <a:xfrm>
              <a:off x="3048000" y="6386285"/>
              <a:ext cx="3048000" cy="290285"/>
            </a:xfrm>
            <a:prstGeom prst="rect">
              <a:avLst/>
            </a:prstGeom>
            <a:solidFill>
              <a:srgbClr val="43A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5" name="Rectángulo 4"/>
            <p:cNvSpPr/>
            <p:nvPr/>
          </p:nvSpPr>
          <p:spPr>
            <a:xfrm>
              <a:off x="6096000" y="6386285"/>
              <a:ext cx="3048000" cy="290285"/>
            </a:xfrm>
            <a:prstGeom prst="rect">
              <a:avLst/>
            </a:prstGeom>
            <a:solidFill>
              <a:srgbClr val="F39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6" name="Rectángulo 5"/>
            <p:cNvSpPr/>
            <p:nvPr/>
          </p:nvSpPr>
          <p:spPr>
            <a:xfrm>
              <a:off x="9144000" y="6386284"/>
              <a:ext cx="3048000" cy="290285"/>
            </a:xfrm>
            <a:prstGeom prst="rect">
              <a:avLst/>
            </a:prstGeom>
            <a:solidFill>
              <a:srgbClr val="406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sp>
        <p:nvSpPr>
          <p:cNvPr id="12" name="CuadroTexto 11"/>
          <p:cNvSpPr txBox="1"/>
          <p:nvPr/>
        </p:nvSpPr>
        <p:spPr>
          <a:xfrm>
            <a:off x="905634" y="823057"/>
            <a:ext cx="3666365" cy="5940088"/>
          </a:xfrm>
          <a:prstGeom prst="rect">
            <a:avLst/>
          </a:prstGeom>
          <a:noFill/>
        </p:spPr>
        <p:txBody>
          <a:bodyPr wrap="square" rtlCol="0">
            <a:spAutoFit/>
          </a:bodyPr>
          <a:lstStyle/>
          <a:p>
            <a:pPr lvl="0" algn="just"/>
            <a:r>
              <a:rPr lang="es-ES" b="1" dirty="0">
                <a:solidFill>
                  <a:srgbClr val="F98A3E"/>
                </a:solidFill>
                <a:latin typeface="Segoe UI" panose="020B0502040204020203" pitchFamily="34" charset="0"/>
                <a:cs typeface="Segoe UI" panose="020B0502040204020203" pitchFamily="34" charset="0"/>
              </a:rPr>
              <a:t>Nuestra Marca</a:t>
            </a:r>
            <a:endParaRPr lang="en-US" dirty="0">
              <a:solidFill>
                <a:srgbClr val="F98A3E"/>
              </a:solidFill>
              <a:latin typeface="Segoe UI" panose="020B0502040204020203" pitchFamily="34" charset="0"/>
              <a:cs typeface="Segoe UI" panose="020B0502040204020203" pitchFamily="34" charset="0"/>
            </a:endParaRPr>
          </a:p>
          <a:p>
            <a:pPr algn="just"/>
            <a:endParaRPr lang="es-CO" sz="1600" dirty="0">
              <a:latin typeface="Segoe UI" panose="020B0502040204020203" pitchFamily="34" charset="0"/>
              <a:cs typeface="Segoe UI" panose="020B0502040204020203" pitchFamily="34" charset="0"/>
            </a:endParaRPr>
          </a:p>
          <a:p>
            <a:pPr algn="just"/>
            <a:r>
              <a:rPr lang="es-CO" sz="1600" dirty="0">
                <a:latin typeface="Segoe UI" panose="020B0502040204020203" pitchFamily="34" charset="0"/>
                <a:cs typeface="Segoe UI" panose="020B0502040204020203" pitchFamily="34" charset="0"/>
              </a:rPr>
              <a:t>Cuando se arrancó el proyecto se toma la decisión de que la figura fuera un </a:t>
            </a:r>
            <a:r>
              <a:rPr lang="es-CO" sz="1600" dirty="0" err="1">
                <a:latin typeface="Segoe UI" panose="020B0502040204020203" pitchFamily="34" charset="0"/>
                <a:cs typeface="Segoe UI" panose="020B0502040204020203" pitchFamily="34" charset="0"/>
              </a:rPr>
              <a:t>bot</a:t>
            </a:r>
            <a:r>
              <a:rPr lang="es-CO" sz="1600" dirty="0">
                <a:latin typeface="Segoe UI" panose="020B0502040204020203" pitchFamily="34" charset="0"/>
                <a:cs typeface="Segoe UI" panose="020B0502040204020203" pitchFamily="34" charset="0"/>
              </a:rPr>
              <a:t> que aprenda diariamente gracias a que se soporta en inteligencia artificial y que evidencie que en Bogotá Territorio Inteligente, las TIC son aliadas de la prestación de servicios al ciudadano.  </a:t>
            </a:r>
          </a:p>
          <a:p>
            <a:pPr algn="just"/>
            <a:endParaRPr lang="en-US" sz="1600" dirty="0">
              <a:latin typeface="Segoe UI" panose="020B0502040204020203" pitchFamily="34" charset="0"/>
              <a:cs typeface="Segoe UI" panose="020B0502040204020203" pitchFamily="34" charset="0"/>
            </a:endParaRPr>
          </a:p>
          <a:p>
            <a:pPr algn="just"/>
            <a:r>
              <a:rPr lang="es-CO" sz="1600" dirty="0">
                <a:latin typeface="Segoe UI" panose="020B0502040204020203" pitchFamily="34" charset="0"/>
                <a:cs typeface="Segoe UI" panose="020B0502040204020203" pitchFamily="34" charset="0"/>
              </a:rPr>
              <a:t>Frente al nombre, se buscó uno que fuera emblemático a la ciudad. Por eso se escogió </a:t>
            </a:r>
            <a:r>
              <a:rPr lang="es-CO" sz="1600" b="1" dirty="0">
                <a:solidFill>
                  <a:srgbClr val="F39D42"/>
                </a:solidFill>
                <a:latin typeface="Segoe UI" panose="020B0502040204020203" pitchFamily="34" charset="0"/>
                <a:cs typeface="Segoe UI" panose="020B0502040204020203" pitchFamily="34" charset="0"/>
              </a:rPr>
              <a:t>“Chatico” </a:t>
            </a:r>
            <a:r>
              <a:rPr lang="es-CO" sz="1600" dirty="0">
                <a:latin typeface="Segoe UI" panose="020B0502040204020203" pitchFamily="34" charset="0"/>
                <a:cs typeface="Segoe UI" panose="020B0502040204020203" pitchFamily="34" charset="0"/>
              </a:rPr>
              <a:t>por asociarlo a lo que se asocia a Bogotá desde el principio de su historia. Se quiere  asociar al dialecto “Cachaco” de Bogotá desde el principio de su historia y con ello generar eco en las nuevas generaciones sobre su significado y cultura bogotana. </a:t>
            </a:r>
          </a:p>
          <a:p>
            <a:pPr algn="just"/>
            <a:r>
              <a:rPr lang="es-CO" sz="1600" dirty="0">
                <a:latin typeface="Segoe UI" panose="020B0502040204020203" pitchFamily="34" charset="0"/>
                <a:cs typeface="Segoe UI" panose="020B0502040204020203" pitchFamily="34" charset="0"/>
              </a:rPr>
              <a:t> </a:t>
            </a:r>
            <a:endParaRPr lang="en-US" sz="1600" dirty="0">
              <a:latin typeface="Segoe UI" panose="020B0502040204020203" pitchFamily="34" charset="0"/>
              <a:cs typeface="Segoe UI" panose="020B0502040204020203" pitchFamily="34" charset="0"/>
            </a:endParaRPr>
          </a:p>
          <a:p>
            <a:endParaRPr lang="en-US" sz="1600" dirty="0"/>
          </a:p>
        </p:txBody>
      </p:sp>
      <p:sp>
        <p:nvSpPr>
          <p:cNvPr id="14" name="CuadroTexto 13"/>
          <p:cNvSpPr txBox="1"/>
          <p:nvPr/>
        </p:nvSpPr>
        <p:spPr>
          <a:xfrm>
            <a:off x="5902036" y="777538"/>
            <a:ext cx="5237018" cy="2123658"/>
          </a:xfrm>
          <a:prstGeom prst="rect">
            <a:avLst/>
          </a:prstGeom>
          <a:noFill/>
        </p:spPr>
        <p:txBody>
          <a:bodyPr wrap="square" rtlCol="0">
            <a:spAutoFit/>
          </a:bodyPr>
          <a:lstStyle/>
          <a:p>
            <a:pPr marL="0" lvl="1" algn="just"/>
            <a:r>
              <a:rPr lang="es-CO" b="1" dirty="0">
                <a:solidFill>
                  <a:srgbClr val="F39D42"/>
                </a:solidFill>
                <a:latin typeface="Segoe UI" panose="020B0502040204020203" pitchFamily="34" charset="0"/>
                <a:cs typeface="Segoe UI" panose="020B0502040204020203" pitchFamily="34" charset="0"/>
              </a:rPr>
              <a:t>3.1 La imagen</a:t>
            </a:r>
            <a:r>
              <a:rPr lang="es-CO" sz="1600" dirty="0">
                <a:solidFill>
                  <a:srgbClr val="F39D42"/>
                </a:solidFill>
                <a:latin typeface="Segoe UI" panose="020B0502040204020203" pitchFamily="34" charset="0"/>
                <a:cs typeface="Segoe UI" panose="020B0502040204020203" pitchFamily="34" charset="0"/>
              </a:rPr>
              <a:t>. </a:t>
            </a:r>
          </a:p>
          <a:p>
            <a:pPr marL="0" lvl="1" algn="just"/>
            <a:r>
              <a:rPr lang="es-CO" sz="1600" dirty="0">
                <a:latin typeface="Segoe UI" panose="020B0502040204020203" pitchFamily="34" charset="0"/>
                <a:cs typeface="Segoe UI" panose="020B0502040204020203" pitchFamily="34" charset="0"/>
              </a:rPr>
              <a:t>Para definir el símbolo que identifica a Chatico se realizaron varias propuestas desde el equipo de diseño de la Alcaldía Mayor de Bogotá.  En ejercicios con usuarios, así como en votaciones con los expertos en diseño y comunicaciones se tomó la decisión de usar el siguiente símbolo. </a:t>
            </a:r>
            <a:endParaRPr lang="en-US" sz="1600" dirty="0">
              <a:latin typeface="Segoe UI" panose="020B0502040204020203" pitchFamily="34" charset="0"/>
              <a:cs typeface="Segoe UI" panose="020B0502040204020203" pitchFamily="34" charset="0"/>
            </a:endParaRPr>
          </a:p>
          <a:p>
            <a:endParaRPr lang="en-US" dirty="0"/>
          </a:p>
        </p:txBody>
      </p:sp>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9698" y="2838993"/>
            <a:ext cx="2561694" cy="2805664"/>
          </a:xfrm>
          <a:prstGeom prst="rect">
            <a:avLst/>
          </a:prstGeom>
        </p:spPr>
      </p:pic>
    </p:spTree>
    <p:extLst>
      <p:ext uri="{BB962C8B-B14F-4D97-AF65-F5344CB8AC3E}">
        <p14:creationId xmlns:p14="http://schemas.microsoft.com/office/powerpoint/2010/main" val="410021949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872</TotalTime>
  <Words>1726</Words>
  <Application>Microsoft Office PowerPoint</Application>
  <PresentationFormat>Panorámica</PresentationFormat>
  <Paragraphs>172</Paragraphs>
  <Slides>20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20</vt:i4>
      </vt:variant>
    </vt:vector>
  </HeadingPairs>
  <TitlesOfParts>
    <vt:vector size="25" baseType="lpstr">
      <vt:lpstr>Arial</vt:lpstr>
      <vt:lpstr>Calibri</vt:lpstr>
      <vt:lpstr>Calibri Light</vt:lpstr>
      <vt:lpstr>Segoe UI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CLAUDIA PAREDES</dc:creator>
  <cp:lastModifiedBy>Samir Andrés González Largo</cp:lastModifiedBy>
  <cp:revision>29</cp:revision>
  <dcterms:created xsi:type="dcterms:W3CDTF">2022-08-19T14:37:44Z</dcterms:created>
  <dcterms:modified xsi:type="dcterms:W3CDTF">2022-09-28T23:07:20Z</dcterms:modified>
</cp:coreProperties>
</file>