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0" r:id="rId2"/>
    <p:sldId id="265" r:id="rId3"/>
    <p:sldId id="292" r:id="rId4"/>
    <p:sldId id="275" r:id="rId5"/>
    <p:sldId id="273" r:id="rId6"/>
    <p:sldId id="285" r:id="rId7"/>
    <p:sldId id="289" r:id="rId8"/>
    <p:sldId id="288" r:id="rId9"/>
    <p:sldId id="290" r:id="rId10"/>
    <p:sldId id="276" r:id="rId11"/>
    <p:sldId id="297" r:id="rId12"/>
    <p:sldId id="293" r:id="rId13"/>
    <p:sldId id="294" r:id="rId14"/>
    <p:sldId id="295" r:id="rId15"/>
    <p:sldId id="296" r:id="rId16"/>
    <p:sldId id="298" r:id="rId17"/>
    <p:sldId id="299" r:id="rId18"/>
    <p:sldId id="284" r:id="rId19"/>
    <p:sldId id="279" r:id="rId20"/>
    <p:sldId id="283" r:id="rId21"/>
  </p:sldIdLst>
  <p:sldSz cx="12192000" cy="6858000"/>
  <p:notesSz cx="7007225" cy="9293225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Montserrat Medium" panose="00000600000000000000" pitchFamily="2" charset="0"/>
      <p:regular r:id="rId32"/>
      <p:italic r:id="rId33"/>
    </p:embeddedFont>
    <p:embeddedFont>
      <p:font typeface="Montserrat SemiBold" panose="00000700000000000000" pitchFamily="2" charset="0"/>
      <p:regular r:id="rId34"/>
      <p:bold r:id="rId35"/>
      <p:italic r:id="rId36"/>
      <p:boldItalic r:id="rId37"/>
    </p:embeddedFont>
  </p:embeddedFontLst>
  <p:defaultTextStyle>
    <a:defPPr>
      <a:defRPr lang="es-MX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C9A2"/>
    <a:srgbClr val="A42145"/>
    <a:srgbClr val="BC945A"/>
    <a:srgbClr val="996633"/>
    <a:srgbClr val="6E152E"/>
    <a:srgbClr val="245C4F"/>
    <a:srgbClr val="404040"/>
    <a:srgbClr val="69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44"/>
    <p:restoredTop sz="44161" autoAdjust="0"/>
  </p:normalViewPr>
  <p:slideViewPr>
    <p:cSldViewPr snapToGrid="0" snapToObjects="1">
      <p:cViewPr varScale="1">
        <p:scale>
          <a:sx n="88" d="100"/>
          <a:sy n="88" d="100"/>
        </p:scale>
        <p:origin x="624" y="3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927D54E-8C2E-5140-8C91-3FEA4A3AB8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464" cy="466275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D13BB7-3677-894F-9A14-A00678783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9139" y="0"/>
            <a:ext cx="3036464" cy="466275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F95092CE-056A-8E4F-AA38-7AF6D4E38A72}" type="datetimeFigureOut">
              <a:rPr lang="es-MX" smtClean="0"/>
              <a:t>30/09/2022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1DC28EA-8CAC-E143-B39A-5889FAF729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6951"/>
            <a:ext cx="3036464" cy="466274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C73B85-DAD0-4144-A9F5-B99516FD33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9139" y="8826951"/>
            <a:ext cx="3036464" cy="466274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2283F5F3-A0C0-064E-A21B-3D52FC9E23D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5397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464" cy="466275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9139" y="0"/>
            <a:ext cx="3036464" cy="466275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1A0E016B-CAC3-6B4C-90C0-D7AA6A747DA3}" type="datetimeFigureOut">
              <a:rPr lang="es-MX" smtClean="0"/>
              <a:t>30/09/2022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668338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723" y="4006992"/>
            <a:ext cx="5605780" cy="4542775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6951"/>
            <a:ext cx="3036464" cy="466274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9139" y="8826951"/>
            <a:ext cx="3036464" cy="466274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4ABF3107-FFE8-3645-B89F-777090C37BF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890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istemabesa@funcionpublica.gob.mx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esa.funcionpublica.gob.mx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315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sistema BESA se conforma de tres perfiles: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administrador: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Corresponde al Titular de la Unidad de Auditoría a Contrataciones Públicas (UACP) de la SFP.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Coordinador será para: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oficiales mayores de las SHCP, de la Defensa Nacional y de Marina;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titulares de las unidades de administración y finanzas (TUAF) de las dependencias y entidades de la Administración Pública Federal, y sus homólogos en los entes públicos estatales y municipales; asimismo,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titulares de las unidades de fiscalización, los órganos internos de control de la SFP, así como los órganos estatales y municipales de control; 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operador: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Será para los servidores públicos de las unidades compradoras responsables del registro de la información, previa designación de su Coordinador.</a:t>
            </a:r>
          </a:p>
          <a:p>
            <a:pPr>
              <a:lnSpc>
                <a:spcPct val="100000"/>
              </a:lnSpc>
            </a:pPr>
            <a:endParaRPr lang="es-MX" sz="1100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4256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sistema BESA se conforma de tres perfiles: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administrador: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Corresponde al Titular de la Unidad de Auditoría a Contrataciones Públicas (UACP) de la SFP.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Coordinador será para: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oficiales mayores de las SHCP, de la Defensa Nacional y de Marina;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titulares de las unidades de administración y finanzas (TUAF) de las dependencias y entidades de la Administración Pública Federal, y sus homólogos en los entes públicos estatales y municipales; asimismo,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Los titulares de las unidades de fiscalización, los órganos internos de control de la SFP, así como los órganos estatales y municipales de control; </a:t>
            </a:r>
          </a:p>
          <a:p>
            <a:pPr algn="just">
              <a:lnSpc>
                <a:spcPct val="100000"/>
              </a:lnSpc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El perfil de operador:</a:t>
            </a:r>
          </a:p>
          <a:p>
            <a:pPr marL="296595" indent="-296595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Será para los servidores públicos de las unidades compradoras responsables del registro de la información, previa designación de su Coordinador.</a:t>
            </a:r>
          </a:p>
          <a:p>
            <a:pPr>
              <a:lnSpc>
                <a:spcPct val="100000"/>
              </a:lnSpc>
            </a:pPr>
            <a:endParaRPr lang="es-MX" sz="1100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25545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509"/>
              </a:spcAft>
            </a:pPr>
            <a:r>
              <a:rPr lang="es-ES" sz="1100" dirty="0">
                <a:cs typeface="Calibri" panose="020F0502020204030204" pitchFamily="34" charset="0"/>
              </a:rPr>
              <a:t>Las atribuciones del Administrador, son las siguientes:</a:t>
            </a:r>
          </a:p>
          <a:p>
            <a:pPr algn="just">
              <a:spcAft>
                <a:spcPts val="509"/>
              </a:spcAft>
            </a:pPr>
            <a:r>
              <a:rPr lang="es-ES" sz="1100" dirty="0">
                <a:cs typeface="Calibri" panose="020F0502020204030204" pitchFamily="34" charset="0"/>
              </a:rPr>
              <a:t> </a:t>
            </a: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Habilitar los accesos al sistema BESA de los perfiles de Coordinador y Operador, previa solicitud.</a:t>
            </a: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Administrar la información registrada en el sistema BESA.</a:t>
            </a: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Coordinar, supervisar y evaluar el desempeño y la funcionalidad de la BESA.</a:t>
            </a: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rgbClr val="2F2F2F"/>
                </a:solidFill>
              </a:rPr>
              <a:t>Extraer, disponer y utilizar la información que se encuentre registrada en el sistema BESA para acciones de fiscalización, visitas de supervisión a adquisiciones, auditorías y visitas de supervisión, evaluación y validación de información; asimismo, para generar reportes, informes, documentos, opiniones, datos y programas de trabajo.</a:t>
            </a: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rgbClr val="2F2F2F"/>
                </a:solidFill>
              </a:rPr>
              <a:t>Preservar la actualización del sistema BESA, verificando que las dependencias, entidades y los entes públicos estatales y municipales, según corresponda, registren permanentemente el avance físico y financiero de las adquisiciones, arrendamientos y servicios contratados.</a:t>
            </a:r>
            <a:endParaRPr lang="es-ES" sz="1100" dirty="0">
              <a:cs typeface="Calibri" panose="020F0502020204030204" pitchFamily="34" charset="0"/>
            </a:endParaRPr>
          </a:p>
          <a:p>
            <a:pPr marL="291065" indent="-291065" algn="just">
              <a:spcAft>
                <a:spcPts val="509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Recibir y autorizar, en su caso, solitudes para modificar información registrada en el sistema BESA.</a:t>
            </a:r>
          </a:p>
          <a:p>
            <a:pPr algn="just">
              <a:lnSpc>
                <a:spcPct val="150000"/>
              </a:lnSpc>
              <a:spcAft>
                <a:spcPts val="357"/>
              </a:spcAft>
            </a:pPr>
            <a:endParaRPr lang="es-ES" dirty="0">
              <a:latin typeface="Montserrat" panose="02000505000000020004" pitchFamily="2" charset="0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5274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05">
              <a:spcAft>
                <a:spcPts val="407"/>
              </a:spcAft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Las atribuciones de los TUAF en el sistema BESA, son las siguientes: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endParaRPr lang="es-ES" sz="1100" dirty="0"/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Los coordinadores TUAF, deberán solicitar su alta al sistema BESA,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Asimismo, deberán designar y solicitar el alta de sus coordinadores locales y operadores de las unidades compradoras correspondientes, que </a:t>
            </a:r>
            <a:r>
              <a:rPr lang="es-ES" sz="1100" dirty="0" err="1"/>
              <a:t>accesarán</a:t>
            </a:r>
            <a:r>
              <a:rPr lang="es-ES" sz="1100" dirty="0"/>
              <a:t> al sistema.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En caso de así requerirlo, podrán solicitar la baja del servidor público en el sistema BESA.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Una vez registrada, en el sistema, la información de los contratos asociados a su ente, podrán hacer consultas de los mismos.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endParaRPr lang="es-ES" sz="1100" dirty="0"/>
          </a:p>
          <a:p>
            <a:pPr defTabSz="931384">
              <a:spcAft>
                <a:spcPts val="407"/>
              </a:spcAft>
              <a:defRPr/>
            </a:pPr>
            <a:r>
              <a:rPr lang="es-ES" sz="1100" dirty="0"/>
              <a:t>Las solicitudes de acceso de usuarios al sistema BESA, se realizarán mediante los Anexo 1 y 2 del Acuerdo, al correo electrónico sistemabesa@funcionpublica.gob.mx.</a:t>
            </a:r>
            <a:endParaRPr lang="en-US" sz="1100" dirty="0"/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endParaRPr lang="es-ES" sz="1100" dirty="0"/>
          </a:p>
          <a:p>
            <a:pPr>
              <a:spcAft>
                <a:spcPts val="407"/>
              </a:spcAft>
            </a:pPr>
            <a:endParaRPr lang="es-MX" sz="1100" dirty="0"/>
          </a:p>
          <a:p>
            <a:pPr>
              <a:spcAft>
                <a:spcPts val="407"/>
              </a:spcAft>
            </a:pPr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21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7"/>
              </a:spcAft>
            </a:pPr>
            <a:r>
              <a:rPr lang="es-ES" sz="1100" dirty="0"/>
              <a:t>Las atribuciones de las instancias fiscalizadoras en el sistema BESA, son las siguientes:</a:t>
            </a:r>
          </a:p>
          <a:p>
            <a:pPr>
              <a:spcAft>
                <a:spcPts val="407"/>
              </a:spcAft>
            </a:pPr>
            <a:endParaRPr lang="es-ES" sz="1100" dirty="0"/>
          </a:p>
          <a:p>
            <a:pPr marL="177958" indent="-177958" defTabSz="931384">
              <a:spcAft>
                <a:spcPts val="407"/>
              </a:spcAft>
              <a:buFont typeface="Arial" panose="020B0604020202020204" pitchFamily="34" charset="0"/>
              <a:buChar char="•"/>
              <a:defRPr/>
            </a:pPr>
            <a:r>
              <a:rPr lang="es-ES" sz="1100" dirty="0"/>
              <a:t>Los coordinadores de las instancias fiscalizadoras, deberán solicitar su alta al sistema BESA, 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Asimismo, deberán designar y solicitar el alta de sus coordinadores internos, que tendrán acceso al sistema, 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En caso de así requerirlo, podrán solicitar la baja del servidor público en el sistema.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Una vez registrada la información de los contratos en el sistema, asociados al ente que les compete, podrán hacer consultas de los mismos.</a:t>
            </a:r>
          </a:p>
          <a:p>
            <a:pPr>
              <a:spcAft>
                <a:spcPts val="407"/>
              </a:spcAft>
            </a:pPr>
            <a:endParaRPr lang="es-ES" sz="1100" dirty="0"/>
          </a:p>
          <a:p>
            <a:pPr>
              <a:spcAft>
                <a:spcPts val="407"/>
              </a:spcAft>
            </a:pPr>
            <a:r>
              <a:rPr lang="es-ES" sz="1100" dirty="0"/>
              <a:t>Las solicitudes de acceso de usuarios al sistema BESA, se realizarán mediante los Anexo 1 y 2 del Acuerdo, al correo electrónico sistemabesa@funcionpublica.gob.mx.</a:t>
            </a:r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4422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7"/>
              </a:spcAft>
            </a:pPr>
            <a:r>
              <a:rPr lang="es-ES" sz="1100" dirty="0">
                <a:solidFill>
                  <a:srgbClr val="2F2F2F"/>
                </a:solidFill>
              </a:rPr>
              <a:t>Las atribuciones del Operador en el sistema BESA, son las siguientes:</a:t>
            </a:r>
          </a:p>
          <a:p>
            <a:pPr>
              <a:spcAft>
                <a:spcPts val="407"/>
              </a:spcAft>
            </a:pPr>
            <a:endParaRPr lang="es-ES" sz="1100" dirty="0">
              <a:solidFill>
                <a:srgbClr val="2F2F2F"/>
              </a:solidFill>
            </a:endParaRPr>
          </a:p>
          <a:p>
            <a:pPr marL="174639" indent="-174639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rgbClr val="2F2F2F"/>
                </a:solidFill>
              </a:rPr>
              <a:t>Registrar en el sistema BESA los contratos con vigencia a partir del dieciocho de octubre de dos mil veintiuno, y cuyo monto sea igual o superior a $15'000,000.00 (quince millones de pesos 00/100 M.N), sin IVA, o su equivalente en moneda extranjera, hasta en tanto se asegure la interoperabilidad de la información con el sistema electrónico de información pública gubernamental denominado CompraNet.</a:t>
            </a:r>
          </a:p>
          <a:p>
            <a:pPr marL="174639" indent="-174639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rgbClr val="2F2F2F"/>
                </a:solidFill>
              </a:rPr>
              <a:t>Verificar y validar que los datos requeridos en el sistema BESA correspondan a lo establecido en el procedimiento de contratación y ejecución de contratos de adquisiciones, arrendamientos y servicios, antes de finalizar la captura, ha efecto de asegurar la calidad y confiabilidad de la información registrada.</a:t>
            </a:r>
          </a:p>
          <a:p>
            <a:pPr marL="174639" indent="-174639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Registrar los convenios modificatorios a los contratos que se suscriban.</a:t>
            </a:r>
          </a:p>
          <a:p>
            <a:pPr marL="174639" indent="-174639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Realizar consultas y generar reportes de la Unidad Compradora a la que se encuentra asignado</a:t>
            </a:r>
            <a:r>
              <a:rPr lang="es-ES" sz="1100" dirty="0">
                <a:solidFill>
                  <a:srgbClr val="2F2F2F"/>
                </a:solidFill>
              </a:rPr>
              <a:t>.</a:t>
            </a:r>
          </a:p>
          <a:p>
            <a:pPr marL="174639" indent="-174639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rgbClr val="2F2F2F"/>
                </a:solidFill>
              </a:rPr>
              <a:t>Registrar en el sistema BESA al Administrador del Contrato encargado de su seguimiento.</a:t>
            </a:r>
            <a:endParaRPr lang="en-US" sz="1100" dirty="0"/>
          </a:p>
          <a:p>
            <a:endParaRPr lang="es-ES" b="0" i="0" dirty="0">
              <a:solidFill>
                <a:srgbClr val="2F2F2F"/>
              </a:solidFill>
              <a:effectLst/>
              <a:latin typeface="Arial" panose="020B0604020202020204" pitchFamily="34" charset="0"/>
            </a:endParaRPr>
          </a:p>
          <a:p>
            <a:pPr marL="174639" indent="-174639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4228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05">
              <a:spcAft>
                <a:spcPts val="407"/>
              </a:spcAft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Las atribuciones de los Administradores del Contrato en el sistema BESA, son las siguientes:</a:t>
            </a:r>
          </a:p>
          <a:p>
            <a:pPr marL="0" indent="0">
              <a:spcAft>
                <a:spcPts val="407"/>
              </a:spcAft>
              <a:buFont typeface="Arial" panose="020B0604020202020204" pitchFamily="34" charset="0"/>
              <a:buNone/>
            </a:pPr>
            <a:endParaRPr lang="es-ES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Realizar y registrar en el sistema BESA, el seguimiento del contrato y, en su caso, de los convenios modificatorios que se suscriban, hasta su conclusión y finiquito;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Registrar las entregas de los bienes y/o servicios, motivo de la contratación de que se trate, en un plazo no mayor a 10 días naturales posteriores a su recepción;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Registrar en el sistema BESA a los “Capturistas” que requiera como apoyo para el seguimiento del contrato y, en su caso, los convenios modificatorios que se suscriban, preferentemente servidores públicos adscritos a las áreas involucradas en el seguimiento del contrato, y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Realizar consultas y descargar reportes de los contratos y convenios modificatorios que tiene asignados.</a:t>
            </a:r>
          </a:p>
          <a:p>
            <a:pPr marL="0" indent="0" algn="just" defTabSz="931384">
              <a:spcAft>
                <a:spcPts val="407"/>
              </a:spcAft>
              <a:buFont typeface="Arial" panose="020B0604020202020204" pitchFamily="34" charset="0"/>
              <a:buNone/>
              <a:defRPr/>
            </a:pPr>
            <a:endParaRPr lang="es-ES" sz="1100" dirty="0"/>
          </a:p>
          <a:p>
            <a:pPr marL="0" indent="0" algn="just" defTabSz="931384">
              <a:spcAft>
                <a:spcPts val="407"/>
              </a:spcAft>
              <a:buFont typeface="Arial" panose="020B0604020202020204" pitchFamily="34" charset="0"/>
              <a:buNone/>
              <a:defRPr/>
            </a:pPr>
            <a:r>
              <a:rPr lang="es-ES" sz="1100" dirty="0"/>
              <a:t>Los</a:t>
            </a:r>
            <a:r>
              <a:rPr lang="es-ES" sz="1100" baseline="0" dirty="0"/>
              <a:t> usuarios con perfil de Operador registran en el sistema BESA a los administradores del contrato, que se encuentren asignados en el contrato respectivo.</a:t>
            </a:r>
          </a:p>
          <a:p>
            <a:pPr marL="177958" indent="-177958">
              <a:spcAft>
                <a:spcPts val="407"/>
              </a:spcAft>
              <a:buFont typeface="Arial" panose="020B0604020202020204" pitchFamily="34" charset="0"/>
              <a:buChar char="•"/>
            </a:pPr>
            <a:endParaRPr lang="es-ES" sz="1100" dirty="0"/>
          </a:p>
          <a:p>
            <a:pPr>
              <a:spcAft>
                <a:spcPts val="407"/>
              </a:spcAft>
            </a:pPr>
            <a:endParaRPr lang="es-MX" sz="1100" dirty="0"/>
          </a:p>
          <a:p>
            <a:pPr>
              <a:spcAft>
                <a:spcPts val="407"/>
              </a:spcAft>
            </a:pPr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7126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7"/>
              </a:spcAft>
            </a:pPr>
            <a:r>
              <a:rPr lang="es-ES" sz="1100" dirty="0">
                <a:solidFill>
                  <a:srgbClr val="2F2F2F"/>
                </a:solidFill>
              </a:rPr>
              <a:t>Las</a:t>
            </a:r>
            <a:r>
              <a:rPr lang="es-ES" sz="1100" baseline="0" dirty="0">
                <a:solidFill>
                  <a:srgbClr val="2F2F2F"/>
                </a:solidFill>
              </a:rPr>
              <a:t> a</a:t>
            </a:r>
            <a:r>
              <a:rPr lang="es-ES" sz="1100" dirty="0">
                <a:solidFill>
                  <a:srgbClr val="2F2F2F"/>
                </a:solidFill>
              </a:rPr>
              <a:t>tribuciones del Capturista en el sistema BESA, son las siguientes:</a:t>
            </a:r>
          </a:p>
          <a:p>
            <a:pPr>
              <a:spcAft>
                <a:spcPts val="407"/>
              </a:spcAft>
            </a:pPr>
            <a:endParaRPr lang="es-ES" sz="1100" dirty="0">
              <a:solidFill>
                <a:srgbClr val="2F2F2F"/>
              </a:solidFill>
            </a:endParaRPr>
          </a:p>
          <a:p>
            <a:pPr algn="just"/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Será responsabilidad del Capturista, en el ámbito de sus respectivas competencias, lo siguiente:</a:t>
            </a:r>
          </a:p>
          <a:p>
            <a:pPr algn="just"/>
            <a:endParaRPr lang="es-MX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Apoyar al administrador del contrato, en el registro sobre el seguimiento del contrato y, en su caso, de los convenios modificatorios que se suscriban.</a:t>
            </a:r>
            <a:endParaRPr lang="es-ES" b="0" i="0" dirty="0">
              <a:solidFill>
                <a:srgbClr val="2F2F2F"/>
              </a:solidFill>
              <a:effectLst/>
              <a:latin typeface="Arial" panose="020B0604020202020204" pitchFamily="34" charset="0"/>
            </a:endParaRPr>
          </a:p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s-MX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s-MX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acceso al sistema BESA con el perfil de Capturista es proporcionado por el usuario con perfil de Administrador del Contrato, al registrar a los usuarios que requiera como apoyo en el registro del seguimiento del contrato y convenio modificatorio, según sea el caso.</a:t>
            </a:r>
          </a:p>
          <a:p>
            <a:pPr marL="174639" indent="-174639"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38297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40343" lvl="1" indent="-174639" algn="just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Es una herramienta de apoyo al combate a la corrupción, ya que mediante el seguimiento, control y fiscalización de los contratos de adquisiciones, arrendamientos y servicios, permite vigilar oportunamente el cumplimiento de la normativa correspondiente.</a:t>
            </a:r>
          </a:p>
          <a:p>
            <a:pPr marL="640343" lvl="1" indent="-174639" algn="just" defTabSz="931408">
              <a:spcAft>
                <a:spcPts val="407"/>
              </a:spcAft>
              <a:buFont typeface="Arial" panose="020B0604020202020204" pitchFamily="34" charset="0"/>
              <a:buChar char="•"/>
              <a:defRPr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Permite realizar una fiscalización de adquisiciones en tiempo real, para identificar y eliminar malas prácticas que el sector público realiza durante la ejecución de los contratos de adquisiciones, como son: la formalización extemporánea, el incumplimiento de pago, garantías insuficientes, convenios modificatorios, penas convencionales y sanciones, entre otras.</a:t>
            </a:r>
          </a:p>
          <a:p>
            <a:pPr marL="640343" lvl="1" indent="-174639" algn="just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La BESA, cuenta con un sistema de alertas que apoya a la fiscalización al convertirse en un mecanismo de monitoreo preventivo y correctivo, en línea, durante la vigencia del contrato de adquisiciones.</a:t>
            </a:r>
          </a:p>
          <a:p>
            <a:pPr marL="640343" lvl="1" indent="-174639" algn="just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Apoya en la prevención, vigilancia, inspección y revisión de procesos de contratación.</a:t>
            </a:r>
          </a:p>
          <a:p>
            <a:pPr marL="640343" lvl="1" indent="-174639" algn="just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Contribuye a la transparencia en el uso de recursos públicos, por parte de las unidades compradoras del sector público.</a:t>
            </a:r>
          </a:p>
          <a:p>
            <a:pPr marL="640343" lvl="1" indent="-174639" algn="just">
              <a:spcAft>
                <a:spcPts val="407"/>
              </a:spcAft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La BESA es un sistema confiable que permite tener una seguridad de la información y datos que en éste se registran.</a:t>
            </a:r>
          </a:p>
          <a:p>
            <a:pPr marL="640343" lvl="1" indent="-174639" algn="just" defTabSz="931408">
              <a:spcAft>
                <a:spcPts val="407"/>
              </a:spcAft>
              <a:buFont typeface="Arial" panose="020B0604020202020204" pitchFamily="34" charset="0"/>
              <a:buChar char="•"/>
              <a:defRPr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Es un insumo para la programación de actos de fiscalización, por parte de las unidades fiscalizadoras.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45975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74552" lvl="1" algn="just" defTabSz="949105"/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Consideraciones generales:</a:t>
            </a:r>
          </a:p>
          <a:p>
            <a:pPr marL="652509" lvl="1" indent="-177958" algn="just" defTabSz="949105">
              <a:buFont typeface="Arial" panose="020B0604020202020204" pitchFamily="34" charset="0"/>
              <a:buChar char="•"/>
            </a:pPr>
            <a:endParaRPr lang="es-ES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52509" lvl="1" indent="-177958" algn="just" defTabSz="949105">
              <a:buFont typeface="Arial" panose="020B0604020202020204" pitchFamily="34" charset="0"/>
              <a:buChar char="•"/>
              <a:defRPr/>
            </a:pPr>
            <a:r>
              <a:rPr lang="es-ES" sz="1100" dirty="0">
                <a:cs typeface="Calibri" panose="020F0502020204030204" pitchFamily="34" charset="0"/>
              </a:rPr>
              <a:t>A partir de la publicación del Acuerdo en el DOF, se inició con el registró de altas en el sistema BESA, previa solicitud de los TUAF e instancias fiscalizadoras.</a:t>
            </a:r>
          </a:p>
          <a:p>
            <a:pPr marL="652509" lvl="1" indent="-177958" algn="just">
              <a:buFont typeface="Arial" panose="020B0604020202020204" pitchFamily="34" charset="0"/>
              <a:buChar char="•"/>
            </a:pP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La solicitud de acceso al sistema, será dirigida al Titular de la UACP, mediante el correo electrónico 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sistemabesa@funcionpublica.gob.mx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, de conformidad con los </a:t>
            </a:r>
            <a:r>
              <a:rPr lang="es-ES" sz="1100" i="1" dirty="0">
                <a:ea typeface="Calibri" panose="020F0502020204030204" pitchFamily="34" charset="0"/>
                <a:cs typeface="Calibri" panose="020F0502020204030204" pitchFamily="34" charset="0"/>
              </a:rPr>
              <a:t>anexos uno y dos 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de los lineamientos.</a:t>
            </a:r>
          </a:p>
          <a:p>
            <a:pPr marL="652509" lvl="1" indent="-177958" algn="just">
              <a:buFont typeface="Arial" panose="020B0604020202020204" pitchFamily="34" charset="0"/>
              <a:buChar char="•"/>
            </a:pPr>
            <a:r>
              <a:rPr lang="es-ES" sz="1100" dirty="0">
                <a:cs typeface="Calibri" panose="020F0502020204030204" pitchFamily="34" charset="0"/>
              </a:rPr>
              <a:t>El registro de los contratos inició el 18 de octubre de 2021, 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en la dirección de internet 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https://besa.funcionpublica.gob.mx</a:t>
            </a:r>
            <a:r>
              <a:rPr lang="es-ES" sz="1100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74639" indent="-174639">
              <a:buFont typeface="Wingdings" panose="05000000000000000000" pitchFamily="2" charset="2"/>
              <a:buChar char="§"/>
            </a:pPr>
            <a:endParaRPr lang="en-US" sz="1100" dirty="0"/>
          </a:p>
          <a:p>
            <a:pPr marL="174639" indent="-174639">
              <a:buFont typeface="Wingdings" panose="05000000000000000000" pitchFamily="2" charset="2"/>
              <a:buChar char="§"/>
            </a:pPr>
            <a:r>
              <a:rPr lang="es-MX" sz="1100" dirty="0"/>
              <a:t>Qué pasa si no se tiene </a:t>
            </a:r>
            <a:r>
              <a:rPr lang="es-MX" sz="1100" dirty="0" err="1"/>
              <a:t>declaranet</a:t>
            </a:r>
            <a:r>
              <a:rPr lang="es-MX" sz="1100" dirty="0"/>
              <a:t>? El sistema da una opción para ingresar con una clave que se envía al correo registrado.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9053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1229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9465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6946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100">
                <a:ea typeface="Calibri" panose="020F0502020204030204" pitchFamily="34" charset="0"/>
                <a:cs typeface="Calibri" panose="020F0502020204030204" pitchFamily="34" charset="0"/>
              </a:rPr>
              <a:t>El sistema BESA se integra de tres módulos:</a:t>
            </a:r>
          </a:p>
          <a:p>
            <a:pPr algn="just"/>
            <a:endParaRPr lang="es-ES" sz="11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30467" lvl="1" indent="-355914" algn="just">
              <a:buFont typeface="+mj-lt"/>
              <a:buAutoNum type="arabicPeriod"/>
            </a:pPr>
            <a:r>
              <a:rPr lang="es-ES" sz="1100">
                <a:ea typeface="Calibri" panose="020F0502020204030204" pitchFamily="34" charset="0"/>
                <a:cs typeface="Calibri" panose="020F0502020204030204" pitchFamily="34" charset="0"/>
              </a:rPr>
              <a:t>La etapa de registro y consulta de adquisiciones públicas, consistirá en incorporar al sistema BESA la información de los contratos y sus programas de entregables.</a:t>
            </a:r>
          </a:p>
          <a:p>
            <a:pPr marL="830467" lvl="1" indent="-355914" algn="just">
              <a:buFont typeface="+mj-lt"/>
              <a:buAutoNum type="arabicPeriod"/>
            </a:pPr>
            <a:r>
              <a:rPr lang="es-ES" sz="1100">
                <a:ea typeface="Calibri" panose="020F0502020204030204" pitchFamily="34" charset="0"/>
                <a:cs typeface="Calibri" panose="020F0502020204030204" pitchFamily="34" charset="0"/>
              </a:rPr>
              <a:t>La etapa de seguimiento de contratación de adquisiciones, se conforma del avance físico y financiero del programa de entregables.</a:t>
            </a:r>
          </a:p>
          <a:p>
            <a:pPr marL="830467" lvl="1" indent="-355914" algn="just">
              <a:buFont typeface="+mj-lt"/>
              <a:buAutoNum type="arabicPeriod"/>
            </a:pPr>
            <a:r>
              <a:rPr lang="es-ES" sz="1100">
                <a:ea typeface="Calibri" panose="020F0502020204030204" pitchFamily="34" charset="0"/>
                <a:cs typeface="Calibri" panose="020F0502020204030204" pitchFamily="34" charset="0"/>
              </a:rPr>
              <a:t>La etapa de metadatos, cuadros de control, informes de salida y auditoría, será para el control y seguimiento de los contratos.</a:t>
            </a:r>
          </a:p>
          <a:p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39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384">
              <a:defRPr/>
            </a:pPr>
            <a:r>
              <a:rPr lang="es-MX" sz="1100"/>
              <a:t>Con la publicación del Acuerdo, se inició con el registro y acceso de usuarios en el sistema de Bitácora Electrónica de Seguimiento de Adquisiciones (BESA), así como al registro de contratos con vigencia a partir del 18 de octubre de 2021, cuyos montos asciendan a 15.0 mdp, o mayores, sin IVA, o su equivalente en moneda extranjera.</a:t>
            </a:r>
          </a:p>
          <a:p>
            <a:pPr defTabSz="931384">
              <a:defRPr/>
            </a:pPr>
            <a:endParaRPr lang="en-US" sz="1100"/>
          </a:p>
          <a:p>
            <a:pPr defTabSz="931384">
              <a:defRPr/>
            </a:pPr>
            <a:r>
              <a:rPr lang="es-ES" sz="1100">
                <a:ea typeface="Calibri" panose="020F0502020204030204" pitchFamily="34" charset="0"/>
                <a:cs typeface="Calibri" panose="020F0502020204030204" pitchFamily="34" charset="0"/>
              </a:rPr>
              <a:t>La operación del sistema inició con la puesta en marcha de la etapa 1.</a:t>
            </a:r>
          </a:p>
          <a:p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4122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100"/>
              <a:t>LAASSP</a:t>
            </a:r>
          </a:p>
          <a:p>
            <a:endParaRPr lang="es-ES" sz="1100"/>
          </a:p>
          <a:p>
            <a:r>
              <a:rPr lang="es-ES" sz="1100"/>
              <a:t>Artículo 1. La presente Ley es de orden público y tiene por objeto reglamentar la aplicación del artículo 134 de la Constitución Política de los Estados Unidos Mexicanos en materia de las adquisiciones, arrendamientos de bienes muebles y prestación de servicios de cualquier naturaleza, que realicen:</a:t>
            </a:r>
          </a:p>
          <a:p>
            <a:endParaRPr lang="es-ES" sz="1100"/>
          </a:p>
          <a:p>
            <a:r>
              <a:rPr lang="es-ES" sz="1100"/>
              <a:t>Fracción VI. Las entidades federativas, los municipios y los entes públicos de unas y otros, con cargo total o parcial a recursos federales, conforme a los convenios que celebren con el Ejecutivo Federal. No quedan comprendidos para la aplicación de la presente Ley los fondos previstos en el Capítulo V de la Ley de Coordinación Fiscal.</a:t>
            </a:r>
            <a:endParaRPr lang="es-MX" sz="110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17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MX" sz="1100">
                <a:ea typeface="Calibri" panose="020F0502020204030204" pitchFamily="34" charset="0"/>
                <a:cs typeface="ArialMT"/>
              </a:rPr>
              <a:t>Con la implementación de la BESA, se tiene:</a:t>
            </a:r>
          </a:p>
          <a:p>
            <a:pPr algn="just"/>
            <a:endParaRPr lang="es-MX" sz="1100">
              <a:ea typeface="Calibri" panose="020F0502020204030204" pitchFamily="34" charset="0"/>
              <a:cs typeface="ArialMT"/>
            </a:endParaRPr>
          </a:p>
          <a:p>
            <a:pPr marL="291065" indent="-291065" algn="just"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sz="1100">
                <a:ea typeface="Calibri" panose="020F0502020204030204" pitchFamily="34" charset="0"/>
                <a:cs typeface="ArialMT"/>
              </a:rPr>
              <a:t>Una herramienta de seguimiento, control y fiscalización para combatir la corrupción.</a:t>
            </a:r>
          </a:p>
          <a:p>
            <a:pPr marL="291065" indent="-291065" algn="just"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sz="1100">
                <a:ea typeface="Calibri" panose="020F0502020204030204" pitchFamily="34" charset="0"/>
                <a:cs typeface="ArialMT"/>
              </a:rPr>
              <a:t>Insumos para la programación de actos de fiscalización en la SFP, los OIC y los OCE.</a:t>
            </a:r>
          </a:p>
          <a:p>
            <a:pPr marL="291065" indent="-291065" algn="just"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sz="1100">
                <a:ea typeface="Calibri" panose="020F0502020204030204" pitchFamily="34" charset="0"/>
                <a:cs typeface="ArialMT"/>
              </a:rPr>
              <a:t>Cumplir con la atribución de prevención, vigilancia, inspección y revisión de los procesos de contratación. </a:t>
            </a:r>
          </a:p>
          <a:p>
            <a:pPr marL="291065" indent="-291065" algn="just"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sz="1100">
                <a:ea typeface="Calibri" panose="020F0502020204030204" pitchFamily="34" charset="0"/>
                <a:cs typeface="ArialMT"/>
              </a:rPr>
              <a:t>Un medio oficial de comunicación entre las unidades compradoras y la SFP, los OIC y los OCE.</a:t>
            </a:r>
          </a:p>
          <a:p>
            <a:pPr marL="291065" indent="-291065" algn="just"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sz="1100">
                <a:ea typeface="Calibri" panose="020F0502020204030204" pitchFamily="34" charset="0"/>
                <a:cs typeface="ArialMT"/>
              </a:rPr>
              <a:t>Cumplir, con lo que establece el Programa Nacional de Combate a la Corrupción y a la Impunidad, y de Mejora de la Gestión Pública 2019-2024, de implementar mecanismos de detección de presuntas infracciones cometidas en contravención de la Ley de Adquisiciones, Arrendamientos y Servicios del Sector Público, donde la SFP es la instancia responsable de instrumentar y dar seguimiento a acciones puntual a dichas acciones. </a:t>
            </a:r>
            <a:endParaRPr lang="en-U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5038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133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6769" lvl="1" indent="-291065" algn="just">
              <a:spcAft>
                <a:spcPts val="611"/>
              </a:spcAft>
              <a:buFont typeface="Wingdings" panose="05000000000000000000" pitchFamily="2" charset="2"/>
              <a:buChar char="Ø"/>
            </a:pPr>
            <a:endParaRPr lang="es-ES" sz="9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5704" lvl="1" algn="just">
              <a:spcAft>
                <a:spcPts val="611"/>
              </a:spcAft>
            </a:pPr>
            <a:endParaRPr lang="es-ES" sz="9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5704" lvl="1" algn="just">
              <a:spcAft>
                <a:spcPts val="611"/>
              </a:spcAft>
            </a:pPr>
            <a:endParaRPr lang="es-ES" sz="9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42E-4830-4C4F-AFF6-A45D1C9122E6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609FFF5-262F-BE4B-9727-825EDD3D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2013745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7BDC73D-88AC-3D46-B0FC-8933DC5B58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518693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1641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AFEB7-75D0-BE47-81B9-4E56BC16D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39A5-6440-4107-BC13-89418FADD70E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F20D03-13BE-A948-A10F-E6525E78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66C5EE-81CC-6D43-8FD4-29ED28862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0920309-05E5-DF4A-9915-FBFC0ED1E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4707"/>
            <a:ext cx="10521951" cy="18060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rgbClr val="6E152E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0B691BD6-0D46-9E42-AE79-4D361506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2956561"/>
            <a:ext cx="10515600" cy="2208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42489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6B79C-27DF-DA46-9B64-4E0256DA9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829783"/>
            <a:ext cx="5378130" cy="98964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 cap="all" baseline="0">
                <a:solidFill>
                  <a:srgbClr val="6E152E"/>
                </a:solidFill>
                <a:latin typeface="Montserrat SemiBold" pitchFamily="2" charset="77"/>
              </a:defRPr>
            </a:lvl1pPr>
          </a:lstStyle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C9834F-FDDC-E444-AA42-F599DEF8A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2036763"/>
            <a:ext cx="5682932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 i="0">
                <a:solidFill>
                  <a:srgbClr val="404040"/>
                </a:solidFill>
                <a:latin typeface="Montserrat Medium" pitchFamily="2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04EBD2-6E8F-DD4D-A7F0-B009AC0DF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3072445"/>
            <a:ext cx="5682932" cy="26257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solidFill>
                  <a:srgbClr val="404040"/>
                </a:solidFill>
                <a:latin typeface="Montserrat Medium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476336B-7889-A545-8051-B71747F39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07960" y="2051684"/>
            <a:ext cx="3967480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 i="0">
                <a:latin typeface="Montserrat Medium" pitchFamily="2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75D9E89-2F81-8E4E-8F00-6E2A93AE2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07960" y="3072445"/>
            <a:ext cx="3967480" cy="26257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latin typeface="Montserrat Medium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A9B9FE-8B4D-2C49-9079-B4D8CA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E193-AB3B-4D86-A50F-CE552EFBB3D4}" type="datetime1">
              <a:rPr lang="es-MX" smtClean="0"/>
              <a:t>30/09/2022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BB4BDA2-120C-E14E-8684-F8383129C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18733FD-8434-2949-8A2A-43A2A44F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002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BA57C4-7E93-7040-8A57-4BA7102B5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9653" y="2164080"/>
            <a:ext cx="4008847" cy="401288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8E4C7A-699F-8B48-881A-B5DA4F772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6544" y="2164080"/>
            <a:ext cx="6357257" cy="401288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43D9A1-AF1A-5C49-9963-CA564481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7705DECE-D4E8-4999-95F5-A6A666EC481C}" type="datetime1">
              <a:rPr lang="es-MX" smtClean="0"/>
              <a:t>30/09/2022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9B1503-FEA8-AE42-A3F9-8B406AE3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91CCD4-9468-2640-A697-0BC43344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C119739B-ACC7-1A4E-906B-A9546BA1AB7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 txBox="1">
            <a:spLocks/>
          </p:cNvSpPr>
          <p:nvPr userDrawn="1"/>
        </p:nvSpPr>
        <p:spPr>
          <a:xfrm>
            <a:off x="838200" y="1669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defRPr>
            </a:lvl1pPr>
          </a:lstStyle>
          <a:p>
            <a:endParaRPr lang="es-MX" sz="44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70114" y="366714"/>
            <a:ext cx="4008847" cy="13033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3656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5D9DB7-F1B2-3941-8B03-1576108D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DBA8-5421-498A-A411-B18CA3AFE8BD}" type="datetime1">
              <a:rPr lang="es-MX" smtClean="0"/>
              <a:t>30/09/2022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695825-735B-B840-9E9D-D85D60F4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711505-64F3-3849-8F5B-1CE6842C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102310E-A4CF-E948-B792-8AFA51838E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397" y="2854447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5193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5D9DB7-F1B2-3941-8B03-1576108D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A948-2114-4542-841D-7EFB0893BFD0}" type="datetime1">
              <a:rPr lang="es-MX" smtClean="0"/>
              <a:t>30/09/2022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695825-735B-B840-9E9D-D85D60F4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711505-64F3-3849-8F5B-1CE6842C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102310E-A4CF-E948-B792-8AFA51838E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397" y="2854447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3497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83DC7C-0DFD-A146-96AA-922A0BD91A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3957" y="6356351"/>
            <a:ext cx="2743200" cy="365125"/>
          </a:xfrm>
        </p:spPr>
        <p:txBody>
          <a:bodyPr/>
          <a:lstStyle/>
          <a:p>
            <a:fld id="{B9F3D8EF-12A5-4277-A49B-E84DB4B5CD49}" type="datetime1">
              <a:rPr lang="es-MX" smtClean="0"/>
              <a:t>30/09/2022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F2200DE-3D26-A84D-8F5E-384E93FC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D56C6E-3E4E-2E4E-A2D6-8B0B5AAE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088397" y="2685543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592136" y="3429001"/>
            <a:ext cx="7119240" cy="6588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>
              <a:defRPr sz="24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909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1342-61A3-4A27-B5BB-CC5525018694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23CAB6B-7A5A-6B4E-A033-229957EF0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1964531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C92E3075-A055-6542-91AB-F62814FD3E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429001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BC945A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87764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DCD591-614A-7548-8788-7FD7534F1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6560" y="996581"/>
            <a:ext cx="5720080" cy="285273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b="1" i="0">
                <a:solidFill>
                  <a:srgbClr val="6E152E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33049571-67D9-7C4A-95BE-A7944144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10994224-E812-4981-A006-D5C72391984E}" type="datetime1">
              <a:rPr lang="es-MX" smtClean="0"/>
              <a:t>30/09/2022</a:t>
            </a:fld>
            <a:endParaRPr lang="es-MX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4666AA57-9D0D-3640-9528-8B3DEDC6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BFB13A88-D95D-D640-A28D-F449DDA4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8974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A1ADC4-8F9E-7348-816F-C00C9B82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53AD-9642-40A7-8C61-C3FF4CFC01D3}" type="datetime1">
              <a:rPr lang="es-MX" smtClean="0"/>
              <a:t>30/09/2022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CB84907-060D-AF46-94EB-77E9E699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A9FE25-529C-C643-8C50-F8F91B5AB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F2DB6AC-9A7C-414E-AFE4-4F5933719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562928"/>
            <a:ext cx="11424920" cy="1060859"/>
          </a:xfrm>
          <a:prstGeom prst="rect">
            <a:avLst/>
          </a:prstGeom>
          <a:noFill/>
        </p:spPr>
        <p:txBody>
          <a:bodyPr/>
          <a:lstStyle>
            <a:lvl1pPr algn="l">
              <a:defRPr sz="4000"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2DC9B4D7-BCB7-EC4E-BF24-EDB3A381900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2" y="1865811"/>
            <a:ext cx="5532119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71A72765-293D-3444-BD4D-E3F78760BD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3160" y="1865811"/>
            <a:ext cx="5572760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5784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562928"/>
            <a:ext cx="11424920" cy="1325563"/>
          </a:xfrm>
          <a:prstGeom prst="rect">
            <a:avLst/>
          </a:prstGeom>
          <a:noFill/>
        </p:spPr>
        <p:txBody>
          <a:bodyPr/>
          <a:lstStyle>
            <a:lvl1pPr algn="l">
              <a:defRPr sz="4000"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2" y="2072640"/>
            <a:ext cx="5532119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D283B-E305-4028-B941-5C8E47622F37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34669C8D-E6AE-DD4A-AC37-D27A5118864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3160" y="2072640"/>
            <a:ext cx="5572760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7464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780" y="568860"/>
            <a:ext cx="4155440" cy="132556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>
              <a:defRPr sz="4000"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9200" y="1825625"/>
            <a:ext cx="6324600" cy="43513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B60D5-2EF2-4434-BF3D-3BBD160175BE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536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" y="555683"/>
            <a:ext cx="4114800" cy="102914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>
              <a:defRPr sz="4000"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8560" y="1825625"/>
            <a:ext cx="6365240" cy="43513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53008-21AB-4ABA-BCC5-86C0B5ED3019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8441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18" y="578803"/>
            <a:ext cx="4036423" cy="12604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>
              <a:defRPr sz="3900" b="0" i="0">
                <a:solidFill>
                  <a:srgbClr val="6E152E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85360" y="1209041"/>
            <a:ext cx="6568440" cy="4967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4961-132F-4498-A235-B41DE5828B6C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802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DCD591-614A-7548-8788-7FD7534F1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4707"/>
            <a:ext cx="10521951" cy="18060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rgbClr val="6E152E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3A54153E-355E-3C40-B508-5337B24D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2956561"/>
            <a:ext cx="10515600" cy="2208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33049571-67D9-7C4A-95BE-A7944144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DBB89BA-9E53-4176-8BC6-8A8EE032E991}" type="datetime1">
              <a:rPr lang="es-MX" smtClean="0"/>
              <a:t>30/09/2022</a:t>
            </a:fld>
            <a:endParaRPr lang="es-MX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4666AA57-9D0D-3640-9528-8B3DEDC6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BFB13A88-D95D-D640-A28D-F449DDA4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3086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6CB96C-1C06-3B44-8615-D726F4477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EAA49-3795-4E60-8E36-E36336406CA8}" type="datetime1">
              <a:rPr lang="es-MX" smtClean="0"/>
              <a:t>30/09/2022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3D1A4B-ADA7-7043-82FA-F7032EB17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2CF53-648D-B74F-A473-B4CC8BB23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9739B-ACC7-1A4E-906B-A9546BA1AB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847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0" r:id="rId2"/>
    <p:sldLayoutId id="2147483664" r:id="rId3"/>
    <p:sldLayoutId id="2147483672" r:id="rId4"/>
    <p:sldLayoutId id="2147483650" r:id="rId5"/>
    <p:sldLayoutId id="2147483666" r:id="rId6"/>
    <p:sldLayoutId id="2147483667" r:id="rId7"/>
    <p:sldLayoutId id="2147483668" r:id="rId8"/>
    <p:sldLayoutId id="2147483663" r:id="rId9"/>
    <p:sldLayoutId id="2147483651" r:id="rId10"/>
    <p:sldLayoutId id="2147483653" r:id="rId11"/>
    <p:sldLayoutId id="2147483652" r:id="rId12"/>
    <p:sldLayoutId id="2147483656" r:id="rId13"/>
    <p:sldLayoutId id="2147483673" r:id="rId14"/>
    <p:sldLayoutId id="2147483654" r:id="rId15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1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slide" Target="slide12.xml"/><Relationship Id="rId10" Type="http://schemas.openxmlformats.org/officeDocument/2006/relationships/slide" Target="slide15.xml"/><Relationship Id="rId4" Type="http://schemas.openxmlformats.org/officeDocument/2006/relationships/image" Target="../media/image27.png"/><Relationship Id="rId9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slide" Target="slide1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slide" Target="slide10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slide" Target="slide10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slide" Target="slide10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slide" Target="slide10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slide" Target="slide10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slide" Target="slide10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besa.funcionpublica.gob.mx/" TargetMode="External"/><Relationship Id="rId4" Type="http://schemas.openxmlformats.org/officeDocument/2006/relationships/hyperlink" Target="mailto:sistemabesa@funcionpublica.gob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gif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0CFADC57-FE42-2F4C-8861-72206C2E0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5372055"/>
            <a:ext cx="5168900" cy="10287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20" y="2112200"/>
            <a:ext cx="11461473" cy="1463167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1</a:t>
            </a:fld>
            <a:endParaRPr lang="es-MX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40" t="5920" r="3662" b="4047"/>
          <a:stretch/>
        </p:blipFill>
        <p:spPr>
          <a:xfrm>
            <a:off x="419724" y="284812"/>
            <a:ext cx="2173573" cy="11692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0604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33787" y="1094245"/>
            <a:ext cx="97292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sistema BESA se conforma, en su primera etapa, de tres perfiles de usuarios (áreas compradoras):</a:t>
            </a:r>
          </a:p>
          <a:p>
            <a:pPr marL="742950" lvl="1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10</a:t>
            </a:fld>
            <a:endParaRPr lang="es-MX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058" y="2149975"/>
            <a:ext cx="2143125" cy="2143125"/>
          </a:xfrm>
          <a:prstGeom prst="rect">
            <a:avLst/>
          </a:prstGeom>
        </p:spPr>
      </p:pic>
      <p:pic>
        <p:nvPicPr>
          <p:cNvPr id="13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021" b="27588"/>
          <a:stretch/>
        </p:blipFill>
        <p:spPr bwMode="auto">
          <a:xfrm>
            <a:off x="1173633" y="1957976"/>
            <a:ext cx="1807007" cy="212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1201" y="2012568"/>
            <a:ext cx="1825674" cy="2254495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383406" y="4298717"/>
            <a:ext cx="279435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5" action="ppaction://hlinksldjump"/>
              </a:rPr>
              <a:t>Administrador</a:t>
            </a: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4497460" y="4287966"/>
            <a:ext cx="3416320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Coordinador</a:t>
            </a:r>
          </a:p>
          <a:p>
            <a:pPr marL="0" lvl="1" algn="ctr">
              <a:lnSpc>
                <a:spcPct val="95000"/>
              </a:lnSpc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-  </a:t>
            </a: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8" action="ppaction://hlinksldjump"/>
              </a:rPr>
              <a:t>Áreas compradoras</a:t>
            </a: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ctr">
              <a:lnSpc>
                <a:spcPct val="95000"/>
              </a:lnSpc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9" action="ppaction://hlinksldjump"/>
              </a:rPr>
              <a:t>Instancias fiscalizadoras</a:t>
            </a: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8395422" y="4298717"/>
            <a:ext cx="216758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10" action="ppaction://hlinksldjump"/>
              </a:rPr>
              <a:t>Operador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209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33787" y="1094245"/>
            <a:ext cx="97292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5000"/>
              </a:lnSpc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sistema BESA se conforma, en su segunda etapa, de dos perfiles de usuarios (áreas requirentes):</a:t>
            </a:r>
          </a:p>
          <a:p>
            <a:pPr marL="457200" lvl="1" algn="just">
              <a:lnSpc>
                <a:spcPct val="95000"/>
              </a:lnSpc>
            </a:pPr>
            <a:endParaRPr lang="es-ES" sz="20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11</a:t>
            </a:fld>
            <a:endParaRPr lang="es-MX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355" y="2255861"/>
            <a:ext cx="2143125" cy="214312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5669" y="2312824"/>
            <a:ext cx="1825674" cy="1985894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2478799" y="4298717"/>
            <a:ext cx="286168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6" action="ppaction://hlinksldjump"/>
              </a:rPr>
              <a:t>Administrador</a:t>
            </a:r>
            <a:r>
              <a:rPr lang="es-ES" sz="20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1" algn="ctr">
              <a:lnSpc>
                <a:spcPct val="95000"/>
              </a:lnSpc>
            </a:pPr>
            <a:r>
              <a:rPr lang="es-ES" sz="2000" u="sng" dirty="0">
                <a:solidFill>
                  <a:schemeClr val="accent5">
                    <a:lumMod val="75000"/>
                  </a:schemeClr>
                </a:solidFill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del contrato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6101804" y="4235210"/>
            <a:ext cx="257737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s-ES" sz="2000" u="sng" dirty="0">
                <a:solidFill>
                  <a:schemeClr val="accent5">
                    <a:lumMod val="75000"/>
                  </a:schemeClr>
                </a:solidFill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Capturista</a:t>
            </a:r>
            <a:endParaRPr lang="en-US" sz="2000" u="sng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93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776421" y="1488946"/>
            <a:ext cx="7919713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Habilitar los accesos al sistema BESA de los perfiles de Coordinador y Operador, previa solicitud.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Administrar la información registrada en el sistema BESA.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Coordinar, supervisar y evaluar el desempeño y la funcionalidad de la BESA.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Extraer, disponer y utilizar la información para acciones de fiscalización y para generar reportes.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Preservar la actualización del sistema BESA, verificando el registro permanente de contratos y su avance físico y financiero.</a:t>
            </a:r>
          </a:p>
          <a:p>
            <a:pPr marL="285750" indent="-285750" algn="just">
              <a:lnSpc>
                <a:spcPct val="150000"/>
              </a:lnSpc>
              <a:spcAft>
                <a:spcPts val="35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Recibir y autorizar, en su caso, solitudes para modificar información registrada en el sistema BESA.</a:t>
            </a:r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3653589" y="1094933"/>
            <a:ext cx="4103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 </a:t>
            </a: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021" b="27588"/>
          <a:stretch/>
        </p:blipFill>
        <p:spPr bwMode="auto">
          <a:xfrm>
            <a:off x="1025483" y="1862441"/>
            <a:ext cx="2065998" cy="243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1247907" y="4690395"/>
            <a:ext cx="16211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SFP / UACP</a:t>
            </a:r>
            <a:endParaRPr lang="es-ES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25483" y="1175405"/>
            <a:ext cx="2152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800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Administrador</a:t>
            </a:r>
            <a:endParaRPr lang="es-ES" b="1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lecha izquierda 9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841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746568" y="1128623"/>
            <a:ext cx="80041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1" indent="-273050" algn="just">
              <a:lnSpc>
                <a:spcPct val="150000"/>
              </a:lnSpc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Atribuciones:</a:t>
            </a:r>
          </a:p>
          <a:p>
            <a:pPr marL="273050" lvl="1" indent="-2730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Solicitar su alta al Sistema BESA.</a:t>
            </a:r>
          </a:p>
          <a:p>
            <a:pPr marL="273050" lvl="1" indent="-2730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Designar y solicitar el alta al sistema de sus coordinadores y operadores.</a:t>
            </a:r>
          </a:p>
          <a:p>
            <a:pPr marL="273050" lvl="1" indent="-2730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Solicitar, en su caso, la baja de los servidores públicos designados.</a:t>
            </a:r>
          </a:p>
          <a:p>
            <a:pPr marL="273050" lvl="1" indent="-2730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Consultar información registrada en el sistema, asociada a su ente.</a:t>
            </a:r>
          </a:p>
          <a:p>
            <a:pPr marL="273050" lvl="1" indent="-2730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Consultar los contratos registrados de su ente, para el seguimiento físico y financiero del programa de entregables y/o toma de decisiones.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538410" y="343893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3" name="Rectángulo 2"/>
          <p:cNvSpPr/>
          <p:nvPr/>
        </p:nvSpPr>
        <p:spPr>
          <a:xfrm>
            <a:off x="538411" y="1025573"/>
            <a:ext cx="3023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Coordinador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200" y="1767838"/>
            <a:ext cx="2524249" cy="252424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68368" y="4480354"/>
            <a:ext cx="2541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Áreas compradoras</a:t>
            </a:r>
            <a:endParaRPr lang="es-MX" dirty="0"/>
          </a:p>
        </p:txBody>
      </p:sp>
      <p:sp>
        <p:nvSpPr>
          <p:cNvPr id="9" name="Flecha izquierda 8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1745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753134" y="1162124"/>
            <a:ext cx="81041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Atribuciones:</a:t>
            </a:r>
          </a:p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Solicitar su alta al Sistema BESA.</a:t>
            </a:r>
          </a:p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Designar y solicitar el alta al sistema de sus coordinadores.</a:t>
            </a:r>
          </a:p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Solicitar, en su caso, la baja de los servidores públicos designados.</a:t>
            </a:r>
          </a:p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Consultar los contratos y/ información que se registre en el sistema BESA correspondiente a la institución a la cual fue asociado, para el cumplimiento de sus funciones.</a:t>
            </a:r>
          </a:p>
          <a:p>
            <a:pPr marL="177800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Verificar el cumplimiento de registro en el sistema BESA de los contratos realizados por el ente público en el cual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fue asociado, para el cumplimiento de sus funciones.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7" name="Rectángulo 6"/>
          <p:cNvSpPr/>
          <p:nvPr/>
        </p:nvSpPr>
        <p:spPr>
          <a:xfrm>
            <a:off x="538411" y="1025573"/>
            <a:ext cx="3023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Coordinador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72455" y="4682983"/>
            <a:ext cx="3180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Instancias fiscalizadoras </a:t>
            </a:r>
            <a:endParaRPr lang="es-MX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87" y="1842221"/>
            <a:ext cx="1899104" cy="25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lecha izquierda 9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3964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826246" y="1671194"/>
            <a:ext cx="789606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0000500000000000000" pitchFamily="2" charset="0"/>
                <a:cs typeface="Calibri" panose="020F0502020204030204" pitchFamily="34" charset="0"/>
              </a:rPr>
              <a:t>Registrar en el sistema BESA los contratos.</a:t>
            </a:r>
          </a:p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0000500000000000000" pitchFamily="2" charset="0"/>
                <a:cs typeface="Calibri" panose="020F0502020204030204" pitchFamily="34" charset="0"/>
              </a:rPr>
              <a:t>Verificar y validar que los datos registrados en la BESA sean correctos antes de finalizar la captura.</a:t>
            </a:r>
          </a:p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0000500000000000000" pitchFamily="2" charset="0"/>
                <a:cs typeface="Calibri" panose="020F0502020204030204" pitchFamily="34" charset="0"/>
              </a:rPr>
              <a:t>Registrar los convenios modificatorios a los contratos que se suscriban.</a:t>
            </a:r>
          </a:p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0000500000000000000" pitchFamily="2" charset="0"/>
                <a:cs typeface="Calibri" panose="020F0502020204030204" pitchFamily="34" charset="0"/>
              </a:rPr>
              <a:t>Realizar consultas y generar reportes de la Unidad Compradora a la que se encuentra asignado</a:t>
            </a:r>
            <a:r>
              <a:rPr lang="es-ES" b="0" i="0" dirty="0">
                <a:solidFill>
                  <a:srgbClr val="2F2F2F"/>
                </a:solidFill>
                <a:effectLst/>
                <a:latin typeface="Montserrat" panose="00000500000000000000" pitchFamily="2" charset="0"/>
              </a:rPr>
              <a:t>.</a:t>
            </a:r>
          </a:p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2F2F2F"/>
                </a:solidFill>
                <a:effectLst/>
                <a:latin typeface="Montserrat" panose="00000500000000000000" pitchFamily="2" charset="0"/>
              </a:rPr>
              <a:t>Registrar en el sistema BESA al Administrador del Contrato encargado de su seguimiento.</a:t>
            </a:r>
          </a:p>
          <a:p>
            <a:pPr marL="179388" lvl="1" indent="-1793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FF0000"/>
                </a:solidFill>
                <a:latin typeface="Montserrat" panose="00000500000000000000" pitchFamily="2" charset="0"/>
              </a:rPr>
              <a:t>Notificar al Administrador del Contrato la finalización del registro para que inicie con el seguimiento respectivo.</a:t>
            </a:r>
            <a:endParaRPr lang="en-US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230980" y="1304364"/>
            <a:ext cx="19751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Atribuciones: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400166" y="1304364"/>
            <a:ext cx="1507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Operador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417" y="2012568"/>
            <a:ext cx="2109026" cy="2604402"/>
          </a:xfrm>
          <a:prstGeom prst="rect">
            <a:avLst/>
          </a:prstGeom>
        </p:spPr>
      </p:pic>
      <p:sp>
        <p:nvSpPr>
          <p:cNvPr id="10" name="Flecha izquierda 9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9751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746568" y="1128623"/>
            <a:ext cx="800415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50" lvl="1" indent="-273050" algn="just">
              <a:lnSpc>
                <a:spcPct val="150000"/>
              </a:lnSpc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Atribuciones:</a:t>
            </a:r>
          </a:p>
          <a:p>
            <a:endParaRPr lang="en-U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Registrar en el sistema BESA el seguimiento del contrato y, en su caso, convenios modificatorios.</a:t>
            </a:r>
          </a:p>
          <a:p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Registrar las entregas de los bienes y/o servicios.</a:t>
            </a:r>
          </a:p>
          <a:p>
            <a:endParaRPr lang="en-U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Registrar a los Capturistas que requiera como apoyo para el seguimiento del contrato.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410" y="343893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3" name="Rectángulo 2"/>
          <p:cNvSpPr/>
          <p:nvPr/>
        </p:nvSpPr>
        <p:spPr>
          <a:xfrm>
            <a:off x="538411" y="1025573"/>
            <a:ext cx="3023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Administrador del Contrato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200" y="1767838"/>
            <a:ext cx="2524249" cy="252424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867756" y="4480354"/>
            <a:ext cx="2342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Áreas requirentes</a:t>
            </a:r>
            <a:endParaRPr lang="es-MX" dirty="0"/>
          </a:p>
        </p:txBody>
      </p:sp>
      <p:sp>
        <p:nvSpPr>
          <p:cNvPr id="9" name="Flecha izquierda 8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3747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826246" y="1671194"/>
            <a:ext cx="78960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>
              <a:solidFill>
                <a:srgbClr val="2F2F2F"/>
              </a:solidFill>
              <a:latin typeface="Montserrat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dirty="0">
                <a:solidFill>
                  <a:srgbClr val="2F2F2F"/>
                </a:solidFill>
                <a:latin typeface="Montserrat" panose="00000500000000000000" pitchFamily="2" charset="0"/>
              </a:rPr>
              <a:t>Apoyar al administrador del contrato, en el registro correspondiente al seguimiento del contrato y  en los convenios modificatorios que se suscriban.</a:t>
            </a:r>
          </a:p>
          <a:p>
            <a:pPr algn="just"/>
            <a:endParaRPr lang="es-MX" dirty="0">
              <a:solidFill>
                <a:srgbClr val="2F2F2F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230980" y="1304364"/>
            <a:ext cx="19751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Atribuciones: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400166" y="1304364"/>
            <a:ext cx="1507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Capturista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417" y="2012568"/>
            <a:ext cx="2109026" cy="2604402"/>
          </a:xfrm>
          <a:prstGeom prst="rect">
            <a:avLst/>
          </a:prstGeom>
        </p:spPr>
      </p:pic>
      <p:sp>
        <p:nvSpPr>
          <p:cNvPr id="10" name="Flecha izquierda 9">
            <a:hlinkClick r:id="rId5" action="ppaction://hlinksldjump"/>
          </p:cNvPr>
          <p:cNvSpPr/>
          <p:nvPr/>
        </p:nvSpPr>
        <p:spPr>
          <a:xfrm>
            <a:off x="11531224" y="6492875"/>
            <a:ext cx="360000" cy="324000"/>
          </a:xfrm>
          <a:prstGeom prst="lef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653" y="4495984"/>
            <a:ext cx="243251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39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38410" y="1311982"/>
            <a:ext cx="8822613" cy="3908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Herramienta de apoyo al combate a la corrupción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Fiscalización en tiempo real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Sistema de alertas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Apoya en la prevención, vigilancia, inspección y revisión de procesos 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Contribuye a la transparencia en el uso de recursos públicos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Seguridad de información y datos, bajo un sistema confiable</a:t>
            </a:r>
          </a:p>
          <a:p>
            <a:pPr marL="742950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Insumo para programación de actos de fiscalización</a:t>
            </a:r>
          </a:p>
          <a:p>
            <a:pPr marL="742939" lvl="1" indent="-285750" algn="just">
              <a:lnSpc>
                <a:spcPct val="150000"/>
              </a:lnSpc>
              <a:spcAft>
                <a:spcPts val="6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IV. Beneficios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7893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106575" y="908608"/>
            <a:ext cx="9852577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algn="just">
              <a:lnSpc>
                <a:spcPct val="150000"/>
              </a:lnSpc>
            </a:pPr>
            <a:endParaRPr lang="es-ES" sz="800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-2730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solicitud de acceso al sistema, es dirigida al Titular de la UACP, mediante el correo electrónico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sistemabesa@funcionpublica.gob.mx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de conformidad con los </a:t>
            </a:r>
            <a:r>
              <a:rPr lang="es-ES" i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anexos uno y dos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del Acuerdo.</a:t>
            </a:r>
          </a:p>
          <a:p>
            <a:pPr marL="273050" lvl="1" indent="-2730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El registro de los contratos inició el 18 de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octubre</a:t>
            </a:r>
            <a:r>
              <a:rPr lang="es-ES" dirty="0">
                <a:latin typeface="Montserrat" panose="02000505000000020004" pitchFamily="2" charset="0"/>
                <a:cs typeface="Calibri" panose="020F0502020204030204" pitchFamily="34" charset="0"/>
              </a:rPr>
              <a:t> de 2021,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 la dirección de internet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https://besa.funcionpublica.gob.mx</a:t>
            </a: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-2730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acceso al sistema es con la CURP de los servidores públicos habilitados en el sistema, y como contraseña la que utilizan para ingresar al sistema </a:t>
            </a:r>
            <a:r>
              <a:rPr lang="es-ES" dirty="0" err="1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DeclaraNet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73050" lvl="1" indent="-2730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mesa de ayuda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para la atención de consultas de usuarios es en los teléfonos 55-2000-3095 y 55-2000-3096</a:t>
            </a:r>
            <a:r>
              <a:rPr lang="es-ES" sz="1600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 un horario de 9:00 a 18:00 horas, de lunes a viernes.</a:t>
            </a:r>
          </a:p>
          <a:p>
            <a:pPr>
              <a:lnSpc>
                <a:spcPct val="150000"/>
              </a:lnSpc>
            </a:pPr>
            <a:endParaRPr lang="en-U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29658" y="189372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V. Consideraciones finales</a:t>
            </a:r>
            <a:endParaRPr lang="es-MX" sz="20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418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63932" y="1103348"/>
            <a:ext cx="64185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Antecedentes</a:t>
            </a:r>
          </a:p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Marco legal</a:t>
            </a:r>
          </a:p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Funcionamiento</a:t>
            </a:r>
          </a:p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Beneficios</a:t>
            </a:r>
          </a:p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Numeralia</a:t>
            </a:r>
          </a:p>
          <a:p>
            <a:pPr marL="514350" indent="-514350">
              <a:lnSpc>
                <a:spcPct val="200000"/>
              </a:lnSpc>
              <a:buFont typeface="+mj-lt"/>
              <a:buAutoNum type="romanUcPeriod"/>
            </a:pPr>
            <a:r>
              <a:rPr lang="es-MX" sz="2400" dirty="0">
                <a:latin typeface="Montserrat" panose="00000500000000000000" pitchFamily="2" charset="0"/>
                <a:cs typeface="Arial" panose="020B0604020202020204" pitchFamily="34" charset="0"/>
              </a:rPr>
              <a:t>Consideraciones finales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6128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789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0CFADC57-FE42-2F4C-8861-72206C2E0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5372055"/>
            <a:ext cx="5168900" cy="1028700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4BB73A87-C887-FB46-B2A3-7E9DFD5A7E5F}"/>
              </a:ext>
            </a:extLst>
          </p:cNvPr>
          <p:cNvSpPr txBox="1">
            <a:spLocks/>
          </p:cNvSpPr>
          <p:nvPr/>
        </p:nvSpPr>
        <p:spPr>
          <a:xfrm>
            <a:off x="4965453" y="2744718"/>
            <a:ext cx="2179059" cy="561931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3600" dirty="0"/>
              <a:t>¡GRACIAS!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20</a:t>
            </a:fld>
            <a:endParaRPr lang="es-MX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40" t="5920" r="3662" b="4047"/>
          <a:stretch/>
        </p:blipFill>
        <p:spPr>
          <a:xfrm>
            <a:off x="419724" y="284812"/>
            <a:ext cx="2173573" cy="116923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200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20078" y="1765611"/>
            <a:ext cx="103337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 2020, inició el proyecto para el diseño y puesta en operación del sistema informático denominado “Bitácora Electrónica de Seguimiento de Adquisiciones” (BESA), para fortalecer las atribuciones de la SFP en materia de seguimiento, control y fiscalización en tiempo real de las adquisiciones y contratación de servicios que realiza la APF y la APE, con recursos federales. 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s-MX" dirty="0">
              <a:latin typeface="Montserrat" panose="02000505000000020004" pitchFamily="2" charset="0"/>
              <a:cs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38410" y="259026"/>
            <a:ext cx="3114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I. Antecedentes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4629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93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548344" y="1583600"/>
            <a:ext cx="9328921" cy="305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sistema BESA se integra de tres etapas:</a:t>
            </a:r>
          </a:p>
          <a:p>
            <a:pPr algn="just">
              <a:lnSpc>
                <a:spcPct val="95000"/>
              </a:lnSpc>
            </a:pP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Registro y consulta de adquisiciones públicas.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Seguimiento  de contratación de adquisiciones. 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Metadatos (emisión de reportes).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operación del sistema inició con la puesta en marcha de la etapa 1.</a:t>
            </a:r>
          </a:p>
          <a:p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538410" y="259026"/>
            <a:ext cx="3114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I. Antecedentes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172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87648" y="1119661"/>
            <a:ext cx="10366152" cy="518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1 de octubre de 2021, entró en vigor el:</a:t>
            </a:r>
          </a:p>
          <a:p>
            <a:pPr algn="just">
              <a:lnSpc>
                <a:spcPct val="95000"/>
              </a:lnSpc>
            </a:pP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“Acuerdo por el que se establece la obligatoriedad del registro de contratos y operaciones de adquisiciones, arrendamientos y servicios del sector público en la Bitácora Electrónica de Seguimiento de Adquisiciones y sus Lineamientos” (Acuerdo), con el que se inicia al registro de contratos en el sistema BESA.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26 de agosto del presente, entró en vigor la reforma al Acuerdo, para realizar el registro de entregables (seguimiento), de los contratos registrados en el sistema BESA.</a:t>
            </a:r>
          </a:p>
          <a:p>
            <a:pPr algn="just">
              <a:lnSpc>
                <a:spcPct val="150000"/>
              </a:lnSpc>
            </a:pPr>
            <a:endParaRPr lang="es-ES" b="1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Alcance: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Dependencias, entidades y los entes públicos estatales y municipales que realicen adquisiciones, arrendamientos y servicios del sector público, al amparo de la LAASSP y su Reglamento.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538410" y="259026"/>
            <a:ext cx="3114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II. Marco legal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1631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701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105469" y="1364958"/>
            <a:ext cx="975815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b="1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Objetivo: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Regular, hacer eficiente y obligatorio el uso del sistema BESA, para el registro y seguimiento de los contratos y operaciones de adquisiciones, arrendamientos y servicios del sector público, con cargo total o parcial a recursos federales, que realicen las dependencias y entidades de la Administración Pública Federal; y los entes públicos estatales y municipales, cuando estos se ubiquen en el supuesto a que se refiere la fracción VI, del artículo 1, de la Ley de Adquisiciones, Arrendamientos y Servicios del Sector Público.</a:t>
            </a:r>
          </a:p>
          <a:p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538410" y="259026"/>
            <a:ext cx="3114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II. Marco legal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833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66424" y="1746662"/>
            <a:ext cx="8441599" cy="3396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Herramienta de seguimiento, control y fiscalización </a:t>
            </a:r>
          </a:p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Apoyo en actos de fiscalización </a:t>
            </a:r>
          </a:p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Facilita la atribución de prevención, vigilancia, inspección y revisión</a:t>
            </a:r>
          </a:p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Medio oficial de comunicación</a:t>
            </a:r>
          </a:p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Clr>
                <a:srgbClr val="6E152E"/>
              </a:buClr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Mecanismo de detección de presuntas infracciones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424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pic>
        <p:nvPicPr>
          <p:cNvPr id="6" name="Picture 2" descr="Resultado de imagen de entrega producto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3204" y="2318435"/>
            <a:ext cx="1387080" cy="92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548" y="3772751"/>
            <a:ext cx="1222185" cy="569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CuadroTexto 15"/>
          <p:cNvSpPr txBox="1"/>
          <p:nvPr/>
        </p:nvSpPr>
        <p:spPr>
          <a:xfrm>
            <a:off x="607764" y="1348013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Línea de procesos </a:t>
            </a:r>
          </a:p>
        </p:txBody>
      </p:sp>
      <p:sp>
        <p:nvSpPr>
          <p:cNvPr id="11" name="CuadroTexto 16"/>
          <p:cNvSpPr txBox="1"/>
          <p:nvPr/>
        </p:nvSpPr>
        <p:spPr>
          <a:xfrm>
            <a:off x="1925384" y="4433281"/>
            <a:ext cx="1305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Formalización</a:t>
            </a:r>
          </a:p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de contratos</a:t>
            </a:r>
          </a:p>
        </p:txBody>
      </p:sp>
      <p:sp>
        <p:nvSpPr>
          <p:cNvPr id="12" name="CuadroTexto 17"/>
          <p:cNvSpPr txBox="1"/>
          <p:nvPr/>
        </p:nvSpPr>
        <p:spPr>
          <a:xfrm>
            <a:off x="6254523" y="4691165"/>
            <a:ext cx="1976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1" dirty="0">
                <a:latin typeface="Montserrat" panose="00000500000000000000" pitchFamily="2" charset="0"/>
              </a:rPr>
              <a:t>Seguimiento y control</a:t>
            </a:r>
          </a:p>
        </p:txBody>
      </p:sp>
      <p:sp>
        <p:nvSpPr>
          <p:cNvPr id="13" name="CuadroTexto 18"/>
          <p:cNvSpPr txBox="1"/>
          <p:nvPr/>
        </p:nvSpPr>
        <p:spPr>
          <a:xfrm>
            <a:off x="9807875" y="1854705"/>
            <a:ext cx="2037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latin typeface="Montserrat SemiBold" panose="00000700000000000000" pitchFamily="2" charset="0"/>
              </a:rPr>
              <a:t>Conclusión de contrato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9260" y="4013130"/>
            <a:ext cx="1466978" cy="658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4" descr="Resultado de imagen de plan de entregas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8326" y="1540616"/>
            <a:ext cx="642714" cy="136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ipse 15"/>
          <p:cNvSpPr/>
          <p:nvPr/>
        </p:nvSpPr>
        <p:spPr>
          <a:xfrm>
            <a:off x="2470456" y="3274080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933" y="3779874"/>
            <a:ext cx="1333561" cy="651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CuadroTexto 28"/>
          <p:cNvSpPr txBox="1"/>
          <p:nvPr/>
        </p:nvSpPr>
        <p:spPr>
          <a:xfrm>
            <a:off x="4297986" y="4504911"/>
            <a:ext cx="1096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Registro de</a:t>
            </a:r>
          </a:p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 Contratos</a:t>
            </a:r>
          </a:p>
        </p:txBody>
      </p:sp>
      <p:sp>
        <p:nvSpPr>
          <p:cNvPr id="23" name="CuadroTexto 29"/>
          <p:cNvSpPr txBox="1"/>
          <p:nvPr/>
        </p:nvSpPr>
        <p:spPr>
          <a:xfrm>
            <a:off x="4020408" y="2909208"/>
            <a:ext cx="15888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800" dirty="0">
                <a:solidFill>
                  <a:schemeClr val="bg1"/>
                </a:solidFill>
                <a:latin typeface="Montserrat SemiBold" panose="00000700000000000000" pitchFamily="2" charset="0"/>
              </a:rPr>
              <a:t>VIGENCIA DEL CONTRATO</a:t>
            </a:r>
          </a:p>
        </p:txBody>
      </p:sp>
      <p:sp>
        <p:nvSpPr>
          <p:cNvPr id="25" name="CuadroTexto 31"/>
          <p:cNvSpPr txBox="1"/>
          <p:nvPr/>
        </p:nvSpPr>
        <p:spPr>
          <a:xfrm>
            <a:off x="10035802" y="2045003"/>
            <a:ext cx="15664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100" dirty="0">
                <a:latin typeface="Montserrat SemiBold" panose="00000700000000000000" pitchFamily="2" charset="0"/>
              </a:rPr>
              <a:t>Eficiencia y calidad</a:t>
            </a:r>
          </a:p>
        </p:txBody>
      </p:sp>
      <p:sp>
        <p:nvSpPr>
          <p:cNvPr id="26" name="CuadroTexto 32"/>
          <p:cNvSpPr txBox="1"/>
          <p:nvPr/>
        </p:nvSpPr>
        <p:spPr>
          <a:xfrm>
            <a:off x="5297977" y="1090564"/>
            <a:ext cx="122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Programa de</a:t>
            </a:r>
          </a:p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 Entregas</a:t>
            </a:r>
          </a:p>
        </p:txBody>
      </p:sp>
      <p:sp>
        <p:nvSpPr>
          <p:cNvPr id="27" name="Flecha arriba 26"/>
          <p:cNvSpPr/>
          <p:nvPr/>
        </p:nvSpPr>
        <p:spPr>
          <a:xfrm rot="5400000">
            <a:off x="3369775" y="3937112"/>
            <a:ext cx="590550" cy="336676"/>
          </a:xfrm>
          <a:prstGeom prst="upArrow">
            <a:avLst/>
          </a:prstGeom>
          <a:solidFill>
            <a:srgbClr val="A42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2162" y="1610936"/>
            <a:ext cx="1736481" cy="727089"/>
          </a:xfrm>
          <a:prstGeom prst="rect">
            <a:avLst/>
          </a:prstGeom>
        </p:spPr>
      </p:pic>
      <p:sp>
        <p:nvSpPr>
          <p:cNvPr id="31" name="CuadroTexto 37"/>
          <p:cNvSpPr txBox="1"/>
          <p:nvPr/>
        </p:nvSpPr>
        <p:spPr>
          <a:xfrm>
            <a:off x="7806617" y="2349196"/>
            <a:ext cx="1064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Sistema de</a:t>
            </a:r>
          </a:p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Alertas</a:t>
            </a: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3800" y="3698508"/>
            <a:ext cx="1468686" cy="890104"/>
          </a:xfrm>
          <a:prstGeom prst="rect">
            <a:avLst/>
          </a:prstGeom>
        </p:spPr>
      </p:pic>
      <p:sp>
        <p:nvSpPr>
          <p:cNvPr id="34" name="CuadroTexto 40"/>
          <p:cNvSpPr txBox="1"/>
          <p:nvPr/>
        </p:nvSpPr>
        <p:spPr>
          <a:xfrm>
            <a:off x="8892873" y="4592793"/>
            <a:ext cx="1502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200" dirty="0">
                <a:latin typeface="Montserrat SemiBold" panose="00000700000000000000" pitchFamily="2" charset="0"/>
              </a:rPr>
              <a:t>Metadatos BESA</a:t>
            </a:r>
          </a:p>
        </p:txBody>
      </p:sp>
      <p:sp>
        <p:nvSpPr>
          <p:cNvPr id="35" name="CuadroTexto 42"/>
          <p:cNvSpPr txBox="1"/>
          <p:nvPr/>
        </p:nvSpPr>
        <p:spPr>
          <a:xfrm>
            <a:off x="3891400" y="5050216"/>
            <a:ext cx="1221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900" dirty="0">
                <a:solidFill>
                  <a:schemeClr val="bg1"/>
                </a:solidFill>
                <a:latin typeface="Montserrat SemiBold" panose="00000700000000000000" pitchFamily="2" charset="0"/>
              </a:rPr>
              <a:t>TRANSPARENCIA</a:t>
            </a:r>
          </a:p>
        </p:txBody>
      </p:sp>
      <p:sp>
        <p:nvSpPr>
          <p:cNvPr id="36" name="Flecha derecha 35"/>
          <p:cNvSpPr/>
          <p:nvPr/>
        </p:nvSpPr>
        <p:spPr>
          <a:xfrm>
            <a:off x="227270" y="3322907"/>
            <a:ext cx="11760475" cy="155586"/>
          </a:xfrm>
          <a:prstGeom prst="rightArrow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37" name="CuadroTexto 44"/>
          <p:cNvSpPr txBox="1"/>
          <p:nvPr/>
        </p:nvSpPr>
        <p:spPr>
          <a:xfrm>
            <a:off x="8823142" y="4780199"/>
            <a:ext cx="16417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800" dirty="0">
                <a:solidFill>
                  <a:schemeClr val="accent6">
                    <a:lumMod val="75000"/>
                  </a:schemeClr>
                </a:solidFill>
                <a:latin typeface="Montserrat SemiBold" panose="00000700000000000000" pitchFamily="2" charset="0"/>
              </a:rPr>
              <a:t>Con calidad de información</a:t>
            </a: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391" y="3183698"/>
            <a:ext cx="1102146" cy="395706"/>
          </a:xfrm>
          <a:prstGeom prst="rect">
            <a:avLst/>
          </a:prstGeom>
        </p:spPr>
      </p:pic>
      <p:sp>
        <p:nvSpPr>
          <p:cNvPr id="40" name="CuadroTexto 48"/>
          <p:cNvSpPr txBox="1"/>
          <p:nvPr/>
        </p:nvSpPr>
        <p:spPr>
          <a:xfrm>
            <a:off x="6415963" y="3734109"/>
            <a:ext cx="15680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100" dirty="0">
                <a:latin typeface="Montserrat SemiBold" panose="00000700000000000000" pitchFamily="2" charset="0"/>
              </a:rPr>
              <a:t>Cuadros de control</a:t>
            </a:r>
          </a:p>
        </p:txBody>
      </p:sp>
      <p:sp>
        <p:nvSpPr>
          <p:cNvPr id="41" name="Flecha derecha 40"/>
          <p:cNvSpPr/>
          <p:nvPr/>
        </p:nvSpPr>
        <p:spPr>
          <a:xfrm>
            <a:off x="1089165" y="4961907"/>
            <a:ext cx="5067157" cy="354953"/>
          </a:xfrm>
          <a:prstGeom prst="rightArrow">
            <a:avLst/>
          </a:prstGeom>
          <a:solidFill>
            <a:srgbClr val="A42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42" name="CuadroTexto 42"/>
          <p:cNvSpPr txBox="1"/>
          <p:nvPr/>
        </p:nvSpPr>
        <p:spPr>
          <a:xfrm>
            <a:off x="3066817" y="5014567"/>
            <a:ext cx="1221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900" dirty="0">
                <a:solidFill>
                  <a:schemeClr val="bg1"/>
                </a:solidFill>
                <a:latin typeface="Montserrat SemiBold" panose="00000700000000000000" pitchFamily="2" charset="0"/>
              </a:rPr>
              <a:t>TRANSPARENCIA</a:t>
            </a:r>
          </a:p>
        </p:txBody>
      </p:sp>
      <p:sp>
        <p:nvSpPr>
          <p:cNvPr id="43" name="Flecha derecha 42"/>
          <p:cNvSpPr/>
          <p:nvPr/>
        </p:nvSpPr>
        <p:spPr>
          <a:xfrm>
            <a:off x="1089165" y="5245230"/>
            <a:ext cx="9990655" cy="479152"/>
          </a:xfrm>
          <a:prstGeom prst="rightArrow">
            <a:avLst/>
          </a:prstGeom>
          <a:solidFill>
            <a:srgbClr val="A42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44" name="CuadroTexto 49"/>
          <p:cNvSpPr txBox="1"/>
          <p:nvPr/>
        </p:nvSpPr>
        <p:spPr>
          <a:xfrm>
            <a:off x="4850300" y="5355600"/>
            <a:ext cx="26164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100" dirty="0">
                <a:solidFill>
                  <a:schemeClr val="bg1"/>
                </a:solidFill>
                <a:latin typeface="Montserrat SemiBold" panose="00000700000000000000" pitchFamily="2" charset="0"/>
              </a:rPr>
              <a:t>FISCALIZACIÓN EN TIEMPO REAL</a:t>
            </a:r>
          </a:p>
        </p:txBody>
      </p:sp>
      <p:sp>
        <p:nvSpPr>
          <p:cNvPr id="45" name="Rectángulo 44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46" name="Elipse 45"/>
          <p:cNvSpPr/>
          <p:nvPr/>
        </p:nvSpPr>
        <p:spPr>
          <a:xfrm>
            <a:off x="4582187" y="3289408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47" name="Elipse 46"/>
          <p:cNvSpPr/>
          <p:nvPr/>
        </p:nvSpPr>
        <p:spPr>
          <a:xfrm>
            <a:off x="5793348" y="3291833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48" name="Elipse 47"/>
          <p:cNvSpPr/>
          <p:nvPr/>
        </p:nvSpPr>
        <p:spPr>
          <a:xfrm>
            <a:off x="6967323" y="3287385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49" name="Elipse 48"/>
          <p:cNvSpPr/>
          <p:nvPr/>
        </p:nvSpPr>
        <p:spPr>
          <a:xfrm>
            <a:off x="8231346" y="3294751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50" name="Elipse 49"/>
          <p:cNvSpPr/>
          <p:nvPr/>
        </p:nvSpPr>
        <p:spPr>
          <a:xfrm>
            <a:off x="9495369" y="3287384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51" name="Elipse 50"/>
          <p:cNvSpPr/>
          <p:nvPr/>
        </p:nvSpPr>
        <p:spPr>
          <a:xfrm>
            <a:off x="10717224" y="3274080"/>
            <a:ext cx="232669" cy="245357"/>
          </a:xfrm>
          <a:prstGeom prst="ellipse">
            <a:avLst/>
          </a:prstGeom>
          <a:solidFill>
            <a:srgbClr val="BC9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7114" y="2136146"/>
            <a:ext cx="1499619" cy="841311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2829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ED79EBA-4AB8-4844-AAAA-037DB38D1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36" y="189372"/>
            <a:ext cx="3626507" cy="7192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65956" y="1036629"/>
            <a:ext cx="106254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Con la  BESA, se busca identificar y eliminar malas prácticas que el sector público realiza durante la ejecución de los contratos de adquisiciones, como son: la formalización extemporánea, el incumplimiento de pago, garantías insuficientes, convenios modificatorios, penas convencionales y sanciones, entre otras.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MX" dirty="0">
              <a:latin typeface="Montserrat" panose="02000505000000020004" pitchFamily="2" charset="0"/>
              <a:ea typeface="Calibri" panose="020F0502020204030204" pitchFamily="34" charset="0"/>
              <a:cs typeface="ArialMT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La BESA, contará con un módulo de auditoría, que permitirá incrementar de manera significativa y progresiva la fiscalización en tiempo real.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MX" dirty="0">
              <a:latin typeface="Montserrat" panose="02000505000000020004" pitchFamily="2" charset="0"/>
              <a:ea typeface="Calibri" panose="020F0502020204030204" pitchFamily="34" charset="0"/>
              <a:cs typeface="ArialMT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MX" dirty="0">
                <a:latin typeface="Montserrat" panose="02000505000000020004" pitchFamily="2" charset="0"/>
                <a:ea typeface="Calibri" panose="020F0502020204030204" pitchFamily="34" charset="0"/>
                <a:cs typeface="ArialMT"/>
              </a:rPr>
              <a:t>La seguridad de datos, es una estrategia que está prevista en el diseño de la BESA, esquema que garantizará el uso efectivo y seguro de la información generada.</a:t>
            </a:r>
          </a:p>
          <a:p>
            <a:pPr marL="742939" lvl="1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>
              <a:latin typeface="Montserrat" panose="02000505000000020004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38410" y="330245"/>
            <a:ext cx="43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rPr>
              <a:t>III. Funcionamiento</a:t>
            </a:r>
            <a:endParaRPr lang="es-MX" sz="20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8610600" y="6431301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1847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3413</TotalTime>
  <Words>3198</Words>
  <Application>Microsoft Office PowerPoint</Application>
  <PresentationFormat>Panorámica</PresentationFormat>
  <Paragraphs>283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Montserrat Medium</vt:lpstr>
      <vt:lpstr>Calibri</vt:lpstr>
      <vt:lpstr>Arial</vt:lpstr>
      <vt:lpstr>Montserrat</vt:lpstr>
      <vt:lpstr>Montserrat SemiBold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SFP</cp:lastModifiedBy>
  <cp:revision>144</cp:revision>
  <dcterms:created xsi:type="dcterms:W3CDTF">2018-12-04T03:27:02Z</dcterms:created>
  <dcterms:modified xsi:type="dcterms:W3CDTF">2022-09-30T21:49:47Z</dcterms:modified>
</cp:coreProperties>
</file>