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4"/>
  </p:notesMasterIdLst>
  <p:sldIdLst>
    <p:sldId id="256" r:id="rId5"/>
    <p:sldId id="258" r:id="rId6"/>
    <p:sldId id="277" r:id="rId7"/>
    <p:sldId id="259" r:id="rId8"/>
    <p:sldId id="260" r:id="rId9"/>
    <p:sldId id="261" r:id="rId10"/>
    <p:sldId id="279" r:id="rId11"/>
    <p:sldId id="278" r:id="rId12"/>
    <p:sldId id="275" r:id="rId13"/>
  </p:sldIdLst>
  <p:sldSz cx="18288000" cy="10287000"/>
  <p:notesSz cx="6858000" cy="9144000"/>
  <p:embeddedFontLst>
    <p:embeddedFont>
      <p:font typeface="Calibri" panose="020F0502020204030204" pitchFamily="34" charset="0"/>
      <p:regular r:id="rId15"/>
      <p:bold r:id="rId16"/>
      <p:italic r:id="rId17"/>
      <p:boldItalic r:id="rId18"/>
    </p:embeddedFont>
    <p:embeddedFont>
      <p:font typeface="Roboto" panose="02000000000000000000" pitchFamily="2" charset="0"/>
      <p:regular r:id="rId19"/>
      <p:bold r:id="rId20"/>
      <p:italic r:id="rId21"/>
      <p:boldItalic r:id="rId22"/>
    </p:embeddedFont>
    <p:embeddedFont>
      <p:font typeface="source sans pro" panose="020B0503030403020204" pitchFamily="34" charset="0"/>
      <p:regular r:id="rId23"/>
      <p:bold r:id="rId24"/>
      <p:italic r:id="rId25"/>
      <p:boldItalic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8B7168-DD57-4B5C-4232-8802989DA689}" name="Heini Laitinen" initials="HL" userId="S::heini.laitinen@sosped.fi::706a8ec4-17e6-4d18-8f5e-6c95d4e84e4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2CC"/>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57" autoAdjust="0"/>
    <p:restoredTop sz="94648" autoAdjust="0"/>
  </p:normalViewPr>
  <p:slideViewPr>
    <p:cSldViewPr>
      <p:cViewPr varScale="1">
        <p:scale>
          <a:sx n="78" d="100"/>
          <a:sy n="78" d="100"/>
        </p:scale>
        <p:origin x="392" y="16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customXml" Target="../customXml/item3.xml"/><Relationship Id="rId21" Type="http://schemas.openxmlformats.org/officeDocument/2006/relationships/font" Target="fonts/font7.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3.fntdata"/><Relationship Id="rId25" Type="http://schemas.openxmlformats.org/officeDocument/2006/relationships/font" Target="fonts/font11.fntdata"/><Relationship Id="rId2" Type="http://schemas.openxmlformats.org/officeDocument/2006/relationships/customXml" Target="../customXml/item2.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0.fntdata"/><Relationship Id="rId5" Type="http://schemas.openxmlformats.org/officeDocument/2006/relationships/slide" Target="slides/slide1.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5.fntdata"/><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9DC397-356C-456E-95C6-51C2652A8E5B}" type="datetimeFigureOut">
              <a:rPr lang="fi-FI" smtClean="0"/>
              <a:t>14.12.2023</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DF74D0-AAC7-41FC-8434-E38FEF0A8A94}" type="slidenum">
              <a:rPr lang="fi-FI" smtClean="0"/>
              <a:t>‹#›</a:t>
            </a:fld>
            <a:endParaRPr lang="fi-FI"/>
          </a:p>
        </p:txBody>
      </p:sp>
    </p:spTree>
    <p:extLst>
      <p:ext uri="{BB962C8B-B14F-4D97-AF65-F5344CB8AC3E}">
        <p14:creationId xmlns:p14="http://schemas.microsoft.com/office/powerpoint/2010/main" val="2917067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30DF74D0-AAC7-41FC-8434-E38FEF0A8A94}" type="slidenum">
              <a:rPr lang="fi-FI" smtClean="0"/>
              <a:t>5</a:t>
            </a:fld>
            <a:endParaRPr lang="fi-FI"/>
          </a:p>
        </p:txBody>
      </p:sp>
    </p:spTree>
    <p:extLst>
      <p:ext uri="{BB962C8B-B14F-4D97-AF65-F5344CB8AC3E}">
        <p14:creationId xmlns:p14="http://schemas.microsoft.com/office/powerpoint/2010/main" val="2750428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FI" dirty="0"/>
          </a:p>
        </p:txBody>
      </p:sp>
      <p:sp>
        <p:nvSpPr>
          <p:cNvPr id="4" name="Slide Number Placeholder 3"/>
          <p:cNvSpPr>
            <a:spLocks noGrp="1"/>
          </p:cNvSpPr>
          <p:nvPr>
            <p:ph type="sldNum" sz="quarter" idx="5"/>
          </p:nvPr>
        </p:nvSpPr>
        <p:spPr/>
        <p:txBody>
          <a:bodyPr/>
          <a:lstStyle/>
          <a:p>
            <a:fld id="{30DF74D0-AAC7-41FC-8434-E38FEF0A8A94}" type="slidenum">
              <a:rPr lang="fi-FI" smtClean="0"/>
              <a:t>6</a:t>
            </a:fld>
            <a:endParaRPr lang="fi-FI"/>
          </a:p>
        </p:txBody>
      </p:sp>
    </p:spTree>
    <p:extLst>
      <p:ext uri="{BB962C8B-B14F-4D97-AF65-F5344CB8AC3E}">
        <p14:creationId xmlns:p14="http://schemas.microsoft.com/office/powerpoint/2010/main" val="3600058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12/14/23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12/14/23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12/14/23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12/14/23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12/14/23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12/14/23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hyperlink" Target="mailto:Miikka.Vuorinen@sosped.fi" TargetMode="External"/><Relationship Id="rId3" Type="http://schemas.openxmlformats.org/officeDocument/2006/relationships/image" Target="../media/image9.svg"/><Relationship Id="rId7" Type="http://schemas.openxmlformats.org/officeDocument/2006/relationships/image" Target="../media/image7.png"/><Relationship Id="rId12" Type="http://schemas.openxmlformats.org/officeDocument/2006/relationships/hyperlink" Target="mailto:natalie.Joubert@uef.fi" TargetMode="External"/><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hyperlink" Target="mailto:tomi.maki-opas@uef.fi" TargetMode="External"/><Relationship Id="rId5" Type="http://schemas.openxmlformats.org/officeDocument/2006/relationships/image" Target="../media/image11.svg"/><Relationship Id="rId10" Type="http://schemas.openxmlformats.org/officeDocument/2006/relationships/hyperlink" Target="mailto:andra.aldea-lopponen@hyvaks.fi" TargetMode="External"/><Relationship Id="rId4" Type="http://schemas.openxmlformats.org/officeDocument/2006/relationships/image" Target="../media/image10.png"/><Relationship Id="rId9" Type="http://schemas.openxmlformats.org/officeDocument/2006/relationships/hyperlink" Target="mailto:Tanja.tilles-tirkkonen@kuopio.fi"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1.svg"/><Relationship Id="rId9"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14.sv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1.png"/><Relationship Id="rId7"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2.svg"/></Relationships>
</file>

<file path=ppt/slides/_rels/slide7.xml.rels><?xml version="1.0" encoding="UTF-8" standalone="yes"?>
<Relationships xmlns="http://schemas.openxmlformats.org/package/2006/relationships"><Relationship Id="rId3" Type="http://schemas.openxmlformats.org/officeDocument/2006/relationships/image" Target="../media/image29.svg"/><Relationship Id="rId7" Type="http://schemas.openxmlformats.org/officeDocument/2006/relationships/image" Target="../media/image30.png"/><Relationship Id="rId2"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4.sv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31.svg"/><Relationship Id="rId7" Type="http://schemas.openxmlformats.org/officeDocument/2006/relationships/image" Target="../media/image33.png"/><Relationship Id="rId2"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32.svg"/><Relationship Id="rId10" Type="http://schemas.openxmlformats.org/officeDocument/2006/relationships/image" Target="../media/image36.svg"/><Relationship Id="rId4" Type="http://schemas.openxmlformats.org/officeDocument/2006/relationships/image" Target="../media/image24.png"/><Relationship Id="rId9"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25.sv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5400000">
            <a:off x="1373689" y="-1397756"/>
            <a:ext cx="5425288" cy="8172668"/>
          </a:xfrm>
          <a:custGeom>
            <a:avLst/>
            <a:gdLst/>
            <a:ahLst/>
            <a:cxnLst/>
            <a:rect l="l" t="t" r="r" b="b"/>
            <a:pathLst>
              <a:path w="10578966" h="11421286">
                <a:moveTo>
                  <a:pt x="0" y="0"/>
                </a:moveTo>
                <a:lnTo>
                  <a:pt x="10578967" y="0"/>
                </a:lnTo>
                <a:lnTo>
                  <a:pt x="10578967" y="11421286"/>
                </a:lnTo>
                <a:lnTo>
                  <a:pt x="0" y="11421286"/>
                </a:lnTo>
                <a:lnTo>
                  <a:pt x="0" y="0"/>
                </a:lnTo>
                <a:close/>
              </a:path>
            </a:pathLst>
          </a:custGeom>
          <a:blipFill>
            <a:blip r:embed="rId2">
              <a:extLst>
                <a:ext uri="{96DAC541-7B7A-43D3-8B79-37D633B846F1}">
                  <asvg:svgBlip xmlns:asvg="http://schemas.microsoft.com/office/drawing/2016/SVG/main" r:embed="rId3"/>
                </a:ext>
              </a:extLst>
            </a:blip>
            <a:stretch>
              <a:fillRect l="-94994" t="-3077" b="-36674"/>
            </a:stretch>
          </a:blipFill>
        </p:spPr>
        <p:txBody>
          <a:bodyPr/>
          <a:lstStyle/>
          <a:p>
            <a:endParaRPr lang="en-US" dirty="0"/>
          </a:p>
        </p:txBody>
      </p:sp>
      <p:sp>
        <p:nvSpPr>
          <p:cNvPr id="3" name="Freeform 3"/>
          <p:cNvSpPr/>
          <p:nvPr/>
        </p:nvSpPr>
        <p:spPr>
          <a:xfrm rot="5400000">
            <a:off x="12152061" y="3758277"/>
            <a:ext cx="6808115" cy="6530563"/>
          </a:xfrm>
          <a:custGeom>
            <a:avLst/>
            <a:gdLst/>
            <a:ahLst/>
            <a:cxnLst/>
            <a:rect l="l" t="t" r="r" b="b"/>
            <a:pathLst>
              <a:path w="17375562" h="18435609">
                <a:moveTo>
                  <a:pt x="0" y="0"/>
                </a:moveTo>
                <a:lnTo>
                  <a:pt x="17375562" y="0"/>
                </a:lnTo>
                <a:lnTo>
                  <a:pt x="17375562" y="18435609"/>
                </a:lnTo>
                <a:lnTo>
                  <a:pt x="0" y="18435609"/>
                </a:lnTo>
                <a:lnTo>
                  <a:pt x="0" y="0"/>
                </a:lnTo>
                <a:close/>
              </a:path>
            </a:pathLst>
          </a:custGeom>
          <a:blipFill>
            <a:blip r:embed="rId4">
              <a:extLst>
                <a:ext uri="{96DAC541-7B7A-43D3-8B79-37D633B846F1}">
                  <asvg:svgBlip xmlns:asvg="http://schemas.microsoft.com/office/drawing/2016/SVG/main" r:embed="rId5"/>
                </a:ext>
              </a:extLst>
            </a:blip>
            <a:srcRect/>
            <a:stretch>
              <a:fillRect l="-33632" t="-188020" r="-137827"/>
            </a:stretch>
          </a:blipFill>
        </p:spPr>
        <p:txBody>
          <a:bodyPr/>
          <a:lstStyle/>
          <a:p>
            <a:endParaRPr lang="en-US" dirty="0"/>
          </a:p>
        </p:txBody>
      </p:sp>
      <p:sp>
        <p:nvSpPr>
          <p:cNvPr id="4" name="Freeform 4"/>
          <p:cNvSpPr/>
          <p:nvPr/>
        </p:nvSpPr>
        <p:spPr>
          <a:xfrm rot="10288801">
            <a:off x="-1687364" y="5579676"/>
            <a:ext cx="7489878" cy="5762046"/>
          </a:xfrm>
          <a:prstGeom prst="roundRect">
            <a:avLst>
              <a:gd name="adj" fmla="val 19913"/>
            </a:avLst>
          </a:prstGeom>
          <a:blipFill>
            <a:blip r:embed="rId6">
              <a:extLst>
                <a:ext uri="{96DAC541-7B7A-43D3-8B79-37D633B846F1}">
                  <asvg:svgBlip xmlns:asvg="http://schemas.microsoft.com/office/drawing/2016/SVG/main" r:embed="rId7"/>
                </a:ext>
              </a:extLst>
            </a:blip>
            <a:srcRect/>
            <a:stretch>
              <a:fillRect t="-16803" b="8111"/>
            </a:stretch>
          </a:blipFill>
        </p:spPr>
        <p:txBody>
          <a:bodyPr/>
          <a:lstStyle/>
          <a:p>
            <a:endParaRPr lang="en-US" dirty="0"/>
          </a:p>
        </p:txBody>
      </p:sp>
      <p:sp>
        <p:nvSpPr>
          <p:cNvPr id="6" name="Title 1">
            <a:extLst>
              <a:ext uri="{FF2B5EF4-FFF2-40B4-BE49-F238E27FC236}">
                <a16:creationId xmlns:a16="http://schemas.microsoft.com/office/drawing/2014/main" id="{F5AE749B-6E06-8175-8CDB-7044A0551316}"/>
              </a:ext>
            </a:extLst>
          </p:cNvPr>
          <p:cNvSpPr txBox="1">
            <a:spLocks/>
          </p:cNvSpPr>
          <p:nvPr/>
        </p:nvSpPr>
        <p:spPr>
          <a:xfrm>
            <a:off x="1581838" y="4936496"/>
            <a:ext cx="15773400" cy="1624013"/>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6000" b="1" dirty="0">
                <a:solidFill>
                  <a:srgbClr val="002060"/>
                </a:solidFill>
                <a:latin typeface="+mn-lt"/>
              </a:rPr>
              <a:t>THRIVING TOGETHER: NAVIGATING HEALTH IN THE WELL-BEING ECONOMY</a:t>
            </a:r>
            <a:endParaRPr lang="en-US" sz="6000" b="1" dirty="0">
              <a:solidFill>
                <a:srgbClr val="002060"/>
              </a:solidFill>
              <a:latin typeface="+mn-lt"/>
              <a:cs typeface="Calibri"/>
            </a:endParaRPr>
          </a:p>
          <a:p>
            <a:r>
              <a:rPr lang="en-US" sz="6000" b="1" dirty="0">
                <a:solidFill>
                  <a:srgbClr val="002060"/>
                </a:solidFill>
                <a:latin typeface="+mn-lt"/>
                <a:cs typeface="Calibri"/>
              </a:rPr>
              <a:t>22.11.2023 </a:t>
            </a:r>
          </a:p>
          <a:p>
            <a:r>
              <a:rPr lang="en-US" sz="6000" b="1" dirty="0">
                <a:solidFill>
                  <a:srgbClr val="002060"/>
                </a:solidFill>
                <a:latin typeface="+mn-lt"/>
                <a:cs typeface="Calibri"/>
              </a:rPr>
              <a:t>16.00</a:t>
            </a:r>
          </a:p>
          <a:p>
            <a:endParaRPr lang="en-US" sz="6000" dirty="0">
              <a:solidFill>
                <a:srgbClr val="002060"/>
              </a:solidFill>
              <a:cs typeface="Calibri"/>
            </a:endParaRPr>
          </a:p>
        </p:txBody>
      </p:sp>
      <p:sp>
        <p:nvSpPr>
          <p:cNvPr id="7" name="TextBox 6">
            <a:extLst>
              <a:ext uri="{FF2B5EF4-FFF2-40B4-BE49-F238E27FC236}">
                <a16:creationId xmlns:a16="http://schemas.microsoft.com/office/drawing/2014/main" id="{616893C6-D715-CA10-E805-E4494115033D}"/>
              </a:ext>
            </a:extLst>
          </p:cNvPr>
          <p:cNvSpPr txBox="1"/>
          <p:nvPr/>
        </p:nvSpPr>
        <p:spPr>
          <a:xfrm>
            <a:off x="3567371" y="2872654"/>
            <a:ext cx="11802335" cy="2308324"/>
          </a:xfrm>
          <a:prstGeom prst="rect">
            <a:avLst/>
          </a:prstGeom>
          <a:noFill/>
        </p:spPr>
        <p:txBody>
          <a:bodyPr wrap="none" rtlCol="0">
            <a:spAutoFit/>
          </a:bodyPr>
          <a:lstStyle/>
          <a:p>
            <a:pPr algn="ctr"/>
            <a:r>
              <a:rPr lang="en-US" sz="4800" b="1" dirty="0"/>
              <a:t>2023 Healthy Cities Annual Business Meeting </a:t>
            </a:r>
          </a:p>
          <a:p>
            <a:pPr algn="ctr"/>
            <a:r>
              <a:rPr lang="en-US" sz="4800" b="1" dirty="0"/>
              <a:t>and Technical Conference</a:t>
            </a:r>
          </a:p>
          <a:p>
            <a:pPr algn="ctr"/>
            <a:endParaRPr lang="en-US" sz="4800" b="1" dirty="0"/>
          </a:p>
        </p:txBody>
      </p:sp>
      <p:sp>
        <p:nvSpPr>
          <p:cNvPr id="8" name="Freeform 5">
            <a:extLst>
              <a:ext uri="{FF2B5EF4-FFF2-40B4-BE49-F238E27FC236}">
                <a16:creationId xmlns:a16="http://schemas.microsoft.com/office/drawing/2014/main" id="{F8A14E2A-B349-1C4A-6C4D-F763FDCFBA04}"/>
              </a:ext>
            </a:extLst>
          </p:cNvPr>
          <p:cNvSpPr/>
          <p:nvPr/>
        </p:nvSpPr>
        <p:spPr>
          <a:xfrm>
            <a:off x="561962" y="8007216"/>
            <a:ext cx="2486038" cy="1624013"/>
          </a:xfrm>
          <a:custGeom>
            <a:avLst/>
            <a:gdLst/>
            <a:ahLst/>
            <a:cxnLst/>
            <a:rect l="l" t="t" r="r" b="b"/>
            <a:pathLst>
              <a:path w="3374785" h="2197154">
                <a:moveTo>
                  <a:pt x="0" y="0"/>
                </a:moveTo>
                <a:lnTo>
                  <a:pt x="3374786" y="0"/>
                </a:lnTo>
                <a:lnTo>
                  <a:pt x="3374786" y="2197154"/>
                </a:lnTo>
                <a:lnTo>
                  <a:pt x="0" y="2197154"/>
                </a:lnTo>
                <a:lnTo>
                  <a:pt x="0" y="0"/>
                </a:lnTo>
                <a:close/>
              </a:path>
            </a:pathLst>
          </a:custGeom>
          <a:blipFill>
            <a:blip r:embed="rId8"/>
            <a:stretch>
              <a:fillRect/>
            </a:stretch>
          </a:blipFill>
        </p:spPr>
        <p:txBody>
          <a:bodyPr/>
          <a:lstStyle/>
          <a:p>
            <a:endParaRPr lang="en-FI"/>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D2CC"/>
        </a:solidFill>
        <a:effectLst/>
      </p:bgPr>
    </p:bg>
    <p:spTree>
      <p:nvGrpSpPr>
        <p:cNvPr id="1" name=""/>
        <p:cNvGrpSpPr/>
        <p:nvPr/>
      </p:nvGrpSpPr>
      <p:grpSpPr>
        <a:xfrm>
          <a:off x="0" y="0"/>
          <a:ext cx="0" cy="0"/>
          <a:chOff x="0" y="0"/>
          <a:chExt cx="0" cy="0"/>
        </a:xfrm>
      </p:grpSpPr>
      <p:sp>
        <p:nvSpPr>
          <p:cNvPr id="2" name="Freeform 2"/>
          <p:cNvSpPr/>
          <p:nvPr/>
        </p:nvSpPr>
        <p:spPr>
          <a:xfrm rot="10672942" flipV="1">
            <a:off x="12157431" y="-416712"/>
            <a:ext cx="7315200" cy="3247490"/>
          </a:xfrm>
          <a:custGeom>
            <a:avLst/>
            <a:gdLst/>
            <a:ahLst/>
            <a:cxnLst/>
            <a:rect l="l" t="t" r="r" b="b"/>
            <a:pathLst>
              <a:path w="7315200" h="3604399">
                <a:moveTo>
                  <a:pt x="0" y="3604398"/>
                </a:moveTo>
                <a:lnTo>
                  <a:pt x="7315200" y="3604398"/>
                </a:lnTo>
                <a:lnTo>
                  <a:pt x="7315200" y="0"/>
                </a:lnTo>
                <a:lnTo>
                  <a:pt x="0" y="0"/>
                </a:lnTo>
                <a:lnTo>
                  <a:pt x="0" y="3604398"/>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dirty="0"/>
          </a:p>
        </p:txBody>
      </p:sp>
      <p:sp>
        <p:nvSpPr>
          <p:cNvPr id="3" name="Freeform 3"/>
          <p:cNvSpPr/>
          <p:nvPr/>
        </p:nvSpPr>
        <p:spPr>
          <a:xfrm rot="-6241892">
            <a:off x="-1300126" y="3480624"/>
            <a:ext cx="9458253" cy="9260707"/>
          </a:xfrm>
          <a:custGeom>
            <a:avLst/>
            <a:gdLst/>
            <a:ahLst/>
            <a:cxnLst/>
            <a:rect l="l" t="t" r="r" b="b"/>
            <a:pathLst>
              <a:path w="10239160" h="10863830">
                <a:moveTo>
                  <a:pt x="0" y="0"/>
                </a:moveTo>
                <a:lnTo>
                  <a:pt x="10239160" y="0"/>
                </a:lnTo>
                <a:lnTo>
                  <a:pt x="10239160" y="10863831"/>
                </a:lnTo>
                <a:lnTo>
                  <a:pt x="0" y="10863831"/>
                </a:lnTo>
                <a:lnTo>
                  <a:pt x="0" y="0"/>
                </a:lnTo>
                <a:close/>
              </a:path>
            </a:pathLst>
          </a:custGeom>
          <a:blipFill>
            <a:blip r:embed="rId4">
              <a:extLst>
                <a:ext uri="{96DAC541-7B7A-43D3-8B79-37D633B846F1}">
                  <asvg:svgBlip xmlns:asvg="http://schemas.microsoft.com/office/drawing/2016/SVG/main" r:embed="rId5"/>
                </a:ext>
              </a:extLst>
            </a:blip>
            <a:stretch>
              <a:fillRect t="-17312" r="-8256" b="1"/>
            </a:stretch>
          </a:blipFill>
        </p:spPr>
        <p:txBody>
          <a:bodyPr/>
          <a:lstStyle/>
          <a:p>
            <a:endParaRPr lang="en-US" dirty="0"/>
          </a:p>
        </p:txBody>
      </p:sp>
      <p:sp>
        <p:nvSpPr>
          <p:cNvPr id="4" name="Freeform 4"/>
          <p:cNvSpPr/>
          <p:nvPr/>
        </p:nvSpPr>
        <p:spPr>
          <a:xfrm>
            <a:off x="13356626" y="0"/>
            <a:ext cx="4931374" cy="1440191"/>
          </a:xfrm>
          <a:custGeom>
            <a:avLst/>
            <a:gdLst/>
            <a:ahLst/>
            <a:cxnLst/>
            <a:rect l="l" t="t" r="r" b="b"/>
            <a:pathLst>
              <a:path w="4931374" h="1440191">
                <a:moveTo>
                  <a:pt x="0" y="0"/>
                </a:moveTo>
                <a:lnTo>
                  <a:pt x="4931374" y="0"/>
                </a:lnTo>
                <a:lnTo>
                  <a:pt x="4931374" y="1440191"/>
                </a:lnTo>
                <a:lnTo>
                  <a:pt x="0" y="1440191"/>
                </a:lnTo>
                <a:lnTo>
                  <a:pt x="0" y="0"/>
                </a:lnTo>
                <a:close/>
              </a:path>
            </a:pathLst>
          </a:custGeom>
          <a:blipFill>
            <a:blip r:embed="rId6"/>
            <a:stretch>
              <a:fillRect t="-48945" b="-43660"/>
            </a:stretch>
          </a:blipFill>
        </p:spPr>
        <p:txBody>
          <a:bodyPr/>
          <a:lstStyle/>
          <a:p>
            <a:endParaRPr lang="en-US" dirty="0"/>
          </a:p>
        </p:txBody>
      </p:sp>
      <p:sp>
        <p:nvSpPr>
          <p:cNvPr id="5" name="Freeform 5"/>
          <p:cNvSpPr/>
          <p:nvPr/>
        </p:nvSpPr>
        <p:spPr>
          <a:xfrm>
            <a:off x="1447800" y="6863961"/>
            <a:ext cx="3374785" cy="2197154"/>
          </a:xfrm>
          <a:custGeom>
            <a:avLst/>
            <a:gdLst/>
            <a:ahLst/>
            <a:cxnLst/>
            <a:rect l="l" t="t" r="r" b="b"/>
            <a:pathLst>
              <a:path w="3374785" h="2197154">
                <a:moveTo>
                  <a:pt x="0" y="0"/>
                </a:moveTo>
                <a:lnTo>
                  <a:pt x="3374786" y="0"/>
                </a:lnTo>
                <a:lnTo>
                  <a:pt x="3374786" y="2197154"/>
                </a:lnTo>
                <a:lnTo>
                  <a:pt x="0" y="2197154"/>
                </a:lnTo>
                <a:lnTo>
                  <a:pt x="0" y="0"/>
                </a:lnTo>
                <a:close/>
              </a:path>
            </a:pathLst>
          </a:custGeom>
          <a:blipFill>
            <a:blip r:embed="rId7"/>
            <a:stretch>
              <a:fillRect/>
            </a:stretch>
          </a:blipFill>
        </p:spPr>
        <p:txBody>
          <a:bodyPr/>
          <a:lstStyle/>
          <a:p>
            <a:endParaRPr lang="en-FI"/>
          </a:p>
        </p:txBody>
      </p:sp>
      <p:sp>
        <p:nvSpPr>
          <p:cNvPr id="6" name="TextBox 5">
            <a:extLst>
              <a:ext uri="{FF2B5EF4-FFF2-40B4-BE49-F238E27FC236}">
                <a16:creationId xmlns:a16="http://schemas.microsoft.com/office/drawing/2014/main" id="{D61B540A-D5EC-6994-8BE8-F24D5DC9960C}"/>
              </a:ext>
            </a:extLst>
          </p:cNvPr>
          <p:cNvSpPr txBox="1"/>
          <p:nvPr/>
        </p:nvSpPr>
        <p:spPr>
          <a:xfrm>
            <a:off x="7580477" y="3112577"/>
            <a:ext cx="9385784" cy="2308324"/>
          </a:xfrm>
          <a:prstGeom prst="rect">
            <a:avLst/>
          </a:prstGeom>
          <a:noFill/>
        </p:spPr>
        <p:txBody>
          <a:bodyPr wrap="square" rtlCol="0">
            <a:spAutoFit/>
          </a:bodyPr>
          <a:lstStyle/>
          <a:p>
            <a:r>
              <a:rPr lang="en-US" sz="7200" b="1" dirty="0">
                <a:solidFill>
                  <a:srgbClr val="002060"/>
                </a:solidFill>
              </a:rPr>
              <a:t>Sola-Calculator For Well-Being Assessment</a:t>
            </a:r>
          </a:p>
        </p:txBody>
      </p:sp>
      <p:sp>
        <p:nvSpPr>
          <p:cNvPr id="8" name="TextBox 6">
            <a:extLst>
              <a:ext uri="{FF2B5EF4-FFF2-40B4-BE49-F238E27FC236}">
                <a16:creationId xmlns:a16="http://schemas.microsoft.com/office/drawing/2014/main" id="{5DCD3AFE-11E4-4373-841E-29758D017463}"/>
              </a:ext>
            </a:extLst>
          </p:cNvPr>
          <p:cNvSpPr txBox="1"/>
          <p:nvPr/>
        </p:nvSpPr>
        <p:spPr>
          <a:xfrm>
            <a:off x="6553200" y="7429500"/>
            <a:ext cx="13244116" cy="2677656"/>
          </a:xfrm>
          <a:prstGeom prst="rect">
            <a:avLst/>
          </a:prstGeom>
          <a:noFill/>
        </p:spPr>
        <p:txBody>
          <a:bodyPr wrap="square" rtlCol="0">
            <a:spAutoFit/>
          </a:bodyPr>
          <a:lstStyle/>
          <a:p>
            <a:r>
              <a:rPr lang="en-US" sz="2800" b="1" dirty="0">
                <a:solidFill>
                  <a:srgbClr val="002060"/>
                </a:solidFill>
              </a:rPr>
              <a:t>Authors</a:t>
            </a:r>
          </a:p>
          <a:p>
            <a:r>
              <a:rPr lang="en-US" sz="2400" b="1" dirty="0">
                <a:solidFill>
                  <a:srgbClr val="002060"/>
                </a:solidFill>
              </a:rPr>
              <a:t>Miikka Vuorinen, Chief of evaluation (</a:t>
            </a:r>
            <a:r>
              <a:rPr lang="en-US" sz="2400" b="1" dirty="0" err="1">
                <a:solidFill>
                  <a:srgbClr val="002060"/>
                </a:solidFill>
              </a:rPr>
              <a:t>Sosped</a:t>
            </a:r>
            <a:r>
              <a:rPr lang="en-US" sz="2400" b="1" dirty="0">
                <a:solidFill>
                  <a:srgbClr val="002060"/>
                </a:solidFill>
              </a:rPr>
              <a:t> Center)</a:t>
            </a:r>
            <a:r>
              <a:rPr lang="en-US" sz="2000" b="1" dirty="0">
                <a:solidFill>
                  <a:srgbClr val="002060"/>
                </a:solidFill>
              </a:rPr>
              <a:t>, </a:t>
            </a:r>
            <a:r>
              <a:rPr lang="en-US" sz="2000" b="1" dirty="0">
                <a:solidFill>
                  <a:srgbClr val="002060"/>
                </a:solidFill>
                <a:hlinkClick r:id="rId8"/>
              </a:rPr>
              <a:t>miikka.Vuorinen@sosped.fi</a:t>
            </a:r>
            <a:endParaRPr lang="en-US" sz="2000" b="1" dirty="0">
              <a:solidFill>
                <a:srgbClr val="002060"/>
              </a:solidFill>
            </a:endParaRPr>
          </a:p>
          <a:p>
            <a:r>
              <a:rPr lang="en-US" sz="2400" b="1" dirty="0">
                <a:solidFill>
                  <a:srgbClr val="002060"/>
                </a:solidFill>
              </a:rPr>
              <a:t>Tanja Tilles-Tirkkonen, Wellbeing coordinator (Kuopio city)</a:t>
            </a:r>
            <a:r>
              <a:rPr lang="en-US" sz="2000" b="1" dirty="0">
                <a:solidFill>
                  <a:srgbClr val="002060"/>
                </a:solidFill>
              </a:rPr>
              <a:t> </a:t>
            </a:r>
            <a:r>
              <a:rPr lang="en-US" sz="2000" b="1" dirty="0">
                <a:solidFill>
                  <a:srgbClr val="002060"/>
                </a:solidFill>
                <a:hlinkClick r:id="rId9"/>
              </a:rPr>
              <a:t>tanja.tilles-tirkkonen@kuopio.fi</a:t>
            </a:r>
            <a:r>
              <a:rPr lang="en-US" sz="2000" b="1" dirty="0">
                <a:solidFill>
                  <a:srgbClr val="002060"/>
                </a:solidFill>
              </a:rPr>
              <a:t> </a:t>
            </a:r>
          </a:p>
          <a:p>
            <a:endParaRPr lang="en-US" sz="2000" dirty="0">
              <a:solidFill>
                <a:srgbClr val="002060"/>
              </a:solidFill>
            </a:endParaRPr>
          </a:p>
          <a:p>
            <a:r>
              <a:rPr lang="en-US" sz="2400" dirty="0">
                <a:solidFill>
                  <a:srgbClr val="002060"/>
                </a:solidFill>
              </a:rPr>
              <a:t>Andra Aldea-Löppönen</a:t>
            </a:r>
            <a:r>
              <a:rPr lang="en-US" sz="2200" dirty="0">
                <a:solidFill>
                  <a:srgbClr val="002060"/>
                </a:solidFill>
              </a:rPr>
              <a:t>,</a:t>
            </a:r>
            <a:r>
              <a:rPr lang="en-US" sz="2000" dirty="0">
                <a:solidFill>
                  <a:srgbClr val="002060"/>
                </a:solidFill>
              </a:rPr>
              <a:t> Project Manager (</a:t>
            </a:r>
            <a:r>
              <a:rPr lang="en-US" sz="1400" b="1" dirty="0">
                <a:solidFill>
                  <a:srgbClr val="002060"/>
                </a:solidFill>
              </a:rPr>
              <a:t>Wellbeing Services County of Central Finland</a:t>
            </a:r>
            <a:r>
              <a:rPr lang="en-US" sz="2000" dirty="0">
                <a:solidFill>
                  <a:srgbClr val="002060"/>
                </a:solidFill>
              </a:rPr>
              <a:t>) </a:t>
            </a:r>
            <a:r>
              <a:rPr lang="en-US" sz="2000" dirty="0">
                <a:solidFill>
                  <a:srgbClr val="002060"/>
                </a:solidFill>
                <a:hlinkClick r:id="rId10"/>
              </a:rPr>
              <a:t>andra.aldea-lopponen@hyvaks.fi</a:t>
            </a:r>
            <a:endParaRPr lang="en-US" sz="2000" dirty="0">
              <a:solidFill>
                <a:srgbClr val="002060"/>
              </a:solidFill>
            </a:endParaRPr>
          </a:p>
          <a:p>
            <a:r>
              <a:rPr lang="en-US" sz="2400" dirty="0">
                <a:solidFill>
                  <a:srgbClr val="002060"/>
                </a:solidFill>
              </a:rPr>
              <a:t>Tomi Mäki-Opas</a:t>
            </a:r>
            <a:r>
              <a:rPr lang="en-US" sz="2000" dirty="0">
                <a:solidFill>
                  <a:srgbClr val="002060"/>
                </a:solidFill>
              </a:rPr>
              <a:t>, Professor (University of Eastern Finland UEF) </a:t>
            </a:r>
            <a:r>
              <a:rPr lang="en-US" sz="2000" dirty="0">
                <a:solidFill>
                  <a:srgbClr val="002060"/>
                </a:solidFill>
                <a:hlinkClick r:id="rId11"/>
              </a:rPr>
              <a:t>tomi.maki-opas@uef.fi</a:t>
            </a:r>
            <a:r>
              <a:rPr lang="en-US" sz="2000" dirty="0">
                <a:solidFill>
                  <a:srgbClr val="002060"/>
                </a:solidFill>
              </a:rPr>
              <a:t> </a:t>
            </a:r>
          </a:p>
          <a:p>
            <a:r>
              <a:rPr lang="en-US" sz="2400" dirty="0">
                <a:solidFill>
                  <a:srgbClr val="002060"/>
                </a:solidFill>
              </a:rPr>
              <a:t>Natalie Joubert</a:t>
            </a:r>
            <a:r>
              <a:rPr lang="en-US" sz="2000" dirty="0">
                <a:solidFill>
                  <a:srgbClr val="002060"/>
                </a:solidFill>
              </a:rPr>
              <a:t>, Doctoral Researcher (University of Eastern Finland UEF) </a:t>
            </a:r>
            <a:r>
              <a:rPr lang="en-US" sz="2000" dirty="0">
                <a:solidFill>
                  <a:srgbClr val="002060"/>
                </a:solidFill>
                <a:hlinkClick r:id="rId12"/>
              </a:rPr>
              <a:t>natalie.Joubert@uef.fi</a:t>
            </a:r>
            <a:endParaRPr lang="en-US" sz="2000" dirty="0">
              <a:solidFill>
                <a:srgbClr val="00206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58E38DD-4CFE-8478-B4FA-D7361CB42962}"/>
              </a:ext>
            </a:extLst>
          </p:cNvPr>
          <p:cNvSpPr>
            <a:spLocks noGrp="1"/>
          </p:cNvSpPr>
          <p:nvPr>
            <p:ph type="body" idx="1"/>
          </p:nvPr>
        </p:nvSpPr>
        <p:spPr>
          <a:xfrm>
            <a:off x="838200" y="2324100"/>
            <a:ext cx="16611600" cy="5105400"/>
          </a:xfrm>
        </p:spPr>
        <p:txBody>
          <a:bodyPr>
            <a:noAutofit/>
          </a:bodyPr>
          <a:lstStyle/>
          <a:p>
            <a:pPr marL="342900" indent="-342900">
              <a:lnSpc>
                <a:spcPts val="2400"/>
              </a:lnSpc>
              <a:spcBef>
                <a:spcPts val="1200"/>
              </a:spcBef>
              <a:buFont typeface="Arial" panose="020B0604020202020204" pitchFamily="34" charset="0"/>
              <a:buChar char="•"/>
            </a:pPr>
            <a:r>
              <a:rPr lang="en-AU" sz="2800" dirty="0">
                <a:solidFill>
                  <a:schemeClr val="tx1"/>
                </a:solidFill>
              </a:rPr>
              <a:t>When  we have the means to show how different social phenomena are causing costs &amp; savings to different sectors, we  have sufficient arguments to start do budgeting in a new manner.</a:t>
            </a:r>
          </a:p>
          <a:p>
            <a:pPr marL="342900" indent="-342900">
              <a:lnSpc>
                <a:spcPts val="2400"/>
              </a:lnSpc>
              <a:spcBef>
                <a:spcPts val="1200"/>
              </a:spcBef>
              <a:buFont typeface="Arial" panose="020B0604020202020204" pitchFamily="34" charset="0"/>
              <a:buChar char="•"/>
            </a:pPr>
            <a:endParaRPr lang="en-AU" sz="2800" dirty="0">
              <a:solidFill>
                <a:schemeClr val="tx1"/>
              </a:solidFill>
            </a:endParaRPr>
          </a:p>
          <a:p>
            <a:pPr marL="342900" indent="-342900">
              <a:lnSpc>
                <a:spcPts val="2400"/>
              </a:lnSpc>
              <a:spcBef>
                <a:spcPts val="1200"/>
              </a:spcBef>
              <a:buFont typeface="Arial" panose="020B0604020202020204" pitchFamily="34" charset="0"/>
              <a:buChar char="•"/>
            </a:pPr>
            <a:r>
              <a:rPr lang="en-AU" sz="2800" dirty="0">
                <a:solidFill>
                  <a:schemeClr val="tx1"/>
                </a:solidFill>
              </a:rPr>
              <a:t>Instead of evaluating and valuing interventions, we could also evaluate and value social phenomena.</a:t>
            </a:r>
          </a:p>
          <a:p>
            <a:pPr marL="342900" indent="-342900">
              <a:lnSpc>
                <a:spcPts val="2400"/>
              </a:lnSpc>
              <a:spcBef>
                <a:spcPts val="1200"/>
              </a:spcBef>
              <a:buFont typeface="Arial" panose="020B0604020202020204" pitchFamily="34" charset="0"/>
              <a:buChar char="•"/>
            </a:pPr>
            <a:endParaRPr lang="en-AU" sz="2800" dirty="0">
              <a:solidFill>
                <a:schemeClr val="tx1"/>
              </a:solidFill>
            </a:endParaRPr>
          </a:p>
          <a:p>
            <a:pPr marL="342900" indent="-342900">
              <a:lnSpc>
                <a:spcPts val="2400"/>
              </a:lnSpc>
              <a:spcBef>
                <a:spcPts val="1200"/>
              </a:spcBef>
              <a:buFont typeface="Arial" panose="020B0604020202020204" pitchFamily="34" charset="0"/>
              <a:buChar char="•"/>
            </a:pPr>
            <a:r>
              <a:rPr lang="en-AU" sz="2800" dirty="0">
                <a:solidFill>
                  <a:schemeClr val="tx1"/>
                </a:solidFill>
              </a:rPr>
              <a:t>Instead of producing evaluation reports with one year time span, we could develop evaluation dashboards with 5 and 10 years time span as well.</a:t>
            </a:r>
          </a:p>
          <a:p>
            <a:pPr marL="342900" indent="-342900">
              <a:lnSpc>
                <a:spcPts val="2400"/>
              </a:lnSpc>
              <a:buFont typeface="Arial" panose="020B0604020202020204" pitchFamily="34" charset="0"/>
              <a:buChar char="•"/>
            </a:pPr>
            <a:endParaRPr lang="fi-FI" sz="2800" dirty="0">
              <a:solidFill>
                <a:schemeClr val="tx1"/>
              </a:solidFill>
            </a:endParaRPr>
          </a:p>
          <a:p>
            <a:pPr marL="342900" indent="-342900">
              <a:lnSpc>
                <a:spcPts val="2400"/>
              </a:lnSpc>
              <a:buFont typeface="Arial" panose="020B0604020202020204" pitchFamily="34" charset="0"/>
              <a:buChar char="•"/>
            </a:pPr>
            <a:r>
              <a:rPr lang="en-GB" sz="2800" dirty="0">
                <a:solidFill>
                  <a:schemeClr val="tx1"/>
                </a:solidFill>
                <a:effectLst/>
              </a:rPr>
              <a:t>The ability to make social valuation more scalable, credible and useful is essential.</a:t>
            </a:r>
          </a:p>
          <a:p>
            <a:pPr marL="457200" indent="-457200">
              <a:buAutoNum type="arabicPeriod" startAt="3"/>
            </a:pPr>
            <a:endParaRPr lang="en-US" sz="2400" b="1" dirty="0">
              <a:solidFill>
                <a:schemeClr val="tx1"/>
              </a:solidFill>
            </a:endParaRPr>
          </a:p>
          <a:p>
            <a:endParaRPr lang="en-US" sz="2400" b="1" dirty="0">
              <a:solidFill>
                <a:schemeClr val="tx1"/>
              </a:solidFill>
            </a:endParaRPr>
          </a:p>
        </p:txBody>
      </p:sp>
      <p:sp>
        <p:nvSpPr>
          <p:cNvPr id="6" name="TextBox 5">
            <a:extLst>
              <a:ext uri="{FF2B5EF4-FFF2-40B4-BE49-F238E27FC236}">
                <a16:creationId xmlns:a16="http://schemas.microsoft.com/office/drawing/2014/main" id="{A192F87D-B2DF-4C75-36B1-7F714B3884BB}"/>
              </a:ext>
            </a:extLst>
          </p:cNvPr>
          <p:cNvSpPr txBox="1"/>
          <p:nvPr/>
        </p:nvSpPr>
        <p:spPr>
          <a:xfrm>
            <a:off x="762000" y="190500"/>
            <a:ext cx="17907000" cy="2308324"/>
          </a:xfrm>
          <a:prstGeom prst="rect">
            <a:avLst/>
          </a:prstGeom>
          <a:noFill/>
        </p:spPr>
        <p:txBody>
          <a:bodyPr wrap="square" rtlCol="0">
            <a:spAutoFit/>
          </a:bodyPr>
          <a:lstStyle/>
          <a:p>
            <a:r>
              <a:rPr lang="en-US" sz="7200" dirty="0">
                <a:solidFill>
                  <a:srgbClr val="002060"/>
                </a:solidFill>
              </a:rPr>
              <a:t>Social problems are more </a:t>
            </a:r>
          </a:p>
          <a:p>
            <a:r>
              <a:rPr lang="en-US" sz="7200" dirty="0">
                <a:solidFill>
                  <a:srgbClr val="002060"/>
                </a:solidFill>
              </a:rPr>
              <a:t>complex than city budgets</a:t>
            </a:r>
          </a:p>
        </p:txBody>
      </p:sp>
      <p:sp>
        <p:nvSpPr>
          <p:cNvPr id="7" name="TextBox 6">
            <a:extLst>
              <a:ext uri="{FF2B5EF4-FFF2-40B4-BE49-F238E27FC236}">
                <a16:creationId xmlns:a16="http://schemas.microsoft.com/office/drawing/2014/main" id="{8020616C-4270-2E8D-0EE3-FE9B2B45E29F}"/>
              </a:ext>
            </a:extLst>
          </p:cNvPr>
          <p:cNvSpPr txBox="1"/>
          <p:nvPr/>
        </p:nvSpPr>
        <p:spPr>
          <a:xfrm>
            <a:off x="3276600" y="7763678"/>
            <a:ext cx="10363200" cy="2677656"/>
          </a:xfrm>
          <a:prstGeom prst="rect">
            <a:avLst/>
          </a:prstGeom>
          <a:noFill/>
        </p:spPr>
        <p:txBody>
          <a:bodyPr wrap="square" rtlCol="0">
            <a:spAutoFit/>
          </a:bodyPr>
          <a:lstStyle/>
          <a:p>
            <a:pPr algn="ctr"/>
            <a:r>
              <a:rPr lang="en-FI" sz="2400" i="1" dirty="0"/>
              <a:t>“</a:t>
            </a:r>
            <a:r>
              <a:rPr lang="en-FI" sz="2400" i="1" dirty="0">
                <a:solidFill>
                  <a:schemeClr val="tx2"/>
                </a:solidFill>
                <a:latin typeface="Calibri" panose="020F0502020204030204" pitchFamily="34" charset="0"/>
                <a:cs typeface="Calibri" panose="020F0502020204030204" pitchFamily="34" charset="0"/>
              </a:rPr>
              <a:t>Biggest hindrance for building new outcome-based financing mechanisms or for starting new social impact bonds are not the investors. They want to invest. It’s more often about politicians and civil servants who find it too difficult.”</a:t>
            </a:r>
          </a:p>
          <a:p>
            <a:pPr algn="ctr"/>
            <a:endParaRPr lang="en-FI" sz="2400" i="1" dirty="0">
              <a:latin typeface="Calibri" panose="020F0502020204030204" pitchFamily="34" charset="0"/>
              <a:cs typeface="Calibri" panose="020F0502020204030204" pitchFamily="34" charset="0"/>
            </a:endParaRPr>
          </a:p>
          <a:p>
            <a:pPr algn="ctr"/>
            <a:r>
              <a:rPr lang="en-GB" sz="2400" b="0" i="0" u="none" strike="noStrike" dirty="0" err="1">
                <a:effectLst/>
                <a:latin typeface="Calibri" panose="020F0502020204030204" pitchFamily="34" charset="0"/>
                <a:cs typeface="Calibri" panose="020F0502020204030204" pitchFamily="34" charset="0"/>
              </a:rPr>
              <a:t>Andreea</a:t>
            </a:r>
            <a:r>
              <a:rPr lang="en-GB" sz="2400" b="0" i="0" u="none" strike="noStrike" dirty="0">
                <a:effectLst/>
                <a:latin typeface="Calibri" panose="020F0502020204030204" pitchFamily="34" charset="0"/>
                <a:cs typeface="Calibri" panose="020F0502020204030204" pitchFamily="34" charset="0"/>
              </a:rPr>
              <a:t> </a:t>
            </a:r>
            <a:r>
              <a:rPr lang="en-GB" sz="2400" b="0" i="0" u="none" strike="noStrike" dirty="0" err="1">
                <a:effectLst/>
                <a:latin typeface="Calibri" panose="020F0502020204030204" pitchFamily="34" charset="0"/>
                <a:cs typeface="Calibri" panose="020F0502020204030204" pitchFamily="34" charset="0"/>
              </a:rPr>
              <a:t>Anastasiu</a:t>
            </a:r>
            <a:endParaRPr lang="en-GB" sz="2400" b="0" i="0" dirty="0">
              <a:effectLst/>
              <a:latin typeface="Calibri" panose="020F0502020204030204" pitchFamily="34" charset="0"/>
              <a:cs typeface="Calibri" panose="020F0502020204030204" pitchFamily="34" charset="0"/>
            </a:endParaRPr>
          </a:p>
          <a:p>
            <a:pPr algn="ctr"/>
            <a:r>
              <a:rPr lang="en-GB" sz="2400" b="0" i="0" dirty="0">
                <a:effectLst/>
                <a:latin typeface="Calibri" panose="020F0502020204030204" pitchFamily="34" charset="0"/>
                <a:cs typeface="Calibri" panose="020F0502020204030204" pitchFamily="34" charset="0"/>
              </a:rPr>
              <a:t>Executive Director of the Government Outcomes Lab (Oxford University)</a:t>
            </a:r>
            <a:endParaRPr lang="en-FI" sz="2400" i="1" dirty="0">
              <a:latin typeface="Calibri" panose="020F0502020204030204" pitchFamily="34" charset="0"/>
              <a:cs typeface="Calibri" panose="020F0502020204030204" pitchFamily="34" charset="0"/>
            </a:endParaRPr>
          </a:p>
          <a:p>
            <a:pPr algn="ctr"/>
            <a:endParaRPr lang="en-FI" sz="2400" i="1" dirty="0"/>
          </a:p>
        </p:txBody>
      </p:sp>
      <p:sp>
        <p:nvSpPr>
          <p:cNvPr id="9" name="Freeform 3">
            <a:extLst>
              <a:ext uri="{FF2B5EF4-FFF2-40B4-BE49-F238E27FC236}">
                <a16:creationId xmlns:a16="http://schemas.microsoft.com/office/drawing/2014/main" id="{E7AC96A8-3B60-DAE0-9BD5-AA0B13EC7B7B}"/>
              </a:ext>
            </a:extLst>
          </p:cNvPr>
          <p:cNvSpPr/>
          <p:nvPr/>
        </p:nvSpPr>
        <p:spPr>
          <a:xfrm>
            <a:off x="-2880599" y="5724313"/>
            <a:ext cx="6493701" cy="7067974"/>
          </a:xfrm>
          <a:custGeom>
            <a:avLst/>
            <a:gdLst/>
            <a:ahLst/>
            <a:cxnLst/>
            <a:rect l="l" t="t" r="r" b="b"/>
            <a:pathLst>
              <a:path w="6493701" h="7067974">
                <a:moveTo>
                  <a:pt x="0" y="0"/>
                </a:moveTo>
                <a:lnTo>
                  <a:pt x="6493700" y="0"/>
                </a:lnTo>
                <a:lnTo>
                  <a:pt x="6493700" y="7067974"/>
                </a:lnTo>
                <a:lnTo>
                  <a:pt x="0" y="706797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FI"/>
          </a:p>
        </p:txBody>
      </p:sp>
      <p:sp>
        <p:nvSpPr>
          <p:cNvPr id="10" name="Freeform 4">
            <a:extLst>
              <a:ext uri="{FF2B5EF4-FFF2-40B4-BE49-F238E27FC236}">
                <a16:creationId xmlns:a16="http://schemas.microsoft.com/office/drawing/2014/main" id="{508B343F-159B-7E98-E5CE-1905B8E684ED}"/>
              </a:ext>
            </a:extLst>
          </p:cNvPr>
          <p:cNvSpPr/>
          <p:nvPr/>
        </p:nvSpPr>
        <p:spPr>
          <a:xfrm>
            <a:off x="13356626" y="0"/>
            <a:ext cx="4931374" cy="1440191"/>
          </a:xfrm>
          <a:custGeom>
            <a:avLst/>
            <a:gdLst/>
            <a:ahLst/>
            <a:cxnLst/>
            <a:rect l="l" t="t" r="r" b="b"/>
            <a:pathLst>
              <a:path w="4931374" h="1440191">
                <a:moveTo>
                  <a:pt x="0" y="0"/>
                </a:moveTo>
                <a:lnTo>
                  <a:pt x="4931374" y="0"/>
                </a:lnTo>
                <a:lnTo>
                  <a:pt x="4931374" y="1440191"/>
                </a:lnTo>
                <a:lnTo>
                  <a:pt x="0" y="1440191"/>
                </a:lnTo>
                <a:lnTo>
                  <a:pt x="0" y="0"/>
                </a:lnTo>
                <a:close/>
              </a:path>
            </a:pathLst>
          </a:custGeom>
          <a:blipFill>
            <a:blip r:embed="rId4"/>
            <a:stretch>
              <a:fillRect t="-48945" b="-43660"/>
            </a:stretch>
          </a:blipFill>
        </p:spPr>
        <p:txBody>
          <a:bodyPr/>
          <a:lstStyle/>
          <a:p>
            <a:endParaRPr lang="en-FI"/>
          </a:p>
        </p:txBody>
      </p:sp>
      <p:pic>
        <p:nvPicPr>
          <p:cNvPr id="2" name="Kuva 8">
            <a:extLst>
              <a:ext uri="{FF2B5EF4-FFF2-40B4-BE49-F238E27FC236}">
                <a16:creationId xmlns:a16="http://schemas.microsoft.com/office/drawing/2014/main" id="{96D3EA10-B1A1-D6F2-0156-2FEA5A5782D2}"/>
              </a:ext>
            </a:extLst>
          </p:cNvPr>
          <p:cNvPicPr>
            <a:picLocks noChangeAspect="1"/>
          </p:cNvPicPr>
          <p:nvPr/>
        </p:nvPicPr>
        <p:blipFill rotWithShape="1">
          <a:blip r:embed="rId5"/>
          <a:srcRect t="640" r="85604" b="80617"/>
          <a:stretch/>
        </p:blipFill>
        <p:spPr>
          <a:xfrm>
            <a:off x="14056498" y="6884506"/>
            <a:ext cx="4231502" cy="3048000"/>
          </a:xfrm>
          <a:prstGeom prst="rect">
            <a:avLst/>
          </a:prstGeom>
        </p:spPr>
      </p:pic>
    </p:spTree>
    <p:extLst>
      <p:ext uri="{BB962C8B-B14F-4D97-AF65-F5344CB8AC3E}">
        <p14:creationId xmlns:p14="http://schemas.microsoft.com/office/powerpoint/2010/main" val="3121727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B58CA3C1-52E6-C63C-BBF8-2D81827CF854}"/>
              </a:ext>
            </a:extLst>
          </p:cNvPr>
          <p:cNvGrpSpPr/>
          <p:nvPr/>
        </p:nvGrpSpPr>
        <p:grpSpPr>
          <a:xfrm>
            <a:off x="12255508" y="3412021"/>
            <a:ext cx="5422892" cy="2939360"/>
            <a:chOff x="11602105" y="3849020"/>
            <a:chExt cx="4538069" cy="2238344"/>
          </a:xfrm>
        </p:grpSpPr>
        <p:pic>
          <p:nvPicPr>
            <p:cNvPr id="8" name="Kuva 10" descr="Kuva, joka sisältää kohteen teksti&#10;&#10;Kuvaus luotu automaattisesti">
              <a:extLst>
                <a:ext uri="{FF2B5EF4-FFF2-40B4-BE49-F238E27FC236}">
                  <a16:creationId xmlns:a16="http://schemas.microsoft.com/office/drawing/2014/main" id="{EC2AD140-2C0A-3454-408C-1B9E12CB22E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61837" t="17980" b="53797"/>
            <a:stretch/>
          </p:blipFill>
          <p:spPr>
            <a:xfrm>
              <a:off x="11602105" y="4199637"/>
              <a:ext cx="4538069" cy="1887727"/>
            </a:xfrm>
            <a:prstGeom prst="rect">
              <a:avLst/>
            </a:prstGeom>
          </p:spPr>
        </p:pic>
        <p:sp>
          <p:nvSpPr>
            <p:cNvPr id="17" name="TextBox 16">
              <a:extLst>
                <a:ext uri="{FF2B5EF4-FFF2-40B4-BE49-F238E27FC236}">
                  <a16:creationId xmlns:a16="http://schemas.microsoft.com/office/drawing/2014/main" id="{8FD6DDCC-C886-CD75-9174-CCB6639D069E}"/>
                </a:ext>
              </a:extLst>
            </p:cNvPr>
            <p:cNvSpPr txBox="1"/>
            <p:nvPr/>
          </p:nvSpPr>
          <p:spPr>
            <a:xfrm>
              <a:off x="12849846" y="3849020"/>
              <a:ext cx="2042585" cy="369332"/>
            </a:xfrm>
            <a:prstGeom prst="rect">
              <a:avLst/>
            </a:prstGeom>
            <a:solidFill>
              <a:schemeClr val="bg1"/>
            </a:solidFill>
          </p:spPr>
          <p:txBody>
            <a:bodyPr wrap="square" rtlCol="0">
              <a:spAutoFit/>
            </a:bodyPr>
            <a:lstStyle/>
            <a:p>
              <a:endParaRPr lang="en-FI" dirty="0"/>
            </a:p>
          </p:txBody>
        </p:sp>
      </p:grpSp>
      <p:sp>
        <p:nvSpPr>
          <p:cNvPr id="2" name="Freeform 2"/>
          <p:cNvSpPr/>
          <p:nvPr/>
        </p:nvSpPr>
        <p:spPr>
          <a:xfrm rot="-6241892" flipV="1">
            <a:off x="11712818" y="-5204604"/>
            <a:ext cx="8218989" cy="8720412"/>
          </a:xfrm>
          <a:custGeom>
            <a:avLst/>
            <a:gdLst/>
            <a:ahLst/>
            <a:cxnLst/>
            <a:rect l="l" t="t" r="r" b="b"/>
            <a:pathLst>
              <a:path w="8218989" h="8720412">
                <a:moveTo>
                  <a:pt x="0" y="8720412"/>
                </a:moveTo>
                <a:lnTo>
                  <a:pt x="8218988" y="8720412"/>
                </a:lnTo>
                <a:lnTo>
                  <a:pt x="8218988" y="0"/>
                </a:lnTo>
                <a:lnTo>
                  <a:pt x="0" y="0"/>
                </a:lnTo>
                <a:lnTo>
                  <a:pt x="0" y="8720412"/>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FI"/>
          </a:p>
        </p:txBody>
      </p:sp>
      <p:sp>
        <p:nvSpPr>
          <p:cNvPr id="3" name="Freeform 3"/>
          <p:cNvSpPr/>
          <p:nvPr/>
        </p:nvSpPr>
        <p:spPr>
          <a:xfrm rot="4076048">
            <a:off x="-2128971" y="6006123"/>
            <a:ext cx="6977297" cy="4570130"/>
          </a:xfrm>
          <a:custGeom>
            <a:avLst/>
            <a:gdLst/>
            <a:ahLst/>
            <a:cxnLst/>
            <a:rect l="l" t="t" r="r" b="b"/>
            <a:pathLst>
              <a:path w="6977297" h="4570130">
                <a:moveTo>
                  <a:pt x="0" y="0"/>
                </a:moveTo>
                <a:lnTo>
                  <a:pt x="6977297" y="0"/>
                </a:lnTo>
                <a:lnTo>
                  <a:pt x="6977297" y="4570130"/>
                </a:lnTo>
                <a:lnTo>
                  <a:pt x="0" y="457013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FI"/>
          </a:p>
        </p:txBody>
      </p:sp>
      <p:sp>
        <p:nvSpPr>
          <p:cNvPr id="4" name="Freeform 4"/>
          <p:cNvSpPr/>
          <p:nvPr/>
        </p:nvSpPr>
        <p:spPr>
          <a:xfrm>
            <a:off x="13356626" y="8846809"/>
            <a:ext cx="4931374" cy="1440191"/>
          </a:xfrm>
          <a:custGeom>
            <a:avLst/>
            <a:gdLst/>
            <a:ahLst/>
            <a:cxnLst/>
            <a:rect l="l" t="t" r="r" b="b"/>
            <a:pathLst>
              <a:path w="4931374" h="1440191">
                <a:moveTo>
                  <a:pt x="0" y="0"/>
                </a:moveTo>
                <a:lnTo>
                  <a:pt x="4931374" y="0"/>
                </a:lnTo>
                <a:lnTo>
                  <a:pt x="4931374" y="1440191"/>
                </a:lnTo>
                <a:lnTo>
                  <a:pt x="0" y="1440191"/>
                </a:lnTo>
                <a:lnTo>
                  <a:pt x="0" y="0"/>
                </a:lnTo>
                <a:close/>
              </a:path>
            </a:pathLst>
          </a:custGeom>
          <a:blipFill>
            <a:blip r:embed="rId7"/>
            <a:stretch>
              <a:fillRect t="-48945" b="-43660"/>
            </a:stretch>
          </a:blipFill>
        </p:spPr>
        <p:txBody>
          <a:bodyPr/>
          <a:lstStyle/>
          <a:p>
            <a:endParaRPr lang="en-FI"/>
          </a:p>
        </p:txBody>
      </p:sp>
      <p:sp>
        <p:nvSpPr>
          <p:cNvPr id="5" name="TextBox 4">
            <a:extLst>
              <a:ext uri="{FF2B5EF4-FFF2-40B4-BE49-F238E27FC236}">
                <a16:creationId xmlns:a16="http://schemas.microsoft.com/office/drawing/2014/main" id="{282ACBFE-9C56-8797-EE92-4C4EC3DB38CF}"/>
              </a:ext>
            </a:extLst>
          </p:cNvPr>
          <p:cNvSpPr txBox="1"/>
          <p:nvPr/>
        </p:nvSpPr>
        <p:spPr>
          <a:xfrm>
            <a:off x="1752600" y="633861"/>
            <a:ext cx="13716000" cy="1200329"/>
          </a:xfrm>
          <a:prstGeom prst="rect">
            <a:avLst/>
          </a:prstGeom>
          <a:noFill/>
        </p:spPr>
        <p:txBody>
          <a:bodyPr wrap="square" rtlCol="0">
            <a:spAutoFit/>
          </a:bodyPr>
          <a:lstStyle/>
          <a:p>
            <a:pPr>
              <a:lnSpc>
                <a:spcPct val="90000"/>
              </a:lnSpc>
              <a:spcBef>
                <a:spcPts val="900"/>
              </a:spcBef>
            </a:pPr>
            <a:r>
              <a:rPr lang="en-US" sz="8000" dirty="0">
                <a:solidFill>
                  <a:srgbClr val="002060"/>
                </a:solidFill>
              </a:rPr>
              <a:t>Social Quality model</a:t>
            </a:r>
            <a:endParaRPr lang="en-US" sz="8000" dirty="0"/>
          </a:p>
        </p:txBody>
      </p:sp>
      <p:pic>
        <p:nvPicPr>
          <p:cNvPr id="6" name="Kuva 5">
            <a:extLst>
              <a:ext uri="{FF2B5EF4-FFF2-40B4-BE49-F238E27FC236}">
                <a16:creationId xmlns:a16="http://schemas.microsoft.com/office/drawing/2014/main" id="{248C32B7-4F14-602D-1890-F6F88D9B647D}"/>
              </a:ext>
            </a:extLst>
          </p:cNvPr>
          <p:cNvPicPr>
            <a:picLocks noChangeAspect="1"/>
          </p:cNvPicPr>
          <p:nvPr/>
        </p:nvPicPr>
        <p:blipFill>
          <a:blip r:embed="rId8"/>
          <a:stretch>
            <a:fillRect/>
          </a:stretch>
        </p:blipFill>
        <p:spPr>
          <a:xfrm>
            <a:off x="4028574" y="2854951"/>
            <a:ext cx="8226934" cy="7125113"/>
          </a:xfrm>
          <a:prstGeom prst="rect">
            <a:avLst/>
          </a:prstGeom>
        </p:spPr>
      </p:pic>
      <p:sp>
        <p:nvSpPr>
          <p:cNvPr id="13" name="Tekstiruutu 12">
            <a:extLst>
              <a:ext uri="{FF2B5EF4-FFF2-40B4-BE49-F238E27FC236}">
                <a16:creationId xmlns:a16="http://schemas.microsoft.com/office/drawing/2014/main" id="{1743BF65-5F1B-861A-C513-D92871372C4D}"/>
              </a:ext>
            </a:extLst>
          </p:cNvPr>
          <p:cNvSpPr txBox="1"/>
          <p:nvPr/>
        </p:nvSpPr>
        <p:spPr>
          <a:xfrm>
            <a:off x="12328969" y="2851685"/>
            <a:ext cx="4094791" cy="1015663"/>
          </a:xfrm>
          <a:prstGeom prst="rect">
            <a:avLst/>
          </a:prstGeom>
          <a:noFill/>
        </p:spPr>
        <p:txBody>
          <a:bodyPr wrap="square" rtlCol="0">
            <a:spAutoFit/>
          </a:bodyPr>
          <a:lstStyle/>
          <a:p>
            <a:r>
              <a:rPr lang="en-AU" sz="2000" dirty="0"/>
              <a:t>Social Quality framework (Abbott et al. 2012, </a:t>
            </a:r>
            <a:r>
              <a:rPr lang="fi-FI" sz="2000" dirty="0" err="1"/>
              <a:t>Pieper</a:t>
            </a:r>
            <a:r>
              <a:rPr lang="fi-FI" sz="2000" dirty="0"/>
              <a:t> et al. 2019, p. 575 </a:t>
            </a:r>
            <a:r>
              <a:rPr lang="fi-FI" sz="2000" dirty="0" err="1"/>
              <a:t>Vaarama</a:t>
            </a:r>
            <a:r>
              <a:rPr lang="fi-FI" sz="2000" dirty="0"/>
              <a:t> &amp; Mäki-Opas 2020 p. 68)</a:t>
            </a:r>
          </a:p>
        </p:txBody>
      </p:sp>
      <p:sp>
        <p:nvSpPr>
          <p:cNvPr id="7" name="Text Placeholder 4">
            <a:extLst>
              <a:ext uri="{FF2B5EF4-FFF2-40B4-BE49-F238E27FC236}">
                <a16:creationId xmlns:a16="http://schemas.microsoft.com/office/drawing/2014/main" id="{6815530F-3213-C5D2-E2D8-300FCC88901A}"/>
              </a:ext>
            </a:extLst>
          </p:cNvPr>
          <p:cNvSpPr txBox="1">
            <a:spLocks/>
          </p:cNvSpPr>
          <p:nvPr/>
        </p:nvSpPr>
        <p:spPr>
          <a:xfrm>
            <a:off x="1676400" y="2284035"/>
            <a:ext cx="16611600" cy="3260289"/>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l">
              <a:lnSpc>
                <a:spcPts val="2250"/>
              </a:lnSpc>
              <a:spcBef>
                <a:spcPts val="2000"/>
              </a:spcBef>
              <a:spcAft>
                <a:spcPts val="1000"/>
              </a:spcAft>
              <a:buNone/>
            </a:pPr>
            <a:r>
              <a:rPr lang="en-GB" sz="3600" i="0" dirty="0">
                <a:solidFill>
                  <a:schemeClr val="tx2"/>
                </a:solidFill>
                <a:effectLst/>
                <a:latin typeface="Calibri" panose="020F0502020204030204" pitchFamily="34" charset="0"/>
                <a:cs typeface="Calibri" panose="020F0502020204030204" pitchFamily="34" charset="0"/>
              </a:rPr>
              <a:t>A Way to Measure the </a:t>
            </a:r>
            <a:r>
              <a:rPr lang="en-GB" sz="3600" dirty="0">
                <a:solidFill>
                  <a:schemeClr val="tx2"/>
                </a:solidFill>
                <a:latin typeface="Calibri" panose="020F0502020204030204" pitchFamily="34" charset="0"/>
                <a:cs typeface="Calibri" panose="020F0502020204030204" pitchFamily="34" charset="0"/>
              </a:rPr>
              <a:t>q</a:t>
            </a:r>
            <a:r>
              <a:rPr lang="en-GB" sz="3600" i="0" dirty="0">
                <a:solidFill>
                  <a:schemeClr val="tx2"/>
                </a:solidFill>
                <a:effectLst/>
                <a:latin typeface="Calibri" panose="020F0502020204030204" pitchFamily="34" charset="0"/>
                <a:cs typeface="Calibri" panose="020F0502020204030204" pitchFamily="34" charset="0"/>
              </a:rPr>
              <a:t>uality of </a:t>
            </a:r>
            <a:r>
              <a:rPr lang="en-GB" sz="3600" dirty="0">
                <a:solidFill>
                  <a:schemeClr val="tx2"/>
                </a:solidFill>
                <a:latin typeface="Calibri" panose="020F0502020204030204" pitchFamily="34" charset="0"/>
                <a:cs typeface="Calibri" panose="020F0502020204030204" pitchFamily="34" charset="0"/>
              </a:rPr>
              <a:t>s</a:t>
            </a:r>
            <a:r>
              <a:rPr lang="en-GB" sz="3600" i="0" dirty="0">
                <a:solidFill>
                  <a:schemeClr val="tx2"/>
                </a:solidFill>
                <a:effectLst/>
                <a:latin typeface="Calibri" panose="020F0502020204030204" pitchFamily="34" charset="0"/>
                <a:cs typeface="Calibri" panose="020F0502020204030204" pitchFamily="34" charset="0"/>
              </a:rPr>
              <a:t>ociety</a:t>
            </a:r>
          </a:p>
          <a:p>
            <a:pPr marL="0" indent="0" algn="l">
              <a:spcBef>
                <a:spcPts val="1000"/>
              </a:spcBef>
              <a:spcAft>
                <a:spcPts val="1000"/>
              </a:spcAft>
              <a:buNone/>
            </a:pPr>
            <a:br>
              <a:rPr lang="en-GB" b="0" i="0" dirty="0">
                <a:solidFill>
                  <a:srgbClr val="212121"/>
                </a:solidFill>
                <a:effectLst/>
                <a:latin typeface="Helvetica Neue" panose="02000503000000020004" pitchFamily="2" charset="0"/>
              </a:rPr>
            </a:br>
            <a:endParaRPr lang="en-GB" b="0" i="0" dirty="0">
              <a:solidFill>
                <a:srgbClr val="212121"/>
              </a:solidFill>
              <a:effectLst/>
              <a:latin typeface="Helvetica Neue" panose="02000503000000020004" pitchFamily="2" charset="0"/>
            </a:endParaRPr>
          </a:p>
        </p:txBody>
      </p:sp>
      <p:pic>
        <p:nvPicPr>
          <p:cNvPr id="12" name="Kuva 10" descr="Kuva, joka sisältää kohteen teksti&#10;&#10;Kuvaus luotu automaattisesti">
            <a:extLst>
              <a:ext uri="{FF2B5EF4-FFF2-40B4-BE49-F238E27FC236}">
                <a16:creationId xmlns:a16="http://schemas.microsoft.com/office/drawing/2014/main" id="{731FF28D-5379-FC99-6415-0266911AAC6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4504" t="56334" r="9178" b="11417"/>
          <a:stretch/>
        </p:blipFill>
        <p:spPr>
          <a:xfrm>
            <a:off x="220234" y="3977807"/>
            <a:ext cx="4018296" cy="2007057"/>
          </a:xfrm>
          <a:prstGeom prst="rect">
            <a:avLst/>
          </a:prstGeom>
        </p:spPr>
      </p:pic>
      <p:grpSp>
        <p:nvGrpSpPr>
          <p:cNvPr id="16" name="Group 15">
            <a:extLst>
              <a:ext uri="{FF2B5EF4-FFF2-40B4-BE49-F238E27FC236}">
                <a16:creationId xmlns:a16="http://schemas.microsoft.com/office/drawing/2014/main" id="{FC966A20-B15F-4DB8-1C02-9E2E6F1619FE}"/>
              </a:ext>
            </a:extLst>
          </p:cNvPr>
          <p:cNvGrpSpPr/>
          <p:nvPr/>
        </p:nvGrpSpPr>
        <p:grpSpPr>
          <a:xfrm>
            <a:off x="143908" y="5994170"/>
            <a:ext cx="3811205" cy="2544218"/>
            <a:chOff x="874301" y="6450568"/>
            <a:chExt cx="3080812" cy="2087819"/>
          </a:xfrm>
        </p:grpSpPr>
        <p:pic>
          <p:nvPicPr>
            <p:cNvPr id="14" name="Kuva 10" descr="Kuva, joka sisältää kohteen teksti&#10;&#10;Kuvaus luotu automaattisesti">
              <a:extLst>
                <a:ext uri="{FF2B5EF4-FFF2-40B4-BE49-F238E27FC236}">
                  <a16:creationId xmlns:a16="http://schemas.microsoft.com/office/drawing/2014/main" id="{7F3FDD79-5533-79E9-F828-6D0ECD85AF1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55615" r="59255"/>
            <a:stretch/>
          </p:blipFill>
          <p:spPr>
            <a:xfrm>
              <a:off x="874301" y="6743700"/>
              <a:ext cx="3080812" cy="1794687"/>
            </a:xfrm>
            <a:prstGeom prst="rect">
              <a:avLst/>
            </a:prstGeom>
          </p:spPr>
        </p:pic>
        <p:sp>
          <p:nvSpPr>
            <p:cNvPr id="15" name="TextBox 14">
              <a:extLst>
                <a:ext uri="{FF2B5EF4-FFF2-40B4-BE49-F238E27FC236}">
                  <a16:creationId xmlns:a16="http://schemas.microsoft.com/office/drawing/2014/main" id="{9B16AA6F-0089-F185-35E4-2C5BF4EC8668}"/>
                </a:ext>
              </a:extLst>
            </p:cNvPr>
            <p:cNvSpPr txBox="1"/>
            <p:nvPr/>
          </p:nvSpPr>
          <p:spPr>
            <a:xfrm>
              <a:off x="1538815" y="6450568"/>
              <a:ext cx="2042585" cy="369332"/>
            </a:xfrm>
            <a:prstGeom prst="rect">
              <a:avLst/>
            </a:prstGeom>
            <a:solidFill>
              <a:schemeClr val="bg1"/>
            </a:solidFill>
          </p:spPr>
          <p:txBody>
            <a:bodyPr wrap="square" rtlCol="0">
              <a:spAutoFit/>
            </a:bodyPr>
            <a:lstStyle/>
            <a:p>
              <a:endParaRPr lang="en-FI" dirty="0"/>
            </a:p>
          </p:txBody>
        </p:sp>
      </p:grpSp>
      <p:pic>
        <p:nvPicPr>
          <p:cNvPr id="20" name="Picture 19" descr="A cartoon of two men in winter clothes&#10;&#10;Description automatically generated">
            <a:extLst>
              <a:ext uri="{FF2B5EF4-FFF2-40B4-BE49-F238E27FC236}">
                <a16:creationId xmlns:a16="http://schemas.microsoft.com/office/drawing/2014/main" id="{18787B3C-1377-250E-0B37-FAA8256C7E6F}"/>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21246"/>
          <a:stretch/>
        </p:blipFill>
        <p:spPr>
          <a:xfrm>
            <a:off x="12255508" y="7199507"/>
            <a:ext cx="2964953" cy="158882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2880599" y="5724313"/>
            <a:ext cx="6493701" cy="7067974"/>
          </a:xfrm>
          <a:custGeom>
            <a:avLst/>
            <a:gdLst/>
            <a:ahLst/>
            <a:cxnLst/>
            <a:rect l="l" t="t" r="r" b="b"/>
            <a:pathLst>
              <a:path w="6493701" h="7067974">
                <a:moveTo>
                  <a:pt x="0" y="0"/>
                </a:moveTo>
                <a:lnTo>
                  <a:pt x="6493700" y="0"/>
                </a:lnTo>
                <a:lnTo>
                  <a:pt x="6493700" y="7067974"/>
                </a:lnTo>
                <a:lnTo>
                  <a:pt x="0" y="706797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FI"/>
          </a:p>
        </p:txBody>
      </p:sp>
      <p:sp>
        <p:nvSpPr>
          <p:cNvPr id="5" name="TextBox 4">
            <a:extLst>
              <a:ext uri="{FF2B5EF4-FFF2-40B4-BE49-F238E27FC236}">
                <a16:creationId xmlns:a16="http://schemas.microsoft.com/office/drawing/2014/main" id="{2CCBA9A7-A19C-1A14-0AC4-CFBA070F9888}"/>
              </a:ext>
            </a:extLst>
          </p:cNvPr>
          <p:cNvSpPr txBox="1"/>
          <p:nvPr/>
        </p:nvSpPr>
        <p:spPr>
          <a:xfrm>
            <a:off x="561932" y="342900"/>
            <a:ext cx="15925799" cy="2308324"/>
          </a:xfrm>
          <a:prstGeom prst="rect">
            <a:avLst/>
          </a:prstGeom>
          <a:noFill/>
        </p:spPr>
        <p:txBody>
          <a:bodyPr wrap="square" rtlCol="0">
            <a:spAutoFit/>
          </a:bodyPr>
          <a:lstStyle/>
          <a:p>
            <a:r>
              <a:rPr lang="en-US" sz="7200" dirty="0"/>
              <a:t>Societal social quality, wellbeing reinforcement and costs SOLA project</a:t>
            </a:r>
          </a:p>
        </p:txBody>
      </p:sp>
      <p:sp>
        <p:nvSpPr>
          <p:cNvPr id="21" name="Google Shape;429;p13">
            <a:extLst>
              <a:ext uri="{FF2B5EF4-FFF2-40B4-BE49-F238E27FC236}">
                <a16:creationId xmlns:a16="http://schemas.microsoft.com/office/drawing/2014/main" id="{380977AB-C900-40D5-AC3A-558C24A88E3D}"/>
              </a:ext>
            </a:extLst>
          </p:cNvPr>
          <p:cNvSpPr/>
          <p:nvPr/>
        </p:nvSpPr>
        <p:spPr>
          <a:xfrm>
            <a:off x="3403420" y="9294581"/>
            <a:ext cx="11200019" cy="753589"/>
          </a:xfrm>
          <a:custGeom>
            <a:avLst/>
            <a:gdLst/>
            <a:ahLst/>
            <a:cxnLst/>
            <a:rect l="l" t="t" r="r" b="b"/>
            <a:pathLst>
              <a:path w="3938773" h="904724" extrusionOk="0">
                <a:moveTo>
                  <a:pt x="452057" y="0"/>
                </a:moveTo>
                <a:lnTo>
                  <a:pt x="458088" y="608"/>
                </a:lnTo>
                <a:lnTo>
                  <a:pt x="3480685" y="608"/>
                </a:lnTo>
                <a:lnTo>
                  <a:pt x="3486716" y="0"/>
                </a:lnTo>
                <a:cubicBezTo>
                  <a:pt x="3736380" y="0"/>
                  <a:pt x="3938773" y="202393"/>
                  <a:pt x="3938773" y="452057"/>
                </a:cubicBezTo>
                <a:cubicBezTo>
                  <a:pt x="3938773" y="701721"/>
                  <a:pt x="3736380" y="904114"/>
                  <a:pt x="3486716" y="904114"/>
                </a:cubicBezTo>
                <a:lnTo>
                  <a:pt x="3486716" y="904724"/>
                </a:lnTo>
                <a:lnTo>
                  <a:pt x="452057" y="904724"/>
                </a:lnTo>
                <a:lnTo>
                  <a:pt x="452057" y="904114"/>
                </a:lnTo>
                <a:cubicBezTo>
                  <a:pt x="202393" y="904114"/>
                  <a:pt x="0" y="701721"/>
                  <a:pt x="0" y="452057"/>
                </a:cubicBezTo>
                <a:cubicBezTo>
                  <a:pt x="0" y="202393"/>
                  <a:pt x="202393" y="0"/>
                  <a:pt x="452057" y="0"/>
                </a:cubicBezTo>
                <a:close/>
              </a:path>
            </a:pathLst>
          </a:custGeom>
          <a:solidFill>
            <a:schemeClr val="dk2"/>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algn="ctr">
              <a:buClr>
                <a:srgbClr val="000000"/>
              </a:buClr>
              <a:defRPr/>
            </a:pPr>
            <a:r>
              <a:rPr lang="en-AU" sz="2400" b="1" kern="0" dirty="0">
                <a:solidFill>
                  <a:srgbClr val="FFFFFF"/>
                </a:solidFill>
                <a:ea typeface="Raleway"/>
                <a:cs typeface="Raleway"/>
                <a:sym typeface="Raleway"/>
              </a:rPr>
              <a:t>SOLA Calculator’s joint development </a:t>
            </a:r>
          </a:p>
          <a:p>
            <a:pPr algn="ctr">
              <a:buClr>
                <a:srgbClr val="000000"/>
              </a:buClr>
              <a:defRPr/>
            </a:pPr>
            <a:r>
              <a:rPr lang="en-AU" sz="2400" b="1" kern="0" dirty="0">
                <a:solidFill>
                  <a:srgbClr val="FFFFFF"/>
                </a:solidFill>
                <a:ea typeface="Raleway"/>
                <a:cs typeface="Raleway"/>
                <a:sym typeface="Raleway"/>
              </a:rPr>
              <a:t>based on the users’ feedback</a:t>
            </a:r>
            <a:endParaRPr kumimoji="0" lang="en-AU" sz="2400" b="1" i="0" u="none" strike="noStrike" kern="0" cap="none" spc="0" normalizeH="0" baseline="0" dirty="0">
              <a:ln>
                <a:noFill/>
              </a:ln>
              <a:solidFill>
                <a:srgbClr val="FFFFFF"/>
              </a:solidFill>
              <a:effectLst/>
              <a:uLnTx/>
              <a:uFillTx/>
              <a:ea typeface="Raleway"/>
              <a:cs typeface="Raleway"/>
              <a:sym typeface="Raleway"/>
            </a:endParaRPr>
          </a:p>
        </p:txBody>
      </p:sp>
      <p:sp>
        <p:nvSpPr>
          <p:cNvPr id="22" name="Google Shape;433;p13">
            <a:extLst>
              <a:ext uri="{FF2B5EF4-FFF2-40B4-BE49-F238E27FC236}">
                <a16:creationId xmlns:a16="http://schemas.microsoft.com/office/drawing/2014/main" id="{444CB3A1-1B0F-40FC-8DCD-D171D3CCA252}"/>
              </a:ext>
            </a:extLst>
          </p:cNvPr>
          <p:cNvSpPr/>
          <p:nvPr/>
        </p:nvSpPr>
        <p:spPr>
          <a:xfrm>
            <a:off x="14827384" y="9371979"/>
            <a:ext cx="336863" cy="336863"/>
          </a:xfrm>
          <a:prstGeom prst="ellipse">
            <a:avLst/>
          </a:prstGeom>
          <a:solidFill>
            <a:schemeClr val="accent2"/>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28" name="Google Shape;441;p13">
            <a:extLst>
              <a:ext uri="{FF2B5EF4-FFF2-40B4-BE49-F238E27FC236}">
                <a16:creationId xmlns:a16="http://schemas.microsoft.com/office/drawing/2014/main" id="{5974F27D-91E8-4A17-80E6-4F2D03CE080E}"/>
              </a:ext>
            </a:extLst>
          </p:cNvPr>
          <p:cNvSpPr/>
          <p:nvPr/>
        </p:nvSpPr>
        <p:spPr>
          <a:xfrm>
            <a:off x="15011400" y="8981126"/>
            <a:ext cx="336863" cy="336863"/>
          </a:xfrm>
          <a:prstGeom prst="ellipse">
            <a:avLst/>
          </a:prstGeom>
          <a:solidFill>
            <a:schemeClr val="accent4"/>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47" name="Tekstiruutu 46">
            <a:extLst>
              <a:ext uri="{FF2B5EF4-FFF2-40B4-BE49-F238E27FC236}">
                <a16:creationId xmlns:a16="http://schemas.microsoft.com/office/drawing/2014/main" id="{E9AEF1CF-7EB1-47E5-A27A-0EE5B72363F2}"/>
              </a:ext>
            </a:extLst>
          </p:cNvPr>
          <p:cNvSpPr txBox="1"/>
          <p:nvPr/>
        </p:nvSpPr>
        <p:spPr>
          <a:xfrm>
            <a:off x="2031129" y="2651224"/>
            <a:ext cx="13944600" cy="6643357"/>
          </a:xfrm>
          <a:prstGeom prst="rect">
            <a:avLst/>
          </a:prstGeom>
          <a:noFill/>
        </p:spPr>
        <p:txBody>
          <a:bodyPr wrap="square">
            <a:spAutoFit/>
          </a:bodyPr>
          <a:lstStyle/>
          <a:p>
            <a:pPr marL="342900" indent="-342900">
              <a:lnSpc>
                <a:spcPct val="110000"/>
              </a:lnSpc>
              <a:buFont typeface="Arial" panose="020B0604020202020204" pitchFamily="34" charset="0"/>
              <a:buChar char="•"/>
            </a:pPr>
            <a:r>
              <a:rPr lang="en-GB" sz="3200" dirty="0"/>
              <a:t>The project aims at developing a tool for measuring social quality (Sola Calculator) </a:t>
            </a:r>
          </a:p>
          <a:p>
            <a:pPr marL="342900" indent="-342900">
              <a:lnSpc>
                <a:spcPct val="110000"/>
              </a:lnSpc>
              <a:buFont typeface="Arial" panose="020B0604020202020204" pitchFamily="34" charset="0"/>
              <a:buChar char="•"/>
            </a:pPr>
            <a:r>
              <a:rPr lang="en-GB" sz="3200" dirty="0"/>
              <a:t>Decision makers can also use the estimates in connection to the wellbeing report.</a:t>
            </a:r>
          </a:p>
          <a:p>
            <a:pPr marL="342900" indent="-342900">
              <a:lnSpc>
                <a:spcPct val="110000"/>
              </a:lnSpc>
              <a:buFont typeface="Arial" panose="020B0604020202020204" pitchFamily="34" charset="0"/>
              <a:buChar char="•"/>
            </a:pPr>
            <a:r>
              <a:rPr lang="en-GB" sz="3200" dirty="0"/>
              <a:t>The project helps develop knowledge management on city and county -levels</a:t>
            </a:r>
            <a:endParaRPr lang="en-GB" sz="3200" dirty="0">
              <a:cs typeface="Calibri" panose="020F0502020204030204" pitchFamily="34" charset="0"/>
            </a:endParaRPr>
          </a:p>
          <a:p>
            <a:pPr>
              <a:lnSpc>
                <a:spcPct val="110000"/>
              </a:lnSpc>
            </a:pPr>
            <a:endParaRPr lang="en-GB" sz="2000" dirty="0">
              <a:latin typeface="Calibri" panose="020F0502020204030204" pitchFamily="34" charset="0"/>
              <a:cs typeface="Calibri" panose="020F0502020204030204" pitchFamily="34" charset="0"/>
            </a:endParaRPr>
          </a:p>
          <a:p>
            <a:pPr>
              <a:lnSpc>
                <a:spcPct val="110000"/>
              </a:lnSpc>
            </a:pPr>
            <a:endParaRPr lang="en-GB" sz="2000" dirty="0">
              <a:latin typeface="Calibri" panose="020F0502020204030204" pitchFamily="34" charset="0"/>
              <a:cs typeface="Calibri" panose="020F0502020204030204" pitchFamily="34" charset="0"/>
            </a:endParaRPr>
          </a:p>
          <a:p>
            <a:pPr lvl="3">
              <a:lnSpc>
                <a:spcPct val="110000"/>
              </a:lnSpc>
            </a:pPr>
            <a:r>
              <a:rPr lang="en-GB" sz="2400" b="1" dirty="0">
                <a:latin typeface="Calibri" panose="020F0502020204030204" pitchFamily="34" charset="0"/>
                <a:cs typeface="Calibri" panose="020F0502020204030204" pitchFamily="34" charset="0"/>
              </a:rPr>
              <a:t>Coordination and pilots: </a:t>
            </a:r>
            <a:r>
              <a:rPr lang="en-GB" sz="2400" dirty="0">
                <a:latin typeface="Calibri" panose="020F0502020204030204" pitchFamily="34" charset="0"/>
                <a:cs typeface="Calibri" panose="020F0502020204030204" pitchFamily="34" charset="0"/>
              </a:rPr>
              <a:t>Wellbeing Services County of Central Finland</a:t>
            </a:r>
          </a:p>
          <a:p>
            <a:pPr lvl="3">
              <a:lnSpc>
                <a:spcPct val="110000"/>
              </a:lnSpc>
            </a:pPr>
            <a:r>
              <a:rPr lang="en-GB" sz="2400" b="1" dirty="0">
                <a:latin typeface="Calibri" panose="020F0502020204030204" pitchFamily="34" charset="0"/>
                <a:cs typeface="Calibri" panose="020F0502020204030204" pitchFamily="34" charset="0"/>
              </a:rPr>
              <a:t>Test-users: </a:t>
            </a:r>
            <a:r>
              <a:rPr lang="en-GB" sz="2400" dirty="0">
                <a:latin typeface="Calibri" panose="020F0502020204030204" pitchFamily="34" charset="0"/>
                <a:cs typeface="Calibri" panose="020F0502020204030204" pitchFamily="34" charset="0"/>
              </a:rPr>
              <a:t>Finnish municipalities, cities &amp; wellbeing services counties </a:t>
            </a:r>
          </a:p>
          <a:p>
            <a:pPr lvl="3">
              <a:lnSpc>
                <a:spcPct val="110000"/>
              </a:lnSpc>
            </a:pPr>
            <a:r>
              <a:rPr lang="en-GB" sz="2400" b="1" dirty="0">
                <a:latin typeface="Calibri" panose="020F0502020204030204" pitchFamily="34" charset="0"/>
                <a:cs typeface="Calibri" panose="020F0502020204030204" pitchFamily="34" charset="0"/>
              </a:rPr>
              <a:t>Building of the SOLA tool</a:t>
            </a:r>
            <a:r>
              <a:rPr lang="en-GB" sz="2400" dirty="0">
                <a:latin typeface="Calibri" panose="020F0502020204030204" pitchFamily="34" charset="0"/>
                <a:cs typeface="Calibri" panose="020F0502020204030204" pitchFamily="34" charset="0"/>
              </a:rPr>
              <a:t>: </a:t>
            </a:r>
            <a:r>
              <a:rPr lang="en-GB" sz="2400" dirty="0" err="1">
                <a:latin typeface="Calibri" panose="020F0502020204030204" pitchFamily="34" charset="0"/>
                <a:cs typeface="Calibri" panose="020F0502020204030204" pitchFamily="34" charset="0"/>
              </a:rPr>
              <a:t>Sosped</a:t>
            </a:r>
            <a:r>
              <a:rPr lang="en-GB" sz="2400" dirty="0">
                <a:latin typeface="Calibri" panose="020F0502020204030204" pitchFamily="34" charset="0"/>
                <a:cs typeface="Calibri" panose="020F0502020204030204" pitchFamily="34" charset="0"/>
              </a:rPr>
              <a:t> Centre</a:t>
            </a:r>
          </a:p>
          <a:p>
            <a:pPr lvl="3">
              <a:lnSpc>
                <a:spcPct val="110000"/>
              </a:lnSpc>
            </a:pPr>
            <a:r>
              <a:rPr lang="en-GB" sz="2400" b="1" dirty="0">
                <a:latin typeface="Calibri" panose="020F0502020204030204" pitchFamily="34" charset="0"/>
                <a:cs typeface="Calibri" panose="020F0502020204030204" pitchFamily="34" charset="0"/>
              </a:rPr>
              <a:t>Process evaluation &amp; SOLA trainings: </a:t>
            </a:r>
            <a:r>
              <a:rPr lang="en-GB" sz="2400" dirty="0">
                <a:latin typeface="Calibri" panose="020F0502020204030204" pitchFamily="34" charset="0"/>
                <a:cs typeface="Calibri" panose="020F0502020204030204" pitchFamily="34" charset="0"/>
              </a:rPr>
              <a:t>UEF/ House of Effectiveness</a:t>
            </a:r>
          </a:p>
          <a:p>
            <a:pPr lvl="3">
              <a:lnSpc>
                <a:spcPct val="110000"/>
              </a:lnSpc>
            </a:pPr>
            <a:r>
              <a:rPr lang="en-GB" sz="2400" b="1" dirty="0">
                <a:latin typeface="Calibri" panose="020F0502020204030204" pitchFamily="34" charset="0"/>
                <a:cs typeface="Calibri" panose="020F0502020204030204" pitchFamily="34" charset="0"/>
              </a:rPr>
              <a:t>Duration</a:t>
            </a:r>
            <a:r>
              <a:rPr lang="en-GB" sz="2400" dirty="0">
                <a:latin typeface="Calibri" panose="020F0502020204030204" pitchFamily="34" charset="0"/>
                <a:cs typeface="Calibri" panose="020F0502020204030204" pitchFamily="34" charset="0"/>
              </a:rPr>
              <a:t>: 2022-2024</a:t>
            </a:r>
          </a:p>
          <a:p>
            <a:pPr lvl="3">
              <a:lnSpc>
                <a:spcPct val="110000"/>
              </a:lnSpc>
            </a:pPr>
            <a:endParaRPr lang="en-GB" sz="2400" dirty="0">
              <a:latin typeface="Calibri" panose="020F0502020204030204" pitchFamily="34" charset="0"/>
              <a:cs typeface="Calibri" panose="020F0502020204030204" pitchFamily="34" charset="0"/>
            </a:endParaRPr>
          </a:p>
          <a:p>
            <a:pPr lvl="3">
              <a:lnSpc>
                <a:spcPct val="110000"/>
              </a:lnSpc>
            </a:pPr>
            <a:r>
              <a:rPr lang="en-GB" sz="2400" b="1" i="1" dirty="0">
                <a:latin typeface="Calibri" panose="020F0502020204030204" pitchFamily="34" charset="0"/>
                <a:cs typeface="Calibri" panose="020F0502020204030204" pitchFamily="34" charset="0"/>
              </a:rPr>
              <a:t>Financing: </a:t>
            </a:r>
            <a:r>
              <a:rPr lang="en-GB" sz="2400" i="1" dirty="0">
                <a:latin typeface="Calibri" panose="020F0502020204030204" pitchFamily="34" charset="0"/>
                <a:cs typeface="Calibri" panose="020F0502020204030204" pitchFamily="34" charset="0"/>
              </a:rPr>
              <a:t>Health promotion budget, Ministry of Social Affairs and Health</a:t>
            </a:r>
          </a:p>
          <a:p>
            <a:pPr>
              <a:lnSpc>
                <a:spcPct val="110000"/>
              </a:lnSpc>
            </a:pPr>
            <a:endParaRPr lang="en-GB" sz="2000" dirty="0">
              <a:latin typeface="Calibri" panose="020F0502020204030204" pitchFamily="34" charset="0"/>
              <a:cs typeface="Calibri" panose="020F0502020204030204" pitchFamily="34" charset="0"/>
            </a:endParaRPr>
          </a:p>
        </p:txBody>
      </p:sp>
      <p:sp>
        <p:nvSpPr>
          <p:cNvPr id="6" name="Freeform 2">
            <a:extLst>
              <a:ext uri="{FF2B5EF4-FFF2-40B4-BE49-F238E27FC236}">
                <a16:creationId xmlns:a16="http://schemas.microsoft.com/office/drawing/2014/main" id="{3213CED3-4702-9215-119C-8EE2CDEF3C85}"/>
              </a:ext>
            </a:extLst>
          </p:cNvPr>
          <p:cNvSpPr/>
          <p:nvPr/>
        </p:nvSpPr>
        <p:spPr>
          <a:xfrm rot="-3797773" flipH="1">
            <a:off x="12857010" y="-4619379"/>
            <a:ext cx="9856415" cy="10641204"/>
          </a:xfrm>
          <a:custGeom>
            <a:avLst/>
            <a:gdLst/>
            <a:ahLst/>
            <a:cxnLst/>
            <a:rect l="l" t="t" r="r" b="b"/>
            <a:pathLst>
              <a:path w="9856415" h="10641204">
                <a:moveTo>
                  <a:pt x="9856416" y="0"/>
                </a:moveTo>
                <a:lnTo>
                  <a:pt x="0" y="0"/>
                </a:lnTo>
                <a:lnTo>
                  <a:pt x="0" y="10641204"/>
                </a:lnTo>
                <a:lnTo>
                  <a:pt x="9856416" y="10641204"/>
                </a:lnTo>
                <a:lnTo>
                  <a:pt x="9856416"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FI"/>
          </a:p>
        </p:txBody>
      </p:sp>
      <p:pic>
        <p:nvPicPr>
          <p:cNvPr id="9" name="Picture 8" descr="A cartoon of a person using a computer&#10;&#10;Description automatically generated">
            <a:extLst>
              <a:ext uri="{FF2B5EF4-FFF2-40B4-BE49-F238E27FC236}">
                <a16:creationId xmlns:a16="http://schemas.microsoft.com/office/drawing/2014/main" id="{8F74F5C3-FB18-3DD3-97AB-9C63BA20BFA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430000" y="5773794"/>
            <a:ext cx="7279290" cy="409410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3797773" flipH="1">
            <a:off x="12857010" y="-4619379"/>
            <a:ext cx="9856415" cy="10641204"/>
          </a:xfrm>
          <a:custGeom>
            <a:avLst/>
            <a:gdLst/>
            <a:ahLst/>
            <a:cxnLst/>
            <a:rect l="l" t="t" r="r" b="b"/>
            <a:pathLst>
              <a:path w="9856415" h="10641204">
                <a:moveTo>
                  <a:pt x="9856416" y="0"/>
                </a:moveTo>
                <a:lnTo>
                  <a:pt x="0" y="0"/>
                </a:lnTo>
                <a:lnTo>
                  <a:pt x="0" y="10641204"/>
                </a:lnTo>
                <a:lnTo>
                  <a:pt x="9856416" y="10641204"/>
                </a:lnTo>
                <a:lnTo>
                  <a:pt x="9856416"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FI"/>
          </a:p>
        </p:txBody>
      </p:sp>
      <p:sp>
        <p:nvSpPr>
          <p:cNvPr id="3" name="Freeform 3"/>
          <p:cNvSpPr/>
          <p:nvPr/>
        </p:nvSpPr>
        <p:spPr>
          <a:xfrm rot="10377905">
            <a:off x="-6067419" y="2857452"/>
            <a:ext cx="12437236" cy="10820395"/>
          </a:xfrm>
          <a:custGeom>
            <a:avLst/>
            <a:gdLst/>
            <a:ahLst/>
            <a:cxnLst/>
            <a:rect l="l" t="t" r="r" b="b"/>
            <a:pathLst>
              <a:path w="12437236" h="10820395">
                <a:moveTo>
                  <a:pt x="0" y="0"/>
                </a:moveTo>
                <a:lnTo>
                  <a:pt x="12437235" y="0"/>
                </a:lnTo>
                <a:lnTo>
                  <a:pt x="12437235" y="10820395"/>
                </a:lnTo>
                <a:lnTo>
                  <a:pt x="0" y="1082039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FI"/>
          </a:p>
        </p:txBody>
      </p:sp>
      <p:sp>
        <p:nvSpPr>
          <p:cNvPr id="5" name="TextBox 4">
            <a:extLst>
              <a:ext uri="{FF2B5EF4-FFF2-40B4-BE49-F238E27FC236}">
                <a16:creationId xmlns:a16="http://schemas.microsoft.com/office/drawing/2014/main" id="{B9EC2546-5ACA-D51F-41B8-ABF3BD819005}"/>
              </a:ext>
            </a:extLst>
          </p:cNvPr>
          <p:cNvSpPr txBox="1"/>
          <p:nvPr/>
        </p:nvSpPr>
        <p:spPr>
          <a:xfrm>
            <a:off x="1752600" y="266700"/>
            <a:ext cx="5235600" cy="1200329"/>
          </a:xfrm>
          <a:prstGeom prst="rect">
            <a:avLst/>
          </a:prstGeom>
          <a:noFill/>
        </p:spPr>
        <p:txBody>
          <a:bodyPr wrap="none" rtlCol="0">
            <a:spAutoFit/>
          </a:bodyPr>
          <a:lstStyle/>
          <a:p>
            <a:r>
              <a:rPr lang="en-US" sz="7200" dirty="0"/>
              <a:t>Methodology</a:t>
            </a:r>
          </a:p>
        </p:txBody>
      </p:sp>
      <p:sp>
        <p:nvSpPr>
          <p:cNvPr id="6" name="TextBox 5">
            <a:extLst>
              <a:ext uri="{FF2B5EF4-FFF2-40B4-BE49-F238E27FC236}">
                <a16:creationId xmlns:a16="http://schemas.microsoft.com/office/drawing/2014/main" id="{A57DB047-010A-886A-C5A0-2D742E8666CE}"/>
              </a:ext>
            </a:extLst>
          </p:cNvPr>
          <p:cNvSpPr txBox="1"/>
          <p:nvPr/>
        </p:nvSpPr>
        <p:spPr>
          <a:xfrm>
            <a:off x="1752599" y="1293056"/>
            <a:ext cx="14325057" cy="6156557"/>
          </a:xfrm>
          <a:prstGeom prst="rect">
            <a:avLst/>
          </a:prstGeom>
          <a:noFill/>
        </p:spPr>
        <p:txBody>
          <a:bodyPr wrap="square" rtlCol="0">
            <a:spAutoFit/>
          </a:bodyPr>
          <a:lstStyle/>
          <a:p>
            <a:pPr>
              <a:lnSpc>
                <a:spcPct val="90000"/>
              </a:lnSpc>
              <a:spcBef>
                <a:spcPts val="1000"/>
              </a:spcBef>
              <a:defRPr/>
            </a:pPr>
            <a:endParaRPr kumimoji="0" lang="en-GB" sz="2800" b="0" i="0" u="none" strike="noStrike" kern="1200" cap="none" spc="0" normalizeH="0" baseline="0" dirty="0">
              <a:ln>
                <a:noFill/>
              </a:ln>
              <a:effectLst/>
              <a:uLnTx/>
              <a:uFillTx/>
              <a:ea typeface="+mn-ea"/>
              <a:cs typeface="+mn-cs"/>
            </a:endParaRPr>
          </a:p>
          <a:p>
            <a:pPr marL="228600" indent="-228600">
              <a:lnSpc>
                <a:spcPct val="90000"/>
              </a:lnSpc>
              <a:spcBef>
                <a:spcPts val="1000"/>
              </a:spcBef>
              <a:buFont typeface="Arial" panose="020B0604020202020204" pitchFamily="34" charset="0"/>
              <a:buChar char="•"/>
              <a:defRPr/>
            </a:pPr>
            <a:r>
              <a:rPr kumimoji="0" lang="en-GB" sz="2800" b="0" i="0" u="none" strike="noStrike" kern="1200" cap="none" spc="0" normalizeH="0" baseline="0" dirty="0">
                <a:ln>
                  <a:noFill/>
                </a:ln>
                <a:effectLst/>
                <a:uLnTx/>
                <a:uFillTx/>
                <a:ea typeface="+mn-ea"/>
                <a:cs typeface="+mn-cs"/>
              </a:rPr>
              <a:t>Using register, research and regional data to create a phenomenon-based impact dataset </a:t>
            </a:r>
          </a:p>
          <a:p>
            <a:pPr marL="685800" lvl="1" indent="-228600">
              <a:lnSpc>
                <a:spcPct val="90000"/>
              </a:lnSpc>
              <a:spcBef>
                <a:spcPts val="1000"/>
              </a:spcBef>
              <a:buFont typeface="Arial" panose="020B0604020202020204" pitchFamily="34" charset="0"/>
              <a:buChar char="•"/>
              <a:defRPr/>
            </a:pPr>
            <a:r>
              <a:rPr kumimoji="0" lang="en-GB" sz="2800" b="0" i="0" u="none" strike="noStrike" kern="1200" cap="none" spc="0" normalizeH="0" baseline="0" dirty="0">
                <a:ln>
                  <a:noFill/>
                </a:ln>
                <a:effectLst/>
                <a:uLnTx/>
                <a:uFillTx/>
                <a:ea typeface="+mn-ea"/>
                <a:cs typeface="+mn-cs"/>
              </a:rPr>
              <a:t>Enables the verification of so-called “regional impact”</a:t>
            </a:r>
          </a:p>
          <a:p>
            <a:pPr marL="685800" lvl="1" indent="-228600">
              <a:lnSpc>
                <a:spcPct val="90000"/>
              </a:lnSpc>
              <a:spcBef>
                <a:spcPts val="1000"/>
              </a:spcBef>
              <a:buFont typeface="Arial" panose="020B0604020202020204" pitchFamily="34" charset="0"/>
              <a:buChar char="•"/>
              <a:defRPr/>
            </a:pPr>
            <a:r>
              <a:rPr lang="en-GB" sz="2800" dirty="0"/>
              <a:t>Impact modelling can be done with two numbers</a:t>
            </a:r>
          </a:p>
          <a:p>
            <a:pPr marL="685800" lvl="1" indent="-228600">
              <a:lnSpc>
                <a:spcPct val="90000"/>
              </a:lnSpc>
              <a:spcBef>
                <a:spcPts val="1000"/>
              </a:spcBef>
              <a:buFont typeface="Arial" panose="020B0604020202020204" pitchFamily="34" charset="0"/>
              <a:buChar char="•"/>
              <a:defRPr/>
            </a:pPr>
            <a:r>
              <a:rPr kumimoji="0" lang="en-GB" sz="2800" b="0" i="0" u="none" strike="noStrike" kern="1200" cap="none" spc="0" normalizeH="0" baseline="0" dirty="0">
                <a:ln>
                  <a:noFill/>
                </a:ln>
                <a:effectLst/>
                <a:uLnTx/>
                <a:uFillTx/>
                <a:ea typeface="+mn-ea"/>
                <a:cs typeface="+mn-cs"/>
              </a:rPr>
              <a:t>Time span of the evaluation 1, 5, 10 years.</a:t>
            </a:r>
          </a:p>
          <a:p>
            <a:pPr lvl="1">
              <a:lnSpc>
                <a:spcPct val="90000"/>
              </a:lnSpc>
              <a:spcBef>
                <a:spcPts val="1000"/>
              </a:spcBef>
              <a:defRPr/>
            </a:pPr>
            <a:endParaRPr lang="en-GB" sz="1400" dirty="0"/>
          </a:p>
          <a:p>
            <a:pPr marL="228600" indent="-228600">
              <a:lnSpc>
                <a:spcPct val="90000"/>
              </a:lnSpc>
              <a:spcBef>
                <a:spcPts val="1000"/>
              </a:spcBef>
              <a:buFont typeface="Arial" panose="020B0604020202020204" pitchFamily="34" charset="0"/>
              <a:buChar char="•"/>
              <a:defRPr/>
            </a:pPr>
            <a:r>
              <a:rPr kumimoji="0" lang="en-GB" sz="2800" b="0" i="0" u="none" strike="noStrike" kern="1200" cap="none" spc="0" normalizeH="0" baseline="0" dirty="0">
                <a:ln>
                  <a:noFill/>
                </a:ln>
                <a:effectLst/>
                <a:uLnTx/>
                <a:uFillTx/>
                <a:ea typeface="+mn-ea"/>
                <a:cs typeface="+mn-cs"/>
              </a:rPr>
              <a:t>All the values and proxies can be edited. </a:t>
            </a:r>
          </a:p>
          <a:p>
            <a:pPr marL="228600" indent="-228600">
              <a:lnSpc>
                <a:spcPct val="90000"/>
              </a:lnSpc>
              <a:spcBef>
                <a:spcPts val="1000"/>
              </a:spcBef>
              <a:buFont typeface="Arial" panose="020B0604020202020204" pitchFamily="34" charset="0"/>
              <a:buChar char="•"/>
              <a:defRPr/>
            </a:pPr>
            <a:endParaRPr lang="en-GB" sz="1400" dirty="0"/>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dirty="0">
                <a:ln>
                  <a:noFill/>
                </a:ln>
                <a:effectLst/>
                <a:uLnTx/>
                <a:uFillTx/>
                <a:ea typeface="+mn-ea"/>
                <a:cs typeface="+mn-cs"/>
              </a:rPr>
              <a:t>Similar approaches for assessing social impact are hardly known in the light of research </a:t>
            </a:r>
          </a:p>
          <a:p>
            <a:pPr marR="0" lvl="0" algn="l" defTabSz="914400" rtl="0" eaLnBrk="1" fontAlgn="auto" latinLnBrk="0" hangingPunct="1">
              <a:lnSpc>
                <a:spcPct val="90000"/>
              </a:lnSpc>
              <a:spcBef>
                <a:spcPts val="1000"/>
              </a:spcBef>
              <a:spcAft>
                <a:spcPts val="0"/>
              </a:spcAft>
              <a:buClrTx/>
              <a:buSzTx/>
              <a:tabLst/>
              <a:defRPr/>
            </a:pPr>
            <a:r>
              <a:rPr kumimoji="0" lang="en-GB" sz="2800" b="0" i="0" u="none" strike="noStrike" kern="1200" cap="none" spc="0" normalizeH="0" baseline="0" dirty="0">
                <a:ln>
                  <a:noFill/>
                </a:ln>
                <a:effectLst/>
                <a:uLnTx/>
                <a:uFillTx/>
                <a:ea typeface="+mn-ea"/>
                <a:cs typeface="+mn-cs"/>
              </a:rPr>
              <a:t>    (</a:t>
            </a:r>
            <a:r>
              <a:rPr kumimoji="0" lang="en-GB" sz="2800" b="0" i="0" u="none" strike="noStrike" kern="1200" cap="none" spc="0" normalizeH="0" baseline="0" dirty="0" err="1">
                <a:ln>
                  <a:noFill/>
                </a:ln>
                <a:effectLst/>
                <a:uLnTx/>
                <a:uFillTx/>
                <a:ea typeface="+mn-ea"/>
                <a:cs typeface="+mn-cs"/>
              </a:rPr>
              <a:t>Rautiainen</a:t>
            </a:r>
            <a:r>
              <a:rPr kumimoji="0" lang="en-GB" sz="2800" b="0" i="0" u="none" strike="noStrike" kern="1200" cap="none" spc="0" normalizeH="0" baseline="0" dirty="0">
                <a:ln>
                  <a:noFill/>
                </a:ln>
                <a:effectLst/>
                <a:uLnTx/>
                <a:uFillTx/>
                <a:ea typeface="+mn-ea"/>
                <a:cs typeface="+mn-cs"/>
              </a:rPr>
              <a:t> et al 2015 &amp; </a:t>
            </a:r>
            <a:r>
              <a:rPr kumimoji="0" lang="en-GB" sz="2800" b="0" i="0" u="none" strike="noStrike" kern="1200" cap="none" spc="0" normalizeH="0" baseline="0" dirty="0" err="1">
                <a:ln>
                  <a:noFill/>
                </a:ln>
                <a:effectLst/>
                <a:uLnTx/>
                <a:uFillTx/>
                <a:ea typeface="+mn-ea"/>
                <a:cs typeface="+mn-cs"/>
              </a:rPr>
              <a:t>Mäki-Opas</a:t>
            </a:r>
            <a:r>
              <a:rPr kumimoji="0" lang="en-GB" sz="2800" b="0" i="0" u="none" strike="noStrike" kern="1200" cap="none" spc="0" normalizeH="0" baseline="0" dirty="0">
                <a:ln>
                  <a:noFill/>
                </a:ln>
                <a:effectLst/>
                <a:uLnTx/>
                <a:uFillTx/>
                <a:ea typeface="+mn-ea"/>
                <a:cs typeface="+mn-cs"/>
              </a:rPr>
              <a:t> et al 2020 &amp; </a:t>
            </a:r>
            <a:r>
              <a:rPr kumimoji="0" lang="en-GB" sz="2800" b="0" i="0" u="none" strike="noStrike" kern="1200" cap="none" spc="0" normalizeH="0" baseline="0" dirty="0" err="1">
                <a:ln>
                  <a:noFill/>
                </a:ln>
                <a:effectLst/>
                <a:uLnTx/>
                <a:uFillTx/>
                <a:ea typeface="+mn-ea"/>
                <a:cs typeface="+mn-cs"/>
              </a:rPr>
              <a:t>Hult</a:t>
            </a:r>
            <a:r>
              <a:rPr kumimoji="0" lang="en-GB" sz="2800" b="0" i="0" u="none" strike="noStrike" kern="1200" cap="none" spc="0" normalizeH="0" baseline="0" dirty="0">
                <a:ln>
                  <a:noFill/>
                </a:ln>
                <a:effectLst/>
                <a:uLnTx/>
                <a:uFillTx/>
                <a:ea typeface="+mn-ea"/>
                <a:cs typeface="+mn-cs"/>
              </a:rPr>
              <a:t> &amp; et al 2021).</a:t>
            </a:r>
          </a:p>
          <a:p>
            <a:pPr marR="0" lvl="0" algn="l" defTabSz="914400" rtl="0" eaLnBrk="1" fontAlgn="auto" latinLnBrk="0" hangingPunct="1">
              <a:lnSpc>
                <a:spcPct val="90000"/>
              </a:lnSpc>
              <a:spcBef>
                <a:spcPts val="1000"/>
              </a:spcBef>
              <a:spcAft>
                <a:spcPts val="0"/>
              </a:spcAft>
              <a:buClrTx/>
              <a:buSzTx/>
              <a:tabLst/>
              <a:defRPr/>
            </a:pPr>
            <a:endParaRPr kumimoji="0" lang="en-GB" sz="1400" b="0" i="0" u="none" strike="noStrike" kern="1200" cap="none" spc="0" normalizeH="0" baseline="0" dirty="0">
              <a:ln>
                <a:noFill/>
              </a:ln>
              <a:effectLst/>
              <a:uLnTx/>
              <a:uFillTx/>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dirty="0">
                <a:ln>
                  <a:noFill/>
                </a:ln>
                <a:effectLst/>
                <a:uLnTx/>
                <a:uFillTx/>
                <a:ea typeface="+mn-ea"/>
                <a:cs typeface="+mn-cs"/>
              </a:rPr>
              <a:t>Methodology is being </a:t>
            </a:r>
            <a:r>
              <a:rPr lang="en-GB" sz="2800" dirty="0"/>
              <a:t>used e.g. for evaluating housing services, NGO’s, fire-brigades and European Social Fund´s impact. </a:t>
            </a:r>
            <a:r>
              <a:rPr kumimoji="0" lang="en-GB" sz="2800" b="0" i="0" u="none" strike="noStrike" kern="1200" cap="none" spc="0" normalizeH="0" baseline="0" dirty="0">
                <a:ln>
                  <a:noFill/>
                </a:ln>
                <a:effectLst/>
                <a:uLnTx/>
                <a:uFillTx/>
                <a:ea typeface="+mn-ea"/>
                <a:cs typeface="+mn-cs"/>
              </a:rPr>
              <a:t>Methodology is developed by </a:t>
            </a:r>
            <a:r>
              <a:rPr kumimoji="0" lang="en-GB" sz="2800" b="0" i="0" u="none" strike="noStrike" kern="1200" cap="none" spc="0" normalizeH="0" baseline="0" dirty="0" err="1">
                <a:ln>
                  <a:noFill/>
                </a:ln>
                <a:effectLst/>
                <a:uLnTx/>
                <a:uFillTx/>
                <a:ea typeface="+mn-ea"/>
                <a:cs typeface="+mn-cs"/>
              </a:rPr>
              <a:t>Sosped</a:t>
            </a:r>
            <a:r>
              <a:rPr kumimoji="0" lang="en-GB" sz="2800" b="0" i="0" u="none" strike="noStrike" kern="1200" cap="none" spc="0" normalizeH="0" baseline="0" dirty="0">
                <a:ln>
                  <a:noFill/>
                </a:ln>
                <a:effectLst/>
                <a:uLnTx/>
                <a:uFillTx/>
                <a:ea typeface="+mn-ea"/>
                <a:cs typeface="+mn-cs"/>
              </a:rPr>
              <a:t> </a:t>
            </a:r>
            <a:r>
              <a:rPr kumimoji="0" lang="en-GB" sz="2800" b="0" i="0" u="none" strike="noStrike" kern="1200" cap="none" spc="0" normalizeH="0" baseline="0" dirty="0" err="1">
                <a:ln>
                  <a:noFill/>
                </a:ln>
                <a:effectLst/>
                <a:uLnTx/>
                <a:uFillTx/>
                <a:ea typeface="+mn-ea"/>
                <a:cs typeface="+mn-cs"/>
              </a:rPr>
              <a:t>Center</a:t>
            </a:r>
            <a:endParaRPr kumimoji="0" lang="en-GB" sz="2800" b="0" i="0" u="none" strike="noStrike" kern="1200" cap="none" spc="0" normalizeH="0" baseline="0" dirty="0">
              <a:ln>
                <a:noFill/>
              </a:ln>
              <a:effectLst/>
              <a:uLnTx/>
              <a:uFillTx/>
              <a:ea typeface="+mn-ea"/>
              <a:cs typeface="+mn-cs"/>
            </a:endParaRPr>
          </a:p>
        </p:txBody>
      </p:sp>
      <p:sp>
        <p:nvSpPr>
          <p:cNvPr id="9" name="TextBox 8">
            <a:extLst>
              <a:ext uri="{FF2B5EF4-FFF2-40B4-BE49-F238E27FC236}">
                <a16:creationId xmlns:a16="http://schemas.microsoft.com/office/drawing/2014/main" id="{2ABD9669-76E8-D0C9-B1E0-958659DB178A}"/>
              </a:ext>
            </a:extLst>
          </p:cNvPr>
          <p:cNvSpPr txBox="1"/>
          <p:nvPr/>
        </p:nvSpPr>
        <p:spPr>
          <a:xfrm>
            <a:off x="3777838" y="7828724"/>
            <a:ext cx="8104001" cy="1569660"/>
          </a:xfrm>
          <a:prstGeom prst="rect">
            <a:avLst/>
          </a:prstGeom>
          <a:noFill/>
        </p:spPr>
        <p:txBody>
          <a:bodyPr wrap="square" rtlCol="0">
            <a:spAutoFit/>
          </a:bodyPr>
          <a:lstStyle/>
          <a:p>
            <a:pPr algn="ctr"/>
            <a:r>
              <a:rPr lang="en-FI" sz="2400" i="1" dirty="0">
                <a:ln>
                  <a:solidFill>
                    <a:schemeClr val="tx2"/>
                  </a:solidFill>
                </a:ln>
              </a:rPr>
              <a:t>“We have been hearing for years how these things cannot be measured.”</a:t>
            </a:r>
          </a:p>
          <a:p>
            <a:pPr algn="ctr"/>
            <a:endParaRPr lang="en-FI" sz="2400" i="1" dirty="0"/>
          </a:p>
          <a:p>
            <a:pPr algn="ctr"/>
            <a:r>
              <a:rPr lang="en-AU" sz="2400" b="0" i="0" u="none" strike="noStrike" dirty="0">
                <a:solidFill>
                  <a:srgbClr val="000000"/>
                </a:solidFill>
                <a:effectLst/>
              </a:rPr>
              <a:t>A senior civil servant from a ministry</a:t>
            </a:r>
            <a:endParaRPr lang="en-AU" sz="2400" i="1" dirty="0"/>
          </a:p>
        </p:txBody>
      </p:sp>
      <p:grpSp>
        <p:nvGrpSpPr>
          <p:cNvPr id="12" name="Group 11">
            <a:extLst>
              <a:ext uri="{FF2B5EF4-FFF2-40B4-BE49-F238E27FC236}">
                <a16:creationId xmlns:a16="http://schemas.microsoft.com/office/drawing/2014/main" id="{7AA9C5F9-A427-B9C7-7DF5-D7D92C48BB3B}"/>
              </a:ext>
            </a:extLst>
          </p:cNvPr>
          <p:cNvGrpSpPr/>
          <p:nvPr/>
        </p:nvGrpSpPr>
        <p:grpSpPr>
          <a:xfrm>
            <a:off x="11811000" y="7200900"/>
            <a:ext cx="6450106" cy="2919071"/>
            <a:chOff x="13379038" y="2136561"/>
            <a:chExt cx="4669826" cy="2385671"/>
          </a:xfrm>
        </p:grpSpPr>
        <p:pic>
          <p:nvPicPr>
            <p:cNvPr id="7" name="Kuva 42">
              <a:extLst>
                <a:ext uri="{FF2B5EF4-FFF2-40B4-BE49-F238E27FC236}">
                  <a16:creationId xmlns:a16="http://schemas.microsoft.com/office/drawing/2014/main" id="{C1EF94DA-B51B-826D-481C-E7944B3F8BA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379038" y="2136561"/>
              <a:ext cx="4669826" cy="2286271"/>
            </a:xfrm>
            <a:prstGeom prst="rect">
              <a:avLst/>
            </a:prstGeom>
          </p:spPr>
        </p:pic>
        <p:sp>
          <p:nvSpPr>
            <p:cNvPr id="8" name="TextBox 7">
              <a:extLst>
                <a:ext uri="{FF2B5EF4-FFF2-40B4-BE49-F238E27FC236}">
                  <a16:creationId xmlns:a16="http://schemas.microsoft.com/office/drawing/2014/main" id="{119C1BBC-98B0-4B1C-50F4-9D927EAF5A38}"/>
                </a:ext>
              </a:extLst>
            </p:cNvPr>
            <p:cNvSpPr txBox="1"/>
            <p:nvPr/>
          </p:nvSpPr>
          <p:spPr>
            <a:xfrm>
              <a:off x="13487400" y="4152900"/>
              <a:ext cx="838200" cy="369332"/>
            </a:xfrm>
            <a:prstGeom prst="rect">
              <a:avLst/>
            </a:prstGeom>
            <a:solidFill>
              <a:schemeClr val="bg1"/>
            </a:solidFill>
          </p:spPr>
          <p:txBody>
            <a:bodyPr wrap="square" rtlCol="0">
              <a:spAutoFit/>
            </a:bodyPr>
            <a:lstStyle/>
            <a:p>
              <a:r>
                <a:rPr lang="en-FI" b="1" dirty="0">
                  <a:ln>
                    <a:solidFill>
                      <a:schemeClr val="tx1"/>
                    </a:solidFill>
                  </a:ln>
                </a:rPr>
                <a:t>1 year</a:t>
              </a:r>
            </a:p>
          </p:txBody>
        </p:sp>
        <p:sp>
          <p:nvSpPr>
            <p:cNvPr id="10" name="TextBox 9">
              <a:extLst>
                <a:ext uri="{FF2B5EF4-FFF2-40B4-BE49-F238E27FC236}">
                  <a16:creationId xmlns:a16="http://schemas.microsoft.com/office/drawing/2014/main" id="{9DB6D9F2-51A2-5E3B-6A10-AD0D472253B0}"/>
                </a:ext>
              </a:extLst>
            </p:cNvPr>
            <p:cNvSpPr txBox="1"/>
            <p:nvPr/>
          </p:nvSpPr>
          <p:spPr>
            <a:xfrm>
              <a:off x="15110685" y="4129394"/>
              <a:ext cx="1212469" cy="369332"/>
            </a:xfrm>
            <a:prstGeom prst="rect">
              <a:avLst/>
            </a:prstGeom>
            <a:solidFill>
              <a:schemeClr val="bg1"/>
            </a:solidFill>
          </p:spPr>
          <p:txBody>
            <a:bodyPr wrap="square" rtlCol="0">
              <a:spAutoFit/>
            </a:bodyPr>
            <a:lstStyle/>
            <a:p>
              <a:r>
                <a:rPr lang="en-FI" b="1" dirty="0">
                  <a:ln>
                    <a:solidFill>
                      <a:schemeClr val="tx1"/>
                    </a:solidFill>
                  </a:ln>
                </a:rPr>
                <a:t>5 years</a:t>
              </a:r>
            </a:p>
          </p:txBody>
        </p:sp>
        <p:sp>
          <p:nvSpPr>
            <p:cNvPr id="11" name="TextBox 10">
              <a:extLst>
                <a:ext uri="{FF2B5EF4-FFF2-40B4-BE49-F238E27FC236}">
                  <a16:creationId xmlns:a16="http://schemas.microsoft.com/office/drawing/2014/main" id="{ED212B14-39E6-2AE1-A3CE-462F1E4D275F}"/>
                </a:ext>
              </a:extLst>
            </p:cNvPr>
            <p:cNvSpPr txBox="1"/>
            <p:nvPr/>
          </p:nvSpPr>
          <p:spPr>
            <a:xfrm>
              <a:off x="16468064" y="4152900"/>
              <a:ext cx="1212469" cy="369332"/>
            </a:xfrm>
            <a:prstGeom prst="rect">
              <a:avLst/>
            </a:prstGeom>
            <a:solidFill>
              <a:schemeClr val="bg1"/>
            </a:solidFill>
          </p:spPr>
          <p:txBody>
            <a:bodyPr wrap="square" rtlCol="0">
              <a:spAutoFit/>
            </a:bodyPr>
            <a:lstStyle/>
            <a:p>
              <a:r>
                <a:rPr lang="en-FI" b="1" dirty="0">
                  <a:ln>
                    <a:solidFill>
                      <a:schemeClr val="tx1"/>
                    </a:solidFill>
                  </a:ln>
                </a:rPr>
                <a:t>10 years</a:t>
              </a:r>
            </a:p>
          </p:txBody>
        </p:sp>
      </p:grpSp>
      <p:pic>
        <p:nvPicPr>
          <p:cNvPr id="14" name="Picture 13" descr="A cartoon of a person sitting in a chair&#10;&#10;Description automatically generated">
            <a:extLst>
              <a:ext uri="{FF2B5EF4-FFF2-40B4-BE49-F238E27FC236}">
                <a16:creationId xmlns:a16="http://schemas.microsoft.com/office/drawing/2014/main" id="{7F8020D9-88F5-0B35-9CD0-062AF044F43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3000" y="7773735"/>
            <a:ext cx="2912626" cy="230477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2">
            <a:extLst>
              <a:ext uri="{FF2B5EF4-FFF2-40B4-BE49-F238E27FC236}">
                <a16:creationId xmlns:a16="http://schemas.microsoft.com/office/drawing/2014/main" id="{017C3B0D-2B34-171B-724E-DEF553287F4F}"/>
              </a:ext>
            </a:extLst>
          </p:cNvPr>
          <p:cNvSpPr/>
          <p:nvPr/>
        </p:nvSpPr>
        <p:spPr>
          <a:xfrm rot="2310648">
            <a:off x="14529044" y="3117629"/>
            <a:ext cx="6828963" cy="9680231"/>
          </a:xfrm>
          <a:custGeom>
            <a:avLst/>
            <a:gdLst/>
            <a:ahLst/>
            <a:cxnLst/>
            <a:rect l="l" t="t" r="r" b="b"/>
            <a:pathLst>
              <a:path w="6828963" h="9680231">
                <a:moveTo>
                  <a:pt x="0" y="0"/>
                </a:moveTo>
                <a:lnTo>
                  <a:pt x="6828963" y="0"/>
                </a:lnTo>
                <a:lnTo>
                  <a:pt x="6828963" y="9680231"/>
                </a:lnTo>
                <a:lnTo>
                  <a:pt x="0" y="968023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FI"/>
          </a:p>
        </p:txBody>
      </p:sp>
      <p:sp>
        <p:nvSpPr>
          <p:cNvPr id="6" name="Freeform 3">
            <a:extLst>
              <a:ext uri="{FF2B5EF4-FFF2-40B4-BE49-F238E27FC236}">
                <a16:creationId xmlns:a16="http://schemas.microsoft.com/office/drawing/2014/main" id="{5DC4B0F1-739C-F62D-C9E7-261D92205DA6}"/>
              </a:ext>
            </a:extLst>
          </p:cNvPr>
          <p:cNvSpPr/>
          <p:nvPr/>
        </p:nvSpPr>
        <p:spPr>
          <a:xfrm>
            <a:off x="-2880599" y="5724313"/>
            <a:ext cx="6493701" cy="7067974"/>
          </a:xfrm>
          <a:custGeom>
            <a:avLst/>
            <a:gdLst/>
            <a:ahLst/>
            <a:cxnLst/>
            <a:rect l="l" t="t" r="r" b="b"/>
            <a:pathLst>
              <a:path w="6493701" h="7067974">
                <a:moveTo>
                  <a:pt x="0" y="0"/>
                </a:moveTo>
                <a:lnTo>
                  <a:pt x="6493700" y="0"/>
                </a:lnTo>
                <a:lnTo>
                  <a:pt x="6493700" y="7067974"/>
                </a:lnTo>
                <a:lnTo>
                  <a:pt x="0" y="706797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FI"/>
          </a:p>
        </p:txBody>
      </p:sp>
      <p:sp>
        <p:nvSpPr>
          <p:cNvPr id="7" name="Freeform 4">
            <a:extLst>
              <a:ext uri="{FF2B5EF4-FFF2-40B4-BE49-F238E27FC236}">
                <a16:creationId xmlns:a16="http://schemas.microsoft.com/office/drawing/2014/main" id="{F0AB3590-C5C8-D7D1-36FE-152AA0C3DED7}"/>
              </a:ext>
            </a:extLst>
          </p:cNvPr>
          <p:cNvSpPr/>
          <p:nvPr/>
        </p:nvSpPr>
        <p:spPr>
          <a:xfrm>
            <a:off x="13356626" y="0"/>
            <a:ext cx="4931374" cy="1440191"/>
          </a:xfrm>
          <a:custGeom>
            <a:avLst/>
            <a:gdLst/>
            <a:ahLst/>
            <a:cxnLst/>
            <a:rect l="l" t="t" r="r" b="b"/>
            <a:pathLst>
              <a:path w="4931374" h="1440191">
                <a:moveTo>
                  <a:pt x="0" y="0"/>
                </a:moveTo>
                <a:lnTo>
                  <a:pt x="4931374" y="0"/>
                </a:lnTo>
                <a:lnTo>
                  <a:pt x="4931374" y="1440191"/>
                </a:lnTo>
                <a:lnTo>
                  <a:pt x="0" y="1440191"/>
                </a:lnTo>
                <a:lnTo>
                  <a:pt x="0" y="0"/>
                </a:lnTo>
                <a:close/>
              </a:path>
            </a:pathLst>
          </a:custGeom>
          <a:blipFill>
            <a:blip r:embed="rId6"/>
            <a:stretch>
              <a:fillRect t="-48945" b="-43660"/>
            </a:stretch>
          </a:blipFill>
        </p:spPr>
        <p:txBody>
          <a:bodyPr/>
          <a:lstStyle/>
          <a:p>
            <a:endParaRPr lang="en-FI"/>
          </a:p>
        </p:txBody>
      </p:sp>
      <p:sp>
        <p:nvSpPr>
          <p:cNvPr id="8" name="TextBox 7">
            <a:extLst>
              <a:ext uri="{FF2B5EF4-FFF2-40B4-BE49-F238E27FC236}">
                <a16:creationId xmlns:a16="http://schemas.microsoft.com/office/drawing/2014/main" id="{368C6927-DDE6-1493-CE59-19EA243A4CDF}"/>
              </a:ext>
            </a:extLst>
          </p:cNvPr>
          <p:cNvSpPr txBox="1"/>
          <p:nvPr/>
        </p:nvSpPr>
        <p:spPr>
          <a:xfrm>
            <a:off x="3505200" y="7505700"/>
            <a:ext cx="10134600" cy="2215991"/>
          </a:xfrm>
          <a:prstGeom prst="rect">
            <a:avLst/>
          </a:prstGeom>
          <a:noFill/>
        </p:spPr>
        <p:txBody>
          <a:bodyPr wrap="square" rtlCol="0">
            <a:spAutoFit/>
          </a:bodyPr>
          <a:lstStyle/>
          <a:p>
            <a:pPr algn="ctr"/>
            <a:r>
              <a:rPr lang="en-FI" sz="2400" i="1" dirty="0">
                <a:solidFill>
                  <a:schemeClr val="tx2"/>
                </a:solidFill>
              </a:rPr>
              <a:t>“With this kind of instrument we could start more easily target impact financing into local level. We need more scalable and easier ways to measure and value social impact ”</a:t>
            </a:r>
          </a:p>
          <a:p>
            <a:pPr algn="ctr"/>
            <a:endParaRPr lang="en-FI" sz="2400" i="1" dirty="0"/>
          </a:p>
          <a:p>
            <a:pPr algn="ctr"/>
            <a:r>
              <a:rPr lang="en-AU" sz="2400" b="0" i="0" u="none" strike="noStrike" dirty="0">
                <a:solidFill>
                  <a:srgbClr val="000000"/>
                </a:solidFill>
                <a:effectLst/>
              </a:rPr>
              <a:t>Representative</a:t>
            </a:r>
            <a:r>
              <a:rPr lang="fi-FI" sz="2400" b="0" i="0" u="none" strike="noStrike" dirty="0">
                <a:solidFill>
                  <a:srgbClr val="000000"/>
                </a:solidFill>
                <a:effectLst/>
              </a:rPr>
              <a:t> of a </a:t>
            </a:r>
            <a:r>
              <a:rPr lang="en-AU" sz="2400" b="0" i="0" u="none" strike="noStrike" dirty="0">
                <a:solidFill>
                  <a:srgbClr val="000000"/>
                </a:solidFill>
                <a:effectLst/>
              </a:rPr>
              <a:t>bank</a:t>
            </a:r>
            <a:endParaRPr lang="en-AU" sz="2400" i="1" dirty="0"/>
          </a:p>
          <a:p>
            <a:pPr algn="ctr"/>
            <a:endParaRPr lang="en-FI" i="1" dirty="0"/>
          </a:p>
        </p:txBody>
      </p:sp>
      <p:sp>
        <p:nvSpPr>
          <p:cNvPr id="4" name="TextBox 3">
            <a:extLst>
              <a:ext uri="{FF2B5EF4-FFF2-40B4-BE49-F238E27FC236}">
                <a16:creationId xmlns:a16="http://schemas.microsoft.com/office/drawing/2014/main" id="{75C60A19-88CD-9C9B-1BD1-A3211B49F551}"/>
              </a:ext>
            </a:extLst>
          </p:cNvPr>
          <p:cNvSpPr txBox="1"/>
          <p:nvPr/>
        </p:nvSpPr>
        <p:spPr>
          <a:xfrm>
            <a:off x="1752600" y="1562100"/>
            <a:ext cx="10134600" cy="4893647"/>
          </a:xfrm>
          <a:prstGeom prst="rect">
            <a:avLst/>
          </a:prstGeom>
          <a:noFill/>
        </p:spPr>
        <p:txBody>
          <a:bodyPr wrap="square" rtlCol="0">
            <a:spAutoFit/>
          </a:bodyPr>
          <a:lstStyle/>
          <a:p>
            <a:pPr marL="457200" indent="-457200">
              <a:spcBef>
                <a:spcPts val="2400"/>
              </a:spcBef>
              <a:buFont typeface="Arial" panose="020B0604020202020204" pitchFamily="34" charset="0"/>
              <a:buChar char="•"/>
              <a:defRPr/>
            </a:pPr>
            <a:r>
              <a:rPr kumimoji="0" lang="en-GB" sz="2800" b="0" i="0" u="none" strike="noStrike" kern="1200" cap="none" spc="0" normalizeH="0" baseline="0" dirty="0">
                <a:ln>
                  <a:noFill/>
                </a:ln>
                <a:effectLst/>
                <a:uLnTx/>
                <a:uFillTx/>
                <a:ea typeface="+mn-ea"/>
                <a:cs typeface="+mn-cs"/>
              </a:rPr>
              <a:t>From an economic perspective, estimates of the economic impact of various phenomena at the level of the municipality/ wellbeing services’ county</a:t>
            </a:r>
          </a:p>
          <a:p>
            <a:pPr marL="457200" indent="-457200">
              <a:spcBef>
                <a:spcPts val="2400"/>
              </a:spcBef>
              <a:buFont typeface="Arial" panose="020B0604020202020204" pitchFamily="34" charset="0"/>
              <a:buChar char="•"/>
              <a:defRPr/>
            </a:pPr>
            <a:r>
              <a:rPr kumimoji="0" lang="en-GB" sz="2800" b="0" i="0" u="none" strike="noStrike" kern="1200" cap="none" spc="0" normalizeH="0" baseline="0" dirty="0">
                <a:ln>
                  <a:noFill/>
                </a:ln>
                <a:effectLst/>
                <a:uLnTx/>
                <a:uFillTx/>
                <a:ea typeface="+mn-ea"/>
                <a:cs typeface="+mn-cs"/>
              </a:rPr>
              <a:t>An assessment of the measure’s  regional coverage, regional </a:t>
            </a:r>
            <a:r>
              <a:rPr lang="en-GB" sz="2800" dirty="0"/>
              <a:t>impact and regional economic impact.</a:t>
            </a:r>
          </a:p>
          <a:p>
            <a:pPr marL="457200" indent="-457200">
              <a:spcBef>
                <a:spcPts val="2400"/>
              </a:spcBef>
              <a:buFont typeface="Arial" panose="020B0604020202020204" pitchFamily="34" charset="0"/>
              <a:buChar char="•"/>
            </a:pPr>
            <a:r>
              <a:rPr lang="en-GB" sz="2800" dirty="0">
                <a:effectLst/>
                <a:cs typeface="Calibri" panose="020F0502020204030204" pitchFamily="34" charset="0"/>
              </a:rPr>
              <a:t>The tool is free to use and the user has ownership of the data. </a:t>
            </a:r>
            <a:r>
              <a:rPr kumimoji="0" lang="en-GB" sz="2800" b="0" i="0" u="none" strike="noStrike" kern="1200" cap="none" spc="0" normalizeH="0" baseline="0" dirty="0">
                <a:ln>
                  <a:noFill/>
                </a:ln>
                <a:effectLst/>
                <a:uLnTx/>
                <a:uFillTx/>
                <a:ea typeface="+mn-ea"/>
                <a:cs typeface="+mn-cs"/>
              </a:rPr>
              <a:t>The organization’s own data </a:t>
            </a:r>
            <a:r>
              <a:rPr lang="en-GB" sz="2800" dirty="0"/>
              <a:t>may</a:t>
            </a:r>
            <a:r>
              <a:rPr kumimoji="0" lang="en-GB" sz="2800" b="0" i="0" u="none" strike="noStrike" kern="1200" cap="none" spc="0" normalizeH="0" baseline="0" dirty="0">
                <a:ln>
                  <a:noFill/>
                </a:ln>
                <a:effectLst/>
                <a:uLnTx/>
                <a:uFillTx/>
                <a:ea typeface="+mn-ea"/>
                <a:cs typeface="+mn-cs"/>
              </a:rPr>
              <a:t> refine the estimates.</a:t>
            </a:r>
          </a:p>
          <a:p>
            <a:pPr marL="457200" indent="-457200">
              <a:spcBef>
                <a:spcPts val="2400"/>
              </a:spcBef>
              <a:buFont typeface="Arial" panose="020B0604020202020204" pitchFamily="34" charset="0"/>
              <a:buChar char="•"/>
              <a:defRPr/>
            </a:pPr>
            <a:r>
              <a:rPr kumimoji="0" lang="en-GB" sz="2800" b="0" i="0" u="none" strike="noStrike" kern="1200" cap="none" spc="0" normalizeH="0" baseline="0" dirty="0">
                <a:ln>
                  <a:noFill/>
                </a:ln>
                <a:effectLst/>
                <a:uLnTx/>
                <a:uFillTx/>
                <a:ea typeface="+mn-ea"/>
                <a:cs typeface="+mn-cs"/>
              </a:rPr>
              <a:t>All figures and coefficients can be edited. The user can build new phenomena into the tool. </a:t>
            </a:r>
          </a:p>
        </p:txBody>
      </p:sp>
      <p:sp>
        <p:nvSpPr>
          <p:cNvPr id="11" name="TextBox 10">
            <a:extLst>
              <a:ext uri="{FF2B5EF4-FFF2-40B4-BE49-F238E27FC236}">
                <a16:creationId xmlns:a16="http://schemas.microsoft.com/office/drawing/2014/main" id="{120CB914-76C7-2A2F-6AD0-0E8F18463DD8}"/>
              </a:ext>
            </a:extLst>
          </p:cNvPr>
          <p:cNvSpPr txBox="1"/>
          <p:nvPr/>
        </p:nvSpPr>
        <p:spPr>
          <a:xfrm>
            <a:off x="1752600" y="266700"/>
            <a:ext cx="3079754" cy="1292662"/>
          </a:xfrm>
          <a:prstGeom prst="rect">
            <a:avLst/>
          </a:prstGeom>
          <a:noFill/>
        </p:spPr>
        <p:txBody>
          <a:bodyPr wrap="none" rtlCol="0">
            <a:spAutoFit/>
          </a:bodyPr>
          <a:lstStyle/>
          <a:p>
            <a:r>
              <a:rPr lang="en-US" sz="7800" dirty="0"/>
              <a:t>Results</a:t>
            </a:r>
          </a:p>
        </p:txBody>
      </p:sp>
      <p:pic>
        <p:nvPicPr>
          <p:cNvPr id="15" name="Picture 14" descr="A cartoon of a person using a computer&#10;&#10;Description automatically generated">
            <a:extLst>
              <a:ext uri="{FF2B5EF4-FFF2-40B4-BE49-F238E27FC236}">
                <a16:creationId xmlns:a16="http://schemas.microsoft.com/office/drawing/2014/main" id="{7744D658-8E82-E312-64E6-3639E7E70D6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432891" y="1511075"/>
            <a:ext cx="6493701" cy="5816097"/>
          </a:xfrm>
          <a:prstGeom prst="rect">
            <a:avLst/>
          </a:prstGeom>
        </p:spPr>
      </p:pic>
    </p:spTree>
    <p:extLst>
      <p:ext uri="{BB962C8B-B14F-4D97-AF65-F5344CB8AC3E}">
        <p14:creationId xmlns:p14="http://schemas.microsoft.com/office/powerpoint/2010/main" val="3271737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169451B-92D0-E313-8615-B6C8EF8D46EB}"/>
              </a:ext>
            </a:extLst>
          </p:cNvPr>
          <p:cNvSpPr>
            <a:spLocks noGrp="1"/>
          </p:cNvSpPr>
          <p:nvPr>
            <p:ph type="ctrTitle"/>
          </p:nvPr>
        </p:nvSpPr>
        <p:spPr>
          <a:xfrm>
            <a:off x="1485166" y="3492584"/>
            <a:ext cx="4744556" cy="1470025"/>
          </a:xfrm>
        </p:spPr>
        <p:txBody>
          <a:bodyPr>
            <a:normAutofit fontScale="90000"/>
          </a:bodyPr>
          <a:lstStyle/>
          <a:p>
            <a:pPr algn="l" rtl="0"/>
            <a:r>
              <a:rPr lang="en-US" sz="3100" b="0" i="0" dirty="0">
                <a:solidFill>
                  <a:srgbClr val="3C4043"/>
                </a:solidFill>
                <a:effectLst/>
              </a:rPr>
              <a:t>In Kuopio, the costs of some well-being challenges and the savings brought by prevention were evaluated and presented in the well-being report </a:t>
            </a:r>
            <a:br>
              <a:rPr lang="en-US" sz="3100" b="0" i="0" dirty="0">
                <a:solidFill>
                  <a:srgbClr val="3C4043"/>
                </a:solidFill>
                <a:effectLst/>
                <a:latin typeface="Roboto" panose="02000000000000000000" pitchFamily="2" charset="0"/>
              </a:rPr>
            </a:br>
            <a:br>
              <a:rPr lang="en-US" b="0" i="0" dirty="0">
                <a:solidFill>
                  <a:srgbClr val="5F6368"/>
                </a:solidFill>
                <a:effectLst/>
                <a:latin typeface="Roboto" panose="02000000000000000000" pitchFamily="2" charset="0"/>
              </a:rPr>
            </a:br>
            <a:endParaRPr lang="fi-FI" dirty="0">
              <a:solidFill>
                <a:srgbClr val="FF0000"/>
              </a:solidFill>
            </a:endParaRPr>
          </a:p>
        </p:txBody>
      </p:sp>
      <p:sp>
        <p:nvSpPr>
          <p:cNvPr id="6" name="Freeform 2">
            <a:extLst>
              <a:ext uri="{FF2B5EF4-FFF2-40B4-BE49-F238E27FC236}">
                <a16:creationId xmlns:a16="http://schemas.microsoft.com/office/drawing/2014/main" id="{5BEBB773-5256-E5EC-94E4-57B82F3A2B91}"/>
              </a:ext>
            </a:extLst>
          </p:cNvPr>
          <p:cNvSpPr/>
          <p:nvPr/>
        </p:nvSpPr>
        <p:spPr>
          <a:xfrm rot="-3797773" flipH="1">
            <a:off x="12794225" y="-4637636"/>
            <a:ext cx="9856415" cy="10641204"/>
          </a:xfrm>
          <a:custGeom>
            <a:avLst/>
            <a:gdLst/>
            <a:ahLst/>
            <a:cxnLst/>
            <a:rect l="l" t="t" r="r" b="b"/>
            <a:pathLst>
              <a:path w="9856415" h="10641204">
                <a:moveTo>
                  <a:pt x="9856416" y="0"/>
                </a:moveTo>
                <a:lnTo>
                  <a:pt x="0" y="0"/>
                </a:lnTo>
                <a:lnTo>
                  <a:pt x="0" y="10641204"/>
                </a:lnTo>
                <a:lnTo>
                  <a:pt x="9856416" y="10641204"/>
                </a:lnTo>
                <a:lnTo>
                  <a:pt x="9856416"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FI"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3">
            <a:extLst>
              <a:ext uri="{FF2B5EF4-FFF2-40B4-BE49-F238E27FC236}">
                <a16:creationId xmlns:a16="http://schemas.microsoft.com/office/drawing/2014/main" id="{62EFF927-3A75-7349-3342-9F1786EFCAB8}"/>
              </a:ext>
            </a:extLst>
          </p:cNvPr>
          <p:cNvSpPr/>
          <p:nvPr/>
        </p:nvSpPr>
        <p:spPr>
          <a:xfrm rot="10377905">
            <a:off x="-5179916" y="3628644"/>
            <a:ext cx="12437236" cy="10820395"/>
          </a:xfrm>
          <a:custGeom>
            <a:avLst/>
            <a:gdLst/>
            <a:ahLst/>
            <a:cxnLst/>
            <a:rect l="l" t="t" r="r" b="b"/>
            <a:pathLst>
              <a:path w="12437236" h="10820395">
                <a:moveTo>
                  <a:pt x="0" y="0"/>
                </a:moveTo>
                <a:lnTo>
                  <a:pt x="12437235" y="0"/>
                </a:lnTo>
                <a:lnTo>
                  <a:pt x="12437235" y="10820395"/>
                </a:lnTo>
                <a:lnTo>
                  <a:pt x="0" y="1082039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FI"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Freeform 4">
            <a:extLst>
              <a:ext uri="{FF2B5EF4-FFF2-40B4-BE49-F238E27FC236}">
                <a16:creationId xmlns:a16="http://schemas.microsoft.com/office/drawing/2014/main" id="{E032CB0E-D81F-8B3E-A24C-35263080CF28}"/>
              </a:ext>
            </a:extLst>
          </p:cNvPr>
          <p:cNvSpPr/>
          <p:nvPr/>
        </p:nvSpPr>
        <p:spPr>
          <a:xfrm>
            <a:off x="13356626" y="8846809"/>
            <a:ext cx="4931374" cy="1440191"/>
          </a:xfrm>
          <a:custGeom>
            <a:avLst/>
            <a:gdLst/>
            <a:ahLst/>
            <a:cxnLst/>
            <a:rect l="l" t="t" r="r" b="b"/>
            <a:pathLst>
              <a:path w="4931374" h="1440191">
                <a:moveTo>
                  <a:pt x="0" y="0"/>
                </a:moveTo>
                <a:lnTo>
                  <a:pt x="4931374" y="0"/>
                </a:lnTo>
                <a:lnTo>
                  <a:pt x="4931374" y="1440191"/>
                </a:lnTo>
                <a:lnTo>
                  <a:pt x="0" y="1440191"/>
                </a:lnTo>
                <a:lnTo>
                  <a:pt x="0" y="0"/>
                </a:lnTo>
                <a:close/>
              </a:path>
            </a:pathLst>
          </a:custGeom>
          <a:blipFill>
            <a:blip r:embed="rId6"/>
            <a:stretch>
              <a:fillRect t="-48945" b="-43660"/>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FI" sz="1800" b="0" i="0" u="none" strike="noStrike" kern="1200" cap="none" spc="0" normalizeH="0" baseline="0" noProof="0">
              <a:ln>
                <a:noFill/>
              </a:ln>
              <a:solidFill>
                <a:prstClr val="black"/>
              </a:solidFill>
              <a:effectLst/>
              <a:uLnTx/>
              <a:uFillTx/>
              <a:latin typeface="Calibri"/>
              <a:ea typeface="+mn-ea"/>
              <a:cs typeface="+mn-cs"/>
            </a:endParaRPr>
          </a:p>
        </p:txBody>
      </p:sp>
      <p:sp>
        <p:nvSpPr>
          <p:cNvPr id="10" name="Subtitle 9">
            <a:extLst>
              <a:ext uri="{FF2B5EF4-FFF2-40B4-BE49-F238E27FC236}">
                <a16:creationId xmlns:a16="http://schemas.microsoft.com/office/drawing/2014/main" id="{EC38C25E-364B-6C28-A2CA-C629B73432C8}"/>
              </a:ext>
            </a:extLst>
          </p:cNvPr>
          <p:cNvSpPr>
            <a:spLocks noGrp="1"/>
          </p:cNvSpPr>
          <p:nvPr>
            <p:ph type="subTitle" idx="1"/>
          </p:nvPr>
        </p:nvSpPr>
        <p:spPr>
          <a:xfrm>
            <a:off x="4833076" y="7512712"/>
            <a:ext cx="13258800" cy="1752600"/>
          </a:xfrm>
        </p:spPr>
        <p:txBody>
          <a:bodyPr>
            <a:normAutofit fontScale="70000" lnSpcReduction="20000"/>
          </a:bodyPr>
          <a:lstStyle/>
          <a:p>
            <a:pPr algn="l"/>
            <a:r>
              <a:rPr lang="en-FI" b="1" dirty="0">
                <a:solidFill>
                  <a:schemeClr val="tx1"/>
                </a:solidFill>
                <a:latin typeface="Calibri" panose="020F0502020204030204" pitchFamily="34" charset="0"/>
                <a:cs typeface="Calibri" panose="020F0502020204030204" pitchFamily="34" charset="0"/>
              </a:rPr>
              <a:t>Other examples </a:t>
            </a:r>
            <a:endParaRPr lang="en-FI" dirty="0">
              <a:solidFill>
                <a:schemeClr val="tx1"/>
              </a:solidFill>
              <a:latin typeface="Calibri" panose="020F0502020204030204" pitchFamily="34" charset="0"/>
              <a:cs typeface="Calibri" panose="020F0502020204030204" pitchFamily="34" charset="0"/>
            </a:endParaRPr>
          </a:p>
          <a:p>
            <a:pPr marL="457200" indent="-457200" algn="l">
              <a:buFont typeface="Arial" panose="020B0604020202020204" pitchFamily="34" charset="0"/>
              <a:buChar char="•"/>
            </a:pPr>
            <a:r>
              <a:rPr lang="en-FI" dirty="0">
                <a:solidFill>
                  <a:schemeClr val="tx1"/>
                </a:solidFill>
                <a:latin typeface="Calibri" panose="020F0502020204030204" pitchFamily="34" charset="0"/>
                <a:cs typeface="Calibri" panose="020F0502020204030204" pitchFamily="34" charset="0"/>
              </a:rPr>
              <a:t>Understanding the consequences of school </a:t>
            </a:r>
            <a:r>
              <a:rPr lang="en-AU" dirty="0">
                <a:solidFill>
                  <a:schemeClr val="tx1"/>
                </a:solidFill>
                <a:latin typeface="Calibri" panose="020F0502020204030204" pitchFamily="34" charset="0"/>
                <a:cs typeface="Calibri" panose="020F0502020204030204" pitchFamily="34" charset="0"/>
              </a:rPr>
              <a:t>bullying</a:t>
            </a:r>
            <a:r>
              <a:rPr lang="en-FI" dirty="0">
                <a:solidFill>
                  <a:schemeClr val="tx1"/>
                </a:solidFill>
                <a:latin typeface="Calibri" panose="020F0502020204030204" pitchFamily="34" charset="0"/>
                <a:cs typeface="Calibri" panose="020F0502020204030204" pitchFamily="34" charset="0"/>
              </a:rPr>
              <a:t> </a:t>
            </a:r>
            <a:r>
              <a:rPr lang="fi-FI" dirty="0">
                <a:solidFill>
                  <a:schemeClr val="tx1"/>
                </a:solidFill>
                <a:latin typeface="Calibri" panose="020F0502020204030204" pitchFamily="34" charset="0"/>
                <a:cs typeface="Calibri" panose="020F0502020204030204" pitchFamily="34" charset="0"/>
              </a:rPr>
              <a:t>o</a:t>
            </a:r>
            <a:r>
              <a:rPr lang="en-FI" dirty="0">
                <a:solidFill>
                  <a:schemeClr val="tx1"/>
                </a:solidFill>
                <a:latin typeface="Calibri" panose="020F0502020204030204" pitchFamily="34" charset="0"/>
                <a:cs typeface="Calibri" panose="020F0502020204030204" pitchFamily="34" charset="0"/>
              </a:rPr>
              <a:t>n a city level </a:t>
            </a:r>
          </a:p>
          <a:p>
            <a:pPr marL="457200" indent="-457200" algn="l">
              <a:buFont typeface="Arial" panose="020B0604020202020204" pitchFamily="34" charset="0"/>
              <a:buChar char="•"/>
            </a:pPr>
            <a:r>
              <a:rPr lang="fi-FI" dirty="0">
                <a:solidFill>
                  <a:schemeClr val="tx1"/>
                </a:solidFill>
                <a:latin typeface="Calibri" panose="020F0502020204030204" pitchFamily="34" charset="0"/>
                <a:cs typeface="Calibri" panose="020F0502020204030204" pitchFamily="34" charset="0"/>
              </a:rPr>
              <a:t>IPS </a:t>
            </a:r>
            <a:r>
              <a:rPr lang="en-AU" dirty="0">
                <a:solidFill>
                  <a:schemeClr val="tx1"/>
                </a:solidFill>
                <a:latin typeface="Calibri" panose="020F0502020204030204" pitchFamily="34" charset="0"/>
                <a:cs typeface="Calibri" panose="020F0502020204030204" pitchFamily="34" charset="0"/>
              </a:rPr>
              <a:t>Individual Placement and Support intervention evaluation (Central Finland)</a:t>
            </a:r>
            <a:r>
              <a:rPr lang="fi-FI" dirty="0">
                <a:solidFill>
                  <a:schemeClr val="tx1"/>
                </a:solidFill>
                <a:latin typeface="Calibri" panose="020F0502020204030204" pitchFamily="34" charset="0"/>
                <a:cs typeface="Calibri" panose="020F0502020204030204" pitchFamily="34" charset="0"/>
              </a:rPr>
              <a:t>. </a:t>
            </a:r>
            <a:r>
              <a:rPr lang="en-FI" dirty="0">
                <a:solidFill>
                  <a:schemeClr val="tx1"/>
                </a:solidFill>
                <a:latin typeface="Calibri" panose="020F0502020204030204" pitchFamily="34" charset="0"/>
                <a:cs typeface="Calibri" panose="020F0502020204030204" pitchFamily="34" charset="0"/>
              </a:rPr>
              <a:t>Assessing the economical value of </a:t>
            </a:r>
            <a:r>
              <a:rPr lang="en-GB" b="0" i="0" dirty="0">
                <a:solidFill>
                  <a:schemeClr val="tx1"/>
                </a:solidFill>
                <a:effectLst/>
                <a:latin typeface="Calibri" panose="020F0502020204030204" pitchFamily="34" charset="0"/>
                <a:cs typeface="Calibri" panose="020F0502020204030204" pitchFamily="34" charset="0"/>
              </a:rPr>
              <a:t>supportive service process for people with mental health disorders (employment support services, psychiatric treatment and rehabilitation services</a:t>
            </a:r>
            <a:r>
              <a:rPr lang="en-GB" b="0" i="0" dirty="0">
                <a:solidFill>
                  <a:srgbClr val="333333"/>
                </a:solidFill>
                <a:effectLst/>
                <a:latin typeface="source sans pro" panose="020B0503030403020204" pitchFamily="34" charset="0"/>
              </a:rPr>
              <a:t>)</a:t>
            </a:r>
            <a:endParaRPr lang="en-FI" dirty="0"/>
          </a:p>
        </p:txBody>
      </p:sp>
      <p:sp>
        <p:nvSpPr>
          <p:cNvPr id="11" name="TextBox 10">
            <a:extLst>
              <a:ext uri="{FF2B5EF4-FFF2-40B4-BE49-F238E27FC236}">
                <a16:creationId xmlns:a16="http://schemas.microsoft.com/office/drawing/2014/main" id="{04DE44F8-21AA-7E97-6981-32DB8AAB6348}"/>
              </a:ext>
            </a:extLst>
          </p:cNvPr>
          <p:cNvSpPr txBox="1"/>
          <p:nvPr/>
        </p:nvSpPr>
        <p:spPr>
          <a:xfrm>
            <a:off x="1752600" y="266700"/>
            <a:ext cx="5397631" cy="132343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a:noFill/>
                </a:ln>
                <a:solidFill>
                  <a:prstClr val="black"/>
                </a:solidFill>
                <a:effectLst/>
                <a:uLnTx/>
                <a:uFillTx/>
                <a:latin typeface="Calibri"/>
                <a:ea typeface="+mn-ea"/>
                <a:cs typeface="+mn-cs"/>
              </a:rPr>
              <a:t>Experiences </a:t>
            </a:r>
          </a:p>
        </p:txBody>
      </p:sp>
      <p:pic>
        <p:nvPicPr>
          <p:cNvPr id="4" name="Kuva 3">
            <a:extLst>
              <a:ext uri="{FF2B5EF4-FFF2-40B4-BE49-F238E27FC236}">
                <a16:creationId xmlns:a16="http://schemas.microsoft.com/office/drawing/2014/main" id="{995BB869-C0B7-1750-9C9A-884B6E87401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82352" y="970792"/>
            <a:ext cx="6541920" cy="6541920"/>
          </a:xfrm>
          <a:prstGeom prst="rect">
            <a:avLst/>
          </a:prstGeom>
        </p:spPr>
      </p:pic>
      <p:sp>
        <p:nvSpPr>
          <p:cNvPr id="5" name="Tekstiruutu 4">
            <a:extLst>
              <a:ext uri="{FF2B5EF4-FFF2-40B4-BE49-F238E27FC236}">
                <a16:creationId xmlns:a16="http://schemas.microsoft.com/office/drawing/2014/main" id="{49016858-9A91-327E-C4BC-77D86BD67684}"/>
              </a:ext>
            </a:extLst>
          </p:cNvPr>
          <p:cNvSpPr txBox="1"/>
          <p:nvPr/>
        </p:nvSpPr>
        <p:spPr>
          <a:xfrm>
            <a:off x="6548998" y="1833282"/>
            <a:ext cx="6852198" cy="1077218"/>
          </a:xfrm>
          <a:prstGeom prst="rect">
            <a:avLst/>
          </a:prstGeom>
          <a:noFill/>
        </p:spPr>
        <p:txBody>
          <a:bodyPr wrap="square" rtlCol="0">
            <a:spAutoFit/>
          </a:bodyPr>
          <a:lstStyle/>
          <a:p>
            <a:pPr lvl="0">
              <a:defRPr/>
            </a:pPr>
            <a:r>
              <a:rPr kumimoji="0" lang="en-US" sz="3200" b="1" i="0" u="none" strike="noStrike" kern="1200" cap="none" spc="0" normalizeH="0" baseline="0" noProof="0" dirty="0">
                <a:ln>
                  <a:noFill/>
                </a:ln>
                <a:solidFill>
                  <a:srgbClr val="3C4043"/>
                </a:solidFill>
                <a:effectLst/>
                <a:uLnTx/>
                <a:uFillTx/>
                <a:ea typeface="+mn-ea"/>
                <a:cs typeface="+mn-cs"/>
              </a:rPr>
              <a:t>Cost  reductions, savings from </a:t>
            </a:r>
            <a:r>
              <a:rPr lang="en-US" sz="3200" b="1" dirty="0">
                <a:solidFill>
                  <a:srgbClr val="3C4043"/>
                </a:solidFill>
              </a:rPr>
              <a:t>weekly </a:t>
            </a:r>
            <a:r>
              <a:rPr kumimoji="0" lang="en-US" sz="3200" b="1" i="0" u="none" strike="noStrike" kern="1200" cap="none" spc="0" normalizeH="0" baseline="0" noProof="0" dirty="0">
                <a:ln>
                  <a:noFill/>
                </a:ln>
                <a:solidFill>
                  <a:srgbClr val="3C4043"/>
                </a:solidFill>
                <a:effectLst/>
                <a:uLnTx/>
                <a:uFillTx/>
                <a:ea typeface="+mn-ea"/>
                <a:cs typeface="+mn-cs"/>
              </a:rPr>
              <a:t>guided physical exercise</a:t>
            </a:r>
            <a:endParaRPr kumimoji="0" lang="fi-FI" sz="3200" b="1" i="0" u="none" strike="noStrike" kern="1200" cap="none" spc="0" normalizeH="0" baseline="0" noProof="0" dirty="0">
              <a:ln>
                <a:noFill/>
              </a:ln>
              <a:solidFill>
                <a:srgbClr val="C0504D"/>
              </a:solidFill>
              <a:effectLst/>
              <a:uLnTx/>
              <a:uFillTx/>
              <a:ea typeface="+mn-ea"/>
              <a:cs typeface="+mn-cs"/>
            </a:endParaRPr>
          </a:p>
        </p:txBody>
      </p:sp>
      <p:sp>
        <p:nvSpPr>
          <p:cNvPr id="9" name="Tekstiruutu 8">
            <a:extLst>
              <a:ext uri="{FF2B5EF4-FFF2-40B4-BE49-F238E27FC236}">
                <a16:creationId xmlns:a16="http://schemas.microsoft.com/office/drawing/2014/main" id="{2EAA2C2A-F951-0E57-EF02-5560D233DA8D}"/>
              </a:ext>
            </a:extLst>
          </p:cNvPr>
          <p:cNvSpPr txBox="1"/>
          <p:nvPr/>
        </p:nvSpPr>
        <p:spPr>
          <a:xfrm>
            <a:off x="8905474" y="4838700"/>
            <a:ext cx="7183856"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3C4043"/>
                </a:solidFill>
                <a:effectLst/>
                <a:uLnTx/>
                <a:uFillTx/>
                <a:ea typeface="+mn-ea"/>
                <a:cs typeface="+mn-cs"/>
              </a:rPr>
              <a:t>In 2021, 43% of the primary school pupils in Kuopio enrolled in weekly guided physical exercise. Implementation of the activity incurs costs. However, the cost reduction exceeded the incurred costs and produced significant savings in the long term. Cost savings came in the short and long term, especially </a:t>
            </a:r>
            <a:r>
              <a:rPr lang="en-US" sz="1600" b="1" dirty="0">
                <a:solidFill>
                  <a:srgbClr val="3C4043"/>
                </a:solidFill>
              </a:rPr>
              <a:t>in relation to the</a:t>
            </a:r>
            <a:r>
              <a:rPr kumimoji="0" lang="en-US" sz="1600" b="1" i="0" u="none" strike="noStrike" kern="1200" cap="none" spc="0" normalizeH="0" baseline="0" noProof="0" dirty="0">
                <a:ln>
                  <a:noFill/>
                </a:ln>
                <a:solidFill>
                  <a:srgbClr val="3C4043"/>
                </a:solidFill>
                <a:effectLst/>
                <a:uLnTx/>
                <a:uFillTx/>
                <a:ea typeface="+mn-ea"/>
                <a:cs typeface="+mn-cs"/>
              </a:rPr>
              <a:t> improved well-being and health as well as greater social activity. In the longer term, the importance of the factors related to employment will also be emphasized.</a:t>
            </a:r>
            <a:endParaRPr kumimoji="0" lang="fi-FI" sz="1600" b="1" i="0" u="none" strike="noStrike" kern="1200" cap="none" spc="0" normalizeH="0" baseline="0" noProof="0" dirty="0">
              <a:ln>
                <a:noFill/>
              </a:ln>
              <a:solidFill>
                <a:prstClr val="black"/>
              </a:solidFill>
              <a:effectLst/>
              <a:uLnTx/>
              <a:uFillTx/>
              <a:ea typeface="+mn-ea"/>
              <a:cs typeface="+mn-cs"/>
            </a:endParaRPr>
          </a:p>
        </p:txBody>
      </p:sp>
      <p:grpSp>
        <p:nvGrpSpPr>
          <p:cNvPr id="13" name="Ryhmä 12">
            <a:extLst>
              <a:ext uri="{FF2B5EF4-FFF2-40B4-BE49-F238E27FC236}">
                <a16:creationId xmlns:a16="http://schemas.microsoft.com/office/drawing/2014/main" id="{5ACAD2E9-D8FC-0EDD-2753-978A57EF89F4}"/>
              </a:ext>
            </a:extLst>
          </p:cNvPr>
          <p:cNvGrpSpPr/>
          <p:nvPr/>
        </p:nvGrpSpPr>
        <p:grpSpPr>
          <a:xfrm>
            <a:off x="7445722" y="2705100"/>
            <a:ext cx="5494007" cy="3302502"/>
            <a:chOff x="-1554987" y="2342151"/>
            <a:chExt cx="5091675" cy="2925697"/>
          </a:xfrm>
        </p:grpSpPr>
        <p:pic>
          <p:nvPicPr>
            <p:cNvPr id="14" name="Kuva 13">
              <a:extLst>
                <a:ext uri="{FF2B5EF4-FFF2-40B4-BE49-F238E27FC236}">
                  <a16:creationId xmlns:a16="http://schemas.microsoft.com/office/drawing/2014/main" id="{08460E01-6A7F-C511-2742-2B2884A6858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93276" y="4803640"/>
              <a:ext cx="425524" cy="464208"/>
            </a:xfrm>
            <a:prstGeom prst="rect">
              <a:avLst/>
            </a:prstGeom>
          </p:spPr>
        </p:pic>
        <p:sp>
          <p:nvSpPr>
            <p:cNvPr id="15" name="Ellipsi 14">
              <a:extLst>
                <a:ext uri="{FF2B5EF4-FFF2-40B4-BE49-F238E27FC236}">
                  <a16:creationId xmlns:a16="http://schemas.microsoft.com/office/drawing/2014/main" id="{FF443128-32CD-A05F-B6DF-236AEF439EE6}"/>
                </a:ext>
              </a:extLst>
            </p:cNvPr>
            <p:cNvSpPr/>
            <p:nvPr/>
          </p:nvSpPr>
          <p:spPr>
            <a:xfrm>
              <a:off x="-1487761" y="3354738"/>
              <a:ext cx="1375450" cy="1163244"/>
            </a:xfrm>
            <a:prstGeom prst="ellipse">
              <a:avLst/>
            </a:prstGeom>
            <a:solidFill>
              <a:schemeClr val="accent3">
                <a:lumMod val="40000"/>
                <a:lumOff val="60000"/>
              </a:schemeClr>
            </a:solidFill>
            <a:ln>
              <a:solidFill>
                <a:schemeClr val="accent3">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1" i="0" u="none" strike="noStrike" kern="1200" cap="none" spc="0" normalizeH="0" baseline="0" noProof="0" dirty="0">
                <a:ln>
                  <a:noFill/>
                </a:ln>
                <a:solidFill>
                  <a:prstClr val="white"/>
                </a:solidFill>
                <a:effectLst/>
                <a:uLnTx/>
                <a:uFillTx/>
                <a:latin typeface="Calibri"/>
                <a:ea typeface="+mn-ea"/>
                <a:cs typeface="+mn-cs"/>
              </a:endParaRPr>
            </a:p>
          </p:txBody>
        </p:sp>
        <p:sp>
          <p:nvSpPr>
            <p:cNvPr id="16" name="Tekstiruutu 15">
              <a:extLst>
                <a:ext uri="{FF2B5EF4-FFF2-40B4-BE49-F238E27FC236}">
                  <a16:creationId xmlns:a16="http://schemas.microsoft.com/office/drawing/2014/main" id="{F876F021-86C9-B7CF-1FB8-54FCA3206201}"/>
                </a:ext>
              </a:extLst>
            </p:cNvPr>
            <p:cNvSpPr txBox="1"/>
            <p:nvPr/>
          </p:nvSpPr>
          <p:spPr>
            <a:xfrm>
              <a:off x="-1554987" y="3354738"/>
              <a:ext cx="1422648" cy="100884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000" b="1" i="0" u="none" strike="noStrike" kern="1200" cap="none" spc="0" normalizeH="0" baseline="0" noProof="0" dirty="0">
                  <a:ln>
                    <a:noFill/>
                  </a:ln>
                  <a:solidFill>
                    <a:prstClr val="black"/>
                  </a:solidFill>
                  <a:effectLst/>
                  <a:uLnTx/>
                  <a:uFillTx/>
                  <a:ea typeface="+mn-ea"/>
                  <a:cs typeface="+mn-cs"/>
                </a:rPr>
                <a:t>+ 239€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dirty="0">
                  <a:ln>
                    <a:noFill/>
                  </a:ln>
                  <a:solidFill>
                    <a:prstClr val="black"/>
                  </a:solidFill>
                  <a:effectLst/>
                  <a:uLnTx/>
                  <a:uFillTx/>
                  <a:ea typeface="+mn-ea"/>
                  <a:cs typeface="+mn-cs"/>
                </a:rPr>
                <a:t>per person / </a:t>
              </a:r>
              <a:r>
                <a:rPr kumimoji="0" lang="en-AU" sz="1600" b="0" i="0" u="none" strike="noStrike" kern="1200" cap="none" spc="0" normalizeH="0" baseline="0" dirty="0">
                  <a:ln>
                    <a:noFill/>
                  </a:ln>
                  <a:solidFill>
                    <a:prstClr val="black"/>
                  </a:solidFill>
                  <a:effectLst/>
                  <a:uLnTx/>
                  <a:uFillTx/>
                  <a:ea typeface="+mn-ea"/>
                  <a:cs typeface="+mn-cs"/>
                </a:rPr>
                <a:t>year</a:t>
              </a:r>
              <a:r>
                <a:rPr kumimoji="0" lang="fi-FI" sz="1600" b="0" i="0" u="none" strike="noStrike" kern="1200" cap="none" spc="0" normalizeH="0" baseline="0" noProof="0" dirty="0">
                  <a:ln>
                    <a:noFill/>
                  </a:ln>
                  <a:solidFill>
                    <a:prstClr val="black"/>
                  </a:solidFill>
                  <a:effectLst/>
                  <a:uLnTx/>
                  <a:uFillTx/>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dirty="0">
                  <a:ln>
                    <a:noFill/>
                  </a:ln>
                  <a:solidFill>
                    <a:prstClr val="black"/>
                  </a:solidFill>
                  <a:effectLst/>
                  <a:uLnTx/>
                  <a:uFillTx/>
                  <a:ea typeface="+mn-ea"/>
                  <a:cs typeface="+mn-cs"/>
                </a:rPr>
                <a:t>(1st </a:t>
              </a:r>
              <a:r>
                <a:rPr kumimoji="0" lang="en-AU" sz="1600" b="0" i="0" u="none" strike="noStrike" kern="1200" cap="none" spc="0" normalizeH="0" baseline="0" dirty="0">
                  <a:ln>
                    <a:noFill/>
                  </a:ln>
                  <a:solidFill>
                    <a:prstClr val="black"/>
                  </a:solidFill>
                  <a:effectLst/>
                  <a:uLnTx/>
                  <a:uFillTx/>
                  <a:ea typeface="+mn-ea"/>
                  <a:cs typeface="+mn-cs"/>
                </a:rPr>
                <a:t>year</a:t>
              </a:r>
              <a:r>
                <a:rPr kumimoji="0" lang="fi-FI" sz="1600" b="0" i="0" u="none" strike="noStrike" kern="1200" cap="none" spc="0" normalizeH="0" baseline="0" noProof="0" dirty="0">
                  <a:ln>
                    <a:noFill/>
                  </a:ln>
                  <a:solidFill>
                    <a:prstClr val="black"/>
                  </a:solidFill>
                  <a:effectLst/>
                  <a:uLnTx/>
                  <a:uFillTx/>
                  <a:ea typeface="+mn-ea"/>
                  <a:cs typeface="+mn-cs"/>
                </a:rPr>
                <a:t>)</a:t>
              </a:r>
            </a:p>
          </p:txBody>
        </p:sp>
        <p:sp>
          <p:nvSpPr>
            <p:cNvPr id="17" name="Ellipsi 16">
              <a:extLst>
                <a:ext uri="{FF2B5EF4-FFF2-40B4-BE49-F238E27FC236}">
                  <a16:creationId xmlns:a16="http://schemas.microsoft.com/office/drawing/2014/main" id="{E0BFE22D-4544-4DC2-E2F6-CFD7F21020B3}"/>
                </a:ext>
              </a:extLst>
            </p:cNvPr>
            <p:cNvSpPr/>
            <p:nvPr/>
          </p:nvSpPr>
          <p:spPr>
            <a:xfrm>
              <a:off x="1511659" y="2342151"/>
              <a:ext cx="1915415" cy="1608695"/>
            </a:xfrm>
            <a:prstGeom prst="ellipse">
              <a:avLst/>
            </a:prstGeom>
            <a:solidFill>
              <a:schemeClr val="accent3">
                <a:lumMod val="40000"/>
                <a:lumOff val="60000"/>
              </a:schemeClr>
            </a:solidFill>
            <a:ln w="28575">
              <a:solidFill>
                <a:schemeClr val="accent3">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1" i="0" u="none" strike="noStrike" kern="1200" cap="none" spc="0" normalizeH="0" baseline="0" noProof="0" dirty="0">
                <a:ln>
                  <a:noFill/>
                </a:ln>
                <a:solidFill>
                  <a:prstClr val="white"/>
                </a:solidFill>
                <a:effectLst/>
                <a:uLnTx/>
                <a:uFillTx/>
                <a:latin typeface="Calibri"/>
                <a:ea typeface="+mn-ea"/>
                <a:cs typeface="+mn-cs"/>
              </a:endParaRPr>
            </a:p>
          </p:txBody>
        </p:sp>
        <p:sp>
          <p:nvSpPr>
            <p:cNvPr id="18" name="Tekstiruutu 17">
              <a:extLst>
                <a:ext uri="{FF2B5EF4-FFF2-40B4-BE49-F238E27FC236}">
                  <a16:creationId xmlns:a16="http://schemas.microsoft.com/office/drawing/2014/main" id="{664F3E34-3A1C-DEBE-93FE-EF8CD62A42DC}"/>
                </a:ext>
              </a:extLst>
            </p:cNvPr>
            <p:cNvSpPr txBox="1"/>
            <p:nvPr/>
          </p:nvSpPr>
          <p:spPr>
            <a:xfrm>
              <a:off x="1396318" y="2477162"/>
              <a:ext cx="2140370" cy="122697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400" b="1" i="0" u="none" strike="noStrike" kern="1200" cap="none" spc="0" normalizeH="0" baseline="0" noProof="0" dirty="0">
                  <a:ln>
                    <a:noFill/>
                  </a:ln>
                  <a:solidFill>
                    <a:prstClr val="black"/>
                  </a:solidFill>
                  <a:effectLst/>
                  <a:uLnTx/>
                  <a:uFillTx/>
                  <a:ea typeface="+mn-ea"/>
                  <a:cs typeface="+mn-cs"/>
                </a:rPr>
                <a:t>+ 1,09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400" b="1" i="0" u="none" strike="noStrike" kern="1200" cap="none" spc="0" normalizeH="0" baseline="0" noProof="0" dirty="0">
                  <a:ln>
                    <a:noFill/>
                  </a:ln>
                  <a:solidFill>
                    <a:prstClr val="black"/>
                  </a:solidFill>
                  <a:effectLst/>
                  <a:uLnTx/>
                  <a:uFillTx/>
                  <a:ea typeface="+mn-ea"/>
                  <a:cs typeface="+mn-cs"/>
                </a:rPr>
                <a:t>MEUR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C4043"/>
                  </a:solidFill>
                  <a:effectLst/>
                  <a:uLnTx/>
                  <a:uFillTx/>
                  <a:ea typeface="+mn-ea"/>
                  <a:cs typeface="+mn-cs"/>
                </a:rPr>
                <a:t>Total per year/after ten years</a:t>
              </a:r>
              <a:endParaRPr kumimoji="0" lang="fi-FI" sz="1800" b="0" i="0" u="none" strike="noStrike" kern="1200" cap="none" spc="0" normalizeH="0" baseline="0" noProof="0" dirty="0">
                <a:ln>
                  <a:noFill/>
                </a:ln>
                <a:solidFill>
                  <a:prstClr val="black"/>
                </a:solidFill>
                <a:effectLst/>
                <a:uLnTx/>
                <a:uFillTx/>
                <a:ea typeface="+mn-ea"/>
                <a:cs typeface="+mn-cs"/>
              </a:endParaRPr>
            </a:p>
          </p:txBody>
        </p:sp>
      </p:grpSp>
      <p:sp>
        <p:nvSpPr>
          <p:cNvPr id="19" name="Ellipsi 18">
            <a:extLst>
              <a:ext uri="{FF2B5EF4-FFF2-40B4-BE49-F238E27FC236}">
                <a16:creationId xmlns:a16="http://schemas.microsoft.com/office/drawing/2014/main" id="{19BDC4B3-F7AC-9D91-9696-38BB63897C2F}"/>
              </a:ext>
            </a:extLst>
          </p:cNvPr>
          <p:cNvSpPr/>
          <p:nvPr/>
        </p:nvSpPr>
        <p:spPr>
          <a:xfrm>
            <a:off x="9012464" y="3314700"/>
            <a:ext cx="1673170" cy="1531576"/>
          </a:xfrm>
          <a:prstGeom prst="ellipse">
            <a:avLst/>
          </a:prstGeom>
          <a:solidFill>
            <a:schemeClr val="accent3">
              <a:lumMod val="40000"/>
              <a:lumOff val="60000"/>
            </a:schemeClr>
          </a:solidFill>
          <a:ln>
            <a:solidFill>
              <a:schemeClr val="accent3">
                <a:lumMod val="40000"/>
                <a:lumOff val="6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1" i="0" u="none" strike="noStrike" kern="1200" cap="none" spc="0" normalizeH="0" baseline="0" noProof="0" dirty="0">
              <a:ln>
                <a:noFill/>
              </a:ln>
              <a:solidFill>
                <a:prstClr val="white"/>
              </a:solidFill>
              <a:effectLst/>
              <a:uLnTx/>
              <a:uFillTx/>
              <a:latin typeface="Calibri"/>
              <a:ea typeface="+mn-ea"/>
              <a:cs typeface="+mn-cs"/>
            </a:endParaRPr>
          </a:p>
        </p:txBody>
      </p:sp>
      <p:sp>
        <p:nvSpPr>
          <p:cNvPr id="20" name="Tekstiruutu 19">
            <a:extLst>
              <a:ext uri="{FF2B5EF4-FFF2-40B4-BE49-F238E27FC236}">
                <a16:creationId xmlns:a16="http://schemas.microsoft.com/office/drawing/2014/main" id="{68916779-220B-CEFC-714E-99BDAE61181D}"/>
              </a:ext>
            </a:extLst>
          </p:cNvPr>
          <p:cNvSpPr txBox="1"/>
          <p:nvPr/>
        </p:nvSpPr>
        <p:spPr>
          <a:xfrm>
            <a:off x="9081517" y="3565148"/>
            <a:ext cx="1604117" cy="8925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000" b="1" i="0" u="none" strike="noStrike" kern="1200" cap="none" spc="0" normalizeH="0" baseline="0" noProof="0" dirty="0">
                <a:ln>
                  <a:noFill/>
                </a:ln>
                <a:solidFill>
                  <a:prstClr val="black"/>
                </a:solidFill>
                <a:effectLst/>
                <a:uLnTx/>
                <a:uFillTx/>
                <a:ea typeface="+mn-ea"/>
                <a:cs typeface="+mn-cs"/>
              </a:rPr>
              <a:t>+ 722€ </a:t>
            </a:r>
            <a:endParaRPr kumimoji="0" lang="fi-FI" sz="2000" b="0" i="0" u="none" strike="noStrike" kern="1200" cap="none" spc="0" normalizeH="0" baseline="0" noProof="0" dirty="0">
              <a:ln>
                <a:noFill/>
              </a:ln>
              <a:solidFill>
                <a:prstClr val="black"/>
              </a:solidFill>
              <a:effectLst/>
              <a:uLnTx/>
              <a:uFillTx/>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dirty="0">
                <a:ln>
                  <a:noFill/>
                </a:ln>
                <a:solidFill>
                  <a:prstClr val="black"/>
                </a:solidFill>
                <a:effectLst/>
                <a:uLnTx/>
                <a:uFillTx/>
                <a:ea typeface="+mn-ea"/>
                <a:cs typeface="+mn-cs"/>
              </a:rPr>
              <a:t>per person / </a:t>
            </a:r>
            <a:r>
              <a:rPr kumimoji="0" lang="en-AU" sz="1600" b="0" i="0" u="none" strike="noStrike" kern="1200" cap="none" spc="0" normalizeH="0" baseline="0" dirty="0">
                <a:ln>
                  <a:noFill/>
                </a:ln>
                <a:solidFill>
                  <a:prstClr val="black"/>
                </a:solidFill>
                <a:effectLst/>
                <a:uLnTx/>
                <a:uFillTx/>
                <a:ea typeface="+mn-ea"/>
                <a:cs typeface="+mn-cs"/>
              </a:rPr>
              <a:t>year</a:t>
            </a:r>
            <a:r>
              <a:rPr kumimoji="0" lang="fi-FI" sz="1600" b="0" i="0" u="none" strike="noStrike" kern="1200" cap="none" spc="0" normalizeH="0" baseline="0" noProof="0" dirty="0">
                <a:ln>
                  <a:noFill/>
                </a:ln>
                <a:solidFill>
                  <a:prstClr val="black"/>
                </a:solidFill>
                <a:effectLst/>
                <a:uLnTx/>
                <a:uFillTx/>
                <a:ea typeface="+mn-ea"/>
                <a:cs typeface="+mn-cs"/>
              </a:rPr>
              <a:t> (10th </a:t>
            </a:r>
            <a:r>
              <a:rPr kumimoji="0" lang="en-AU" sz="1600" b="0" i="0" u="none" strike="noStrike" kern="1200" cap="none" spc="0" normalizeH="0" baseline="0" dirty="0">
                <a:ln>
                  <a:noFill/>
                </a:ln>
                <a:solidFill>
                  <a:prstClr val="black"/>
                </a:solidFill>
                <a:effectLst/>
                <a:uLnTx/>
                <a:uFillTx/>
                <a:ea typeface="+mn-ea"/>
                <a:cs typeface="+mn-cs"/>
              </a:rPr>
              <a:t>year</a:t>
            </a:r>
            <a:r>
              <a:rPr kumimoji="0" lang="fi-FI" sz="1600" b="0" i="0" u="none" strike="noStrike" kern="1200" cap="none" spc="0" normalizeH="0" baseline="0" noProof="0" dirty="0">
                <a:ln>
                  <a:noFill/>
                </a:ln>
                <a:solidFill>
                  <a:prstClr val="black"/>
                </a:solidFill>
                <a:effectLst/>
                <a:uLnTx/>
                <a:uFillTx/>
                <a:ea typeface="+mn-ea"/>
                <a:cs typeface="+mn-cs"/>
              </a:rPr>
              <a:t>) </a:t>
            </a:r>
          </a:p>
        </p:txBody>
      </p:sp>
    </p:spTree>
    <p:extLst>
      <p:ext uri="{BB962C8B-B14F-4D97-AF65-F5344CB8AC3E}">
        <p14:creationId xmlns:p14="http://schemas.microsoft.com/office/powerpoint/2010/main" val="2421113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3797773" flipH="1">
            <a:off x="12857010" y="-4619379"/>
            <a:ext cx="9856415" cy="10641204"/>
          </a:xfrm>
          <a:custGeom>
            <a:avLst/>
            <a:gdLst/>
            <a:ahLst/>
            <a:cxnLst/>
            <a:rect l="l" t="t" r="r" b="b"/>
            <a:pathLst>
              <a:path w="9856415" h="10641204">
                <a:moveTo>
                  <a:pt x="9856416" y="0"/>
                </a:moveTo>
                <a:lnTo>
                  <a:pt x="0" y="0"/>
                </a:lnTo>
                <a:lnTo>
                  <a:pt x="0" y="10641204"/>
                </a:lnTo>
                <a:lnTo>
                  <a:pt x="9856416" y="10641204"/>
                </a:lnTo>
                <a:lnTo>
                  <a:pt x="9856416"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FI"/>
          </a:p>
        </p:txBody>
      </p:sp>
      <p:sp>
        <p:nvSpPr>
          <p:cNvPr id="3" name="Freeform 3"/>
          <p:cNvSpPr/>
          <p:nvPr/>
        </p:nvSpPr>
        <p:spPr>
          <a:xfrm rot="10377905">
            <a:off x="-6067419" y="2857452"/>
            <a:ext cx="12437236" cy="10820395"/>
          </a:xfrm>
          <a:custGeom>
            <a:avLst/>
            <a:gdLst/>
            <a:ahLst/>
            <a:cxnLst/>
            <a:rect l="l" t="t" r="r" b="b"/>
            <a:pathLst>
              <a:path w="12437236" h="10820395">
                <a:moveTo>
                  <a:pt x="0" y="0"/>
                </a:moveTo>
                <a:lnTo>
                  <a:pt x="12437235" y="0"/>
                </a:lnTo>
                <a:lnTo>
                  <a:pt x="12437235" y="10820395"/>
                </a:lnTo>
                <a:lnTo>
                  <a:pt x="0" y="1082039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FI"/>
          </a:p>
        </p:txBody>
      </p:sp>
      <p:sp>
        <p:nvSpPr>
          <p:cNvPr id="4" name="Freeform 4"/>
          <p:cNvSpPr/>
          <p:nvPr/>
        </p:nvSpPr>
        <p:spPr>
          <a:xfrm>
            <a:off x="13356626" y="8846809"/>
            <a:ext cx="4931374" cy="1440191"/>
          </a:xfrm>
          <a:custGeom>
            <a:avLst/>
            <a:gdLst/>
            <a:ahLst/>
            <a:cxnLst/>
            <a:rect l="l" t="t" r="r" b="b"/>
            <a:pathLst>
              <a:path w="4931374" h="1440191">
                <a:moveTo>
                  <a:pt x="0" y="0"/>
                </a:moveTo>
                <a:lnTo>
                  <a:pt x="4931374" y="0"/>
                </a:lnTo>
                <a:lnTo>
                  <a:pt x="4931374" y="1440191"/>
                </a:lnTo>
                <a:lnTo>
                  <a:pt x="0" y="1440191"/>
                </a:lnTo>
                <a:lnTo>
                  <a:pt x="0" y="0"/>
                </a:lnTo>
                <a:close/>
              </a:path>
            </a:pathLst>
          </a:custGeom>
          <a:blipFill>
            <a:blip r:embed="rId6"/>
            <a:stretch>
              <a:fillRect t="-48945" b="-43660"/>
            </a:stretch>
          </a:blipFill>
        </p:spPr>
        <p:txBody>
          <a:bodyPr/>
          <a:lstStyle/>
          <a:p>
            <a:endParaRPr lang="en-FI"/>
          </a:p>
        </p:txBody>
      </p:sp>
      <p:sp>
        <p:nvSpPr>
          <p:cNvPr id="5" name="TextBox 4">
            <a:extLst>
              <a:ext uri="{FF2B5EF4-FFF2-40B4-BE49-F238E27FC236}">
                <a16:creationId xmlns:a16="http://schemas.microsoft.com/office/drawing/2014/main" id="{B9EC2546-5ACA-D51F-41B8-ABF3BD819005}"/>
              </a:ext>
            </a:extLst>
          </p:cNvPr>
          <p:cNvSpPr txBox="1"/>
          <p:nvPr/>
        </p:nvSpPr>
        <p:spPr>
          <a:xfrm>
            <a:off x="1752600" y="266700"/>
            <a:ext cx="15468600" cy="1323439"/>
          </a:xfrm>
          <a:prstGeom prst="rect">
            <a:avLst/>
          </a:prstGeom>
          <a:noFill/>
        </p:spPr>
        <p:txBody>
          <a:bodyPr wrap="square" rtlCol="0">
            <a:spAutoFit/>
          </a:bodyPr>
          <a:lstStyle/>
          <a:p>
            <a:r>
              <a:rPr lang="en-US" sz="8000" dirty="0"/>
              <a:t>Targets and aims for the future</a:t>
            </a:r>
          </a:p>
        </p:txBody>
      </p:sp>
      <p:sp>
        <p:nvSpPr>
          <p:cNvPr id="6" name="Text Placeholder 4">
            <a:extLst>
              <a:ext uri="{FF2B5EF4-FFF2-40B4-BE49-F238E27FC236}">
                <a16:creationId xmlns:a16="http://schemas.microsoft.com/office/drawing/2014/main" id="{46640410-2DC7-4460-3B11-64474BCB6CD2}"/>
              </a:ext>
            </a:extLst>
          </p:cNvPr>
          <p:cNvSpPr txBox="1">
            <a:spLocks/>
          </p:cNvSpPr>
          <p:nvPr/>
        </p:nvSpPr>
        <p:spPr>
          <a:xfrm>
            <a:off x="1447800" y="2628900"/>
            <a:ext cx="16611600" cy="4467274"/>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3000"/>
              </a:spcBef>
            </a:pPr>
            <a:r>
              <a:rPr lang="en-AU" sz="3600" dirty="0"/>
              <a:t>Science- and data-based investments for well-being.</a:t>
            </a:r>
          </a:p>
          <a:p>
            <a:pPr>
              <a:spcBef>
                <a:spcPts val="3000"/>
              </a:spcBef>
            </a:pPr>
            <a:r>
              <a:rPr lang="en-AU" sz="3600" dirty="0"/>
              <a:t>Phenomenon-based budgeting culture.</a:t>
            </a:r>
          </a:p>
          <a:p>
            <a:pPr>
              <a:spcBef>
                <a:spcPts val="3000"/>
              </a:spcBef>
            </a:pPr>
            <a:r>
              <a:rPr lang="en-AU" sz="3600" dirty="0"/>
              <a:t>Impact investing as a natural part of health promotion</a:t>
            </a:r>
            <a:r>
              <a:rPr lang="fi-FI" sz="3600" dirty="0"/>
              <a:t>.</a:t>
            </a:r>
          </a:p>
          <a:p>
            <a:pPr>
              <a:spcBef>
                <a:spcPts val="3000"/>
              </a:spcBef>
            </a:pPr>
            <a:r>
              <a:rPr lang="en-AU" sz="3600" dirty="0"/>
              <a:t>Cities’ evaluation reporting in line with National sustainability strategy and SDG’s</a:t>
            </a:r>
            <a:r>
              <a:rPr lang="fi-FI" sz="3600" dirty="0"/>
              <a:t>.</a:t>
            </a:r>
          </a:p>
          <a:p>
            <a:pPr>
              <a:spcBef>
                <a:spcPts val="3000"/>
              </a:spcBef>
            </a:pPr>
            <a:r>
              <a:rPr lang="en-US" sz="3600" dirty="0"/>
              <a:t>More decisions supporting comprehensive, sustainable budgeting</a:t>
            </a:r>
          </a:p>
        </p:txBody>
      </p:sp>
      <p:sp>
        <p:nvSpPr>
          <p:cNvPr id="7" name="Suorakulmio 6">
            <a:extLst>
              <a:ext uri="{FF2B5EF4-FFF2-40B4-BE49-F238E27FC236}">
                <a16:creationId xmlns:a16="http://schemas.microsoft.com/office/drawing/2014/main" id="{D9468F14-D30A-4451-87FA-C024C93C80AF}"/>
              </a:ext>
            </a:extLst>
          </p:cNvPr>
          <p:cNvSpPr/>
          <p:nvPr/>
        </p:nvSpPr>
        <p:spPr>
          <a:xfrm>
            <a:off x="10991952" y="7805984"/>
            <a:ext cx="4117153" cy="923330"/>
          </a:xfrm>
          <a:prstGeom prst="rect">
            <a:avLst/>
          </a:prstGeom>
          <a:noFill/>
        </p:spPr>
        <p:txBody>
          <a:bodyPr wrap="none" lIns="91440" tIns="45720" rIns="91440" bIns="45720">
            <a:spAutoFit/>
          </a:bodyPr>
          <a:lstStyle/>
          <a:p>
            <a:pPr algn="ctr"/>
            <a:r>
              <a:rPr lang="en-AU" sz="5400" b="1" cap="none" spc="0" dirty="0">
                <a:ln w="22225">
                  <a:solidFill>
                    <a:schemeClr val="accent2"/>
                  </a:solidFill>
                  <a:prstDash val="solid"/>
                </a:ln>
                <a:solidFill>
                  <a:schemeClr val="accent2">
                    <a:lumMod val="40000"/>
                    <a:lumOff val="60000"/>
                  </a:schemeClr>
                </a:solidFill>
                <a:effectLst/>
              </a:rPr>
              <a:t>Thank You! </a:t>
            </a:r>
            <a:r>
              <a:rPr lang="en-AU" sz="5400" b="1" cap="none" spc="0" dirty="0">
                <a:ln w="22225">
                  <a:solidFill>
                    <a:schemeClr val="accent2"/>
                  </a:solidFill>
                  <a:prstDash val="solid"/>
                </a:ln>
                <a:solidFill>
                  <a:schemeClr val="accent2">
                    <a:lumMod val="40000"/>
                    <a:lumOff val="60000"/>
                  </a:schemeClr>
                </a:solidFill>
                <a:effectLst/>
                <a:sym typeface="Wingdings" panose="05000000000000000000" pitchFamily="2" charset="2"/>
              </a:rPr>
              <a:t></a:t>
            </a:r>
            <a:endParaRPr lang="en-AU"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21731306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DAD019901E643D409D1FBB0EDA19951B" ma:contentTypeVersion="16" ma:contentTypeDescription="Luo uusi asiakirja." ma:contentTypeScope="" ma:versionID="8eaebc95db82b738a5076e348fb8868c">
  <xsd:schema xmlns:xsd="http://www.w3.org/2001/XMLSchema" xmlns:xs="http://www.w3.org/2001/XMLSchema" xmlns:p="http://schemas.microsoft.com/office/2006/metadata/properties" xmlns:ns2="642c6e9b-126d-41f5-b68b-a3ab82e5ddef" xmlns:ns3="f7cd4b2f-9639-4dcc-8bf3-6b0995871925" targetNamespace="http://schemas.microsoft.com/office/2006/metadata/properties" ma:root="true" ma:fieldsID="5add670f050d89fc160f585f89341be4" ns2:_="" ns3:_="">
    <xsd:import namespace="642c6e9b-126d-41f5-b68b-a3ab82e5ddef"/>
    <xsd:import namespace="f7cd4b2f-9639-4dcc-8bf3-6b099587192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KeyPoints" minOccurs="0"/>
                <xsd:element ref="ns2:MediaServiceKeyPoints" minOccurs="0"/>
                <xsd:element ref="ns2:MediaLengthInSeconds" minOccurs="0"/>
                <xsd:element ref="ns2:MediaServiceAutoTags" minOccurs="0"/>
                <xsd:element ref="ns2:MediaServiceGenerationTime" minOccurs="0"/>
                <xsd:element ref="ns2:MediaServiceEventHashCode" minOccurs="0"/>
                <xsd:element ref="ns2:MediaServiceOCR"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2c6e9b-126d-41f5-b68b-a3ab82e5dd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Kuvien tunnisteet" ma:readOnly="false" ma:fieldId="{5cf76f15-5ced-4ddc-b409-7134ff3c332f}" ma:taxonomyMulti="true" ma:sspId="a8ef72f6-aa6a-4452-881a-599d869a5fb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7cd4b2f-9639-4dcc-8bf3-6b0995871925" elementFormDefault="qualified">
    <xsd:import namespace="http://schemas.microsoft.com/office/2006/documentManagement/types"/>
    <xsd:import namespace="http://schemas.microsoft.com/office/infopath/2007/PartnerControls"/>
    <xsd:element name="SharedWithUsers" ma:index="10"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Jakamisen tiedot" ma:internalName="SharedWithDetails" ma:readOnly="true">
      <xsd:simpleType>
        <xsd:restriction base="dms:Note">
          <xsd:maxLength value="255"/>
        </xsd:restriction>
      </xsd:simpleType>
    </xsd:element>
    <xsd:element name="TaxCatchAll" ma:index="22" nillable="true" ma:displayName="Taxonomy Catch All Column" ma:hidden="true" ma:list="{dcfc022f-33a5-4fe7-856e-7b141816e3d1}" ma:internalName="TaxCatchAll" ma:showField="CatchAllData" ma:web="f7cd4b2f-9639-4dcc-8bf3-6b099587192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42c6e9b-126d-41f5-b68b-a3ab82e5ddef">
      <Terms xmlns="http://schemas.microsoft.com/office/infopath/2007/PartnerControls"/>
    </lcf76f155ced4ddcb4097134ff3c332f>
    <TaxCatchAll xmlns="f7cd4b2f-9639-4dcc-8bf3-6b099587192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1A0AD0-CE95-40DE-BFDE-09A0C7A685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2c6e9b-126d-41f5-b68b-a3ab82e5ddef"/>
    <ds:schemaRef ds:uri="f7cd4b2f-9639-4dcc-8bf3-6b099587192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66CF8C5-9691-4BD7-8F7D-781A6C770E80}">
  <ds:schemaRefs>
    <ds:schemaRef ds:uri="642c6e9b-126d-41f5-b68b-a3ab82e5ddef"/>
    <ds:schemaRef ds:uri="f7cd4b2f-9639-4dcc-8bf3-6b0995871925"/>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DB35B231-004E-4375-B1B0-CCB68B6FACE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886</TotalTime>
  <Words>937</Words>
  <Application>Microsoft Macintosh PowerPoint</Application>
  <PresentationFormat>Custom</PresentationFormat>
  <Paragraphs>96</Paragraphs>
  <Slides>9</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source sans pro</vt:lpstr>
      <vt:lpstr>Arial</vt:lpstr>
      <vt:lpstr>Helvetica Neue</vt:lpstr>
      <vt:lpstr>Roboto</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 Kuopio, the costs of some well-being challenges and the savings brought by prevention were evaluated and presented in the well-being report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Creative Blobs Slides</dc:title>
  <dc:creator>Aldea-Löppönen Andra</dc:creator>
  <cp:lastModifiedBy>Miikka Vuorinen</cp:lastModifiedBy>
  <cp:revision>41</cp:revision>
  <dcterms:created xsi:type="dcterms:W3CDTF">2006-08-16T00:00:00Z</dcterms:created>
  <dcterms:modified xsi:type="dcterms:W3CDTF">2023-12-14T12:05:50Z</dcterms:modified>
  <dc:identifier>DAFjXTK19TM</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0x010100DAD019901E643D409D1FBB0EDA19951B</vt:lpwstr>
  </property>
  <property fmtid="{D5CDD505-2E9C-101B-9397-08002B2CF9AE}" pid="3" name="MediaServiceImageTags">
    <vt:lpwstr/>
  </property>
</Properties>
</file>