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7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1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12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3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7" r:id="rId2"/>
    <p:sldMasterId id="2147483716" r:id="rId3"/>
    <p:sldMasterId id="2147483734" r:id="rId4"/>
    <p:sldMasterId id="2147483743" r:id="rId5"/>
    <p:sldMasterId id="2147483725" r:id="rId6"/>
    <p:sldMasterId id="2147483752" r:id="rId7"/>
    <p:sldMasterId id="2147483763" r:id="rId8"/>
    <p:sldMasterId id="2147483771" r:id="rId9"/>
    <p:sldMasterId id="2147483780" r:id="rId10"/>
    <p:sldMasterId id="2147483788" r:id="rId11"/>
    <p:sldMasterId id="2147483796" r:id="rId12"/>
    <p:sldMasterId id="2147483804" r:id="rId13"/>
    <p:sldMasterId id="2147483812" r:id="rId14"/>
  </p:sldMasterIdLst>
  <p:notesMasterIdLst>
    <p:notesMasterId r:id="rId25"/>
  </p:notesMasterIdLst>
  <p:handoutMasterIdLst>
    <p:handoutMasterId r:id="rId26"/>
  </p:handoutMasterIdLst>
  <p:sldIdLst>
    <p:sldId id="288" r:id="rId15"/>
    <p:sldId id="361" r:id="rId16"/>
    <p:sldId id="358" r:id="rId17"/>
    <p:sldId id="292" r:id="rId18"/>
    <p:sldId id="297" r:id="rId19"/>
    <p:sldId id="294" r:id="rId20"/>
    <p:sldId id="293" r:id="rId21"/>
    <p:sldId id="295" r:id="rId22"/>
    <p:sldId id="362" r:id="rId23"/>
    <p:sldId id="32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414042"/>
    <a:srgbClr val="019F90"/>
    <a:srgbClr val="75AF27"/>
    <a:srgbClr val="F37A1E"/>
    <a:srgbClr val="E22671"/>
    <a:srgbClr val="A02771"/>
    <a:srgbClr val="EF6597"/>
    <a:srgbClr val="FFC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0231" autoAdjust="0"/>
  </p:normalViewPr>
  <p:slideViewPr>
    <p:cSldViewPr snapToGrid="0" snapToObjects="1">
      <p:cViewPr varScale="1">
        <p:scale>
          <a:sx n="48" d="100"/>
          <a:sy n="48" d="100"/>
        </p:scale>
        <p:origin x="1099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bg1"/>
                </a:solidFill>
              </a:rPr>
              <a:t>E-commerce: Number of Orders</a:t>
            </a:r>
          </a:p>
        </c:rich>
      </c:tx>
      <c:overlay val="0"/>
      <c:spPr>
        <a:solidFill>
          <a:srgbClr val="A0277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'[Toidukaardi tellimused - Review.xlsx]Sheet1'!$N$15</c:f>
              <c:strCache>
                <c:ptCount val="1"/>
                <c:pt idx="0">
                  <c:v>Number of orders</c:v>
                </c:pt>
              </c:strCache>
            </c:strRef>
          </c:tx>
          <c:spPr>
            <a:solidFill>
              <a:srgbClr val="019F9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'[Toidukaardi tellimused - Review.xlsx]Sheet1'!$M$16:$M$24</c:f>
              <c:strCache>
                <c:ptCount val="9"/>
                <c:pt idx="0">
                  <c:v>Põlva maakond</c:v>
                </c:pt>
                <c:pt idx="1">
                  <c:v>Pärnu maakond</c:v>
                </c:pt>
                <c:pt idx="2">
                  <c:v>Lääne-Viru maakond</c:v>
                </c:pt>
                <c:pt idx="3">
                  <c:v>Tartu maakond</c:v>
                </c:pt>
                <c:pt idx="4">
                  <c:v>Viljandi maakond</c:v>
                </c:pt>
                <c:pt idx="5">
                  <c:v>Rapla maakond</c:v>
                </c:pt>
                <c:pt idx="6">
                  <c:v>Ida-Viru maakond</c:v>
                </c:pt>
                <c:pt idx="7">
                  <c:v>Harju maakond</c:v>
                </c:pt>
                <c:pt idx="8">
                  <c:v>Tallinn</c:v>
                </c:pt>
              </c:strCache>
            </c:strRef>
          </c:cat>
          <c:val>
            <c:numRef>
              <c:f>'[Toidukaardi tellimused - Review.xlsx]Sheet1'!$N$16:$N$24</c:f>
              <c:numCache>
                <c:formatCode>General</c:formatCode>
                <c:ptCount val="9"/>
                <c:pt idx="0">
                  <c:v>1</c:v>
                </c:pt>
                <c:pt idx="1">
                  <c:v>3</c:v>
                </c:pt>
                <c:pt idx="2">
                  <c:v>7</c:v>
                </c:pt>
                <c:pt idx="3">
                  <c:v>8</c:v>
                </c:pt>
                <c:pt idx="4">
                  <c:v>10</c:v>
                </c:pt>
                <c:pt idx="5">
                  <c:v>15</c:v>
                </c:pt>
                <c:pt idx="6">
                  <c:v>24</c:v>
                </c:pt>
                <c:pt idx="7">
                  <c:v>31</c:v>
                </c:pt>
                <c:pt idx="8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74-48D9-B408-02F2F68B64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368577735"/>
        <c:axId val="368578815"/>
      </c:barChart>
      <c:catAx>
        <c:axId val="3685777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368578815"/>
        <c:crosses val="autoZero"/>
        <c:auto val="1"/>
        <c:lblAlgn val="ctr"/>
        <c:lblOffset val="100"/>
        <c:tickLblSkip val="1"/>
        <c:noMultiLvlLbl val="0"/>
      </c:catAx>
      <c:valAx>
        <c:axId val="368578815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368577735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'[Data for Presentation in Nov.xlsx]Spendings per dow'!$H$1:$H$7</c:f>
              <c:strCache>
                <c:ptCount val="7"/>
                <c:pt idx="0">
                  <c:v>Monday</c:v>
                </c:pt>
                <c:pt idx="1">
                  <c:v>Tuesday</c:v>
                </c:pt>
                <c:pt idx="2">
                  <c:v>Wednesday</c:v>
                </c:pt>
                <c:pt idx="3">
                  <c:v>Thursday</c:v>
                </c:pt>
                <c:pt idx="4">
                  <c:v>Friday</c:v>
                </c:pt>
                <c:pt idx="5">
                  <c:v>Saturday</c:v>
                </c:pt>
                <c:pt idx="6">
                  <c:v>Sunday</c:v>
                </c:pt>
              </c:strCache>
            </c:strRef>
          </c:cat>
          <c:val>
            <c:numRef>
              <c:f>'[Data for Presentation in Nov.xlsx]Spendings per dow'!$I$1:$I$7</c:f>
              <c:numCache>
                <c:formatCode>General</c:formatCode>
                <c:ptCount val="7"/>
                <c:pt idx="0">
                  <c:v>4564</c:v>
                </c:pt>
                <c:pt idx="1">
                  <c:v>3638</c:v>
                </c:pt>
                <c:pt idx="2">
                  <c:v>3721</c:v>
                </c:pt>
                <c:pt idx="3">
                  <c:v>3806</c:v>
                </c:pt>
                <c:pt idx="4">
                  <c:v>3678</c:v>
                </c:pt>
                <c:pt idx="5">
                  <c:v>2944</c:v>
                </c:pt>
                <c:pt idx="6">
                  <c:v>2627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2B-4D33-8F64-942B682A5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-27"/>
        <c:axId val="591870056"/>
        <c:axId val="591868616"/>
      </c:barChart>
      <c:catAx>
        <c:axId val="591870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591868616"/>
        <c:crosses val="autoZero"/>
        <c:auto val="1"/>
        <c:lblAlgn val="ctr"/>
        <c:lblOffset val="100"/>
        <c:noMultiLvlLbl val="0"/>
      </c:catAx>
      <c:valAx>
        <c:axId val="5918686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91870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t-E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AA3DB-ECFA-9542-9A74-68825FBAC51D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11481-C6F5-184B-814E-91A461B07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446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74B11-7F5E-7046-8D66-D34A976C99F2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C12A1-69AD-6C49-B017-3E9D53243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996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t-E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Font typeface="Calibri" panose="020F0502020204030204" pitchFamily="34" charset="0"/>
              <a:buNone/>
            </a:pPr>
            <a:endParaRPr lang="et-E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606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t-EE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56080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sz="1200" b="0" dirty="0"/>
          </a:p>
        </p:txBody>
      </p:sp>
    </p:spTree>
    <p:extLst>
      <p:ext uri="{BB962C8B-B14F-4D97-AF65-F5344CB8AC3E}">
        <p14:creationId xmlns:p14="http://schemas.microsoft.com/office/powerpoint/2010/main" val="3242214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46021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sz="1200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73637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50630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277241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800" dirty="0"/>
              <a:t>AND I </a:t>
            </a:r>
            <a:r>
              <a:rPr lang="et-EE" sz="800" dirty="0" err="1"/>
              <a:t>thank</a:t>
            </a:r>
            <a:r>
              <a:rPr lang="et-EE" sz="800" dirty="0"/>
              <a:t> </a:t>
            </a:r>
            <a:r>
              <a:rPr lang="et-EE" sz="800" dirty="0" err="1"/>
              <a:t>you</a:t>
            </a:r>
            <a:r>
              <a:rPr lang="et-EE" sz="800" dirty="0"/>
              <a:t> all</a:t>
            </a:r>
            <a:r>
              <a:rPr lang="et-EE" sz="800" dirty="0">
                <a:sym typeface="Wingdings" panose="05000000000000000000" pitchFamily="2" charset="2"/>
              </a:rPr>
              <a:t></a:t>
            </a:r>
          </a:p>
          <a:p>
            <a:r>
              <a:rPr lang="et-EE" sz="800" dirty="0"/>
              <a:t>! </a:t>
            </a:r>
          </a:p>
          <a:p>
            <a:endParaRPr lang="et-EE" sz="8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0029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1"/>
            <a:ext cx="11876049" cy="55428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06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2475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870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588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22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224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191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00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28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551817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42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967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538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2000" spc="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637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055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2194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38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5952567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324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93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3196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696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3585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207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617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9512271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7592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0469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558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6213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9686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440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6015360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4627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73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9458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340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0259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0620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7768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rgbClr val="019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19F9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4008121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618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1960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6700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0129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3159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161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rgbClr val="75A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9F9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9384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8815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0097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5332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258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833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9255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1"/>
            <a:ext cx="11876049" cy="55428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972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2000" spc="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916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437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50654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6923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2824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9614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4659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9182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3042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1703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2449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819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362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910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9117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04967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28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9486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0908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370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5594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8447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135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32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519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6421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33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4172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7074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591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63354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061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1682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05367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53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0976913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314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469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55494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colo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189" y="457200"/>
            <a:ext cx="6172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572" y="0"/>
            <a:ext cx="393223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189" y="2057400"/>
            <a:ext cx="6172199" cy="364013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40756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9833" y="155632"/>
            <a:ext cx="11876049" cy="5541906"/>
          </a:xfrm>
          <a:prstGeom prst="rect">
            <a:avLst/>
          </a:prstGeom>
          <a:solidFill>
            <a:srgbClr val="019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9F9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561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921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15" y="1825625"/>
            <a:ext cx="10248330" cy="38719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40139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207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1108314" y="1825625"/>
            <a:ext cx="4911485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553891" y="1825625"/>
            <a:ext cx="4799908" cy="3871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1346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10243897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518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Text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1722" y="320675"/>
            <a:ext cx="106504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0"/>
          </p:nvPr>
        </p:nvSpPr>
        <p:spPr>
          <a:xfrm>
            <a:off x="1108314" y="1825625"/>
            <a:ext cx="4911485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2"/>
          </p:nvPr>
        </p:nvSpPr>
        <p:spPr>
          <a:xfrm>
            <a:off x="6553891" y="1825625"/>
            <a:ext cx="4798320" cy="387191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9064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, colo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1011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64013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78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0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69.xml"/><Relationship Id="rId9" Type="http://schemas.openxmlformats.org/officeDocument/2006/relationships/image" Target="../media/image1.emf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1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76.xml"/><Relationship Id="rId9" Type="http://schemas.openxmlformats.org/officeDocument/2006/relationships/image" Target="../media/image1.emf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heme" Target="../theme/theme1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4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83.xml"/><Relationship Id="rId9" Type="http://schemas.openxmlformats.org/officeDocument/2006/relationships/image" Target="../media/image1.emf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5" Type="http://schemas.openxmlformats.org/officeDocument/2006/relationships/slideLayout" Target="../slideLayouts/slideLayout91.xml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90.xml"/><Relationship Id="rId9" Type="http://schemas.openxmlformats.org/officeDocument/2006/relationships/image" Target="../media/image1.emf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8.xml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97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3.wmf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4.wmf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5.wmf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6.wm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1.e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10" Type="http://schemas.openxmlformats.org/officeDocument/2006/relationships/image" Target="../media/image7.wmf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10" Type="http://schemas.openxmlformats.org/officeDocument/2006/relationships/image" Target="../media/image8.wmf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1.emf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1.emf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3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" y="0"/>
            <a:ext cx="156117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10374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61" r:id="rId2"/>
    <p:sldLayoutId id="2147483650" r:id="rId3"/>
    <p:sldLayoutId id="2147483655" r:id="rId4"/>
    <p:sldLayoutId id="2147483652" r:id="rId5"/>
    <p:sldLayoutId id="2147483654" r:id="rId6"/>
    <p:sldLayoutId id="2147483656" r:id="rId7"/>
    <p:sldLayoutId id="2147483657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" y="0"/>
            <a:ext cx="15611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37A1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53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rgbClr val="F37A1E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" y="0"/>
            <a:ext cx="156117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37A1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38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561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37A1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1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5611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37A1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4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56117" cy="6858000"/>
          </a:xfrm>
          <a:prstGeom prst="rect">
            <a:avLst/>
          </a:prstGeom>
          <a:solidFill>
            <a:srgbClr val="019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37A1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4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rgbClr val="019F90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" y="0"/>
            <a:ext cx="15611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F37A1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1723" y="6200203"/>
            <a:ext cx="675341" cy="313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9D0F0C-F01B-304A-9B25-4C8B735AE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87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rgbClr val="F37A1E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" y="0"/>
            <a:ext cx="156117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F37A1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561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F37A1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52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5611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F37A1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6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5611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F37A1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56117" cy="6858000"/>
          </a:xfrm>
          <a:prstGeom prst="rect">
            <a:avLst/>
          </a:prstGeom>
          <a:solidFill>
            <a:srgbClr val="019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F37A1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rgbClr val="019F90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56117" cy="6858000"/>
          </a:xfrm>
          <a:prstGeom prst="rect">
            <a:avLst/>
          </a:prstGeom>
          <a:solidFill>
            <a:srgbClr val="75A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37A1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4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rgbClr val="75AF27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rgbClr val="75AF27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75AF27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75AF27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75AF27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75AF27"/>
        </a:buClr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1723" y="320675"/>
            <a:ext cx="10654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315" y="1666710"/>
            <a:ext cx="10248330" cy="4033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655300" y="6093929"/>
            <a:ext cx="1143000" cy="3937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" y="0"/>
            <a:ext cx="156117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7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0" baseline="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Tx/>
        <a:buBlip>
          <a:blip r:embed="rId11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mi.ee/kauplused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5" Type="http://schemas.openxmlformats.org/officeDocument/2006/relationships/chart" Target="../charts/chart2.xml"/><Relationship Id="rId4" Type="http://schemas.openxmlformats.org/officeDocument/2006/relationships/hyperlink" Target="http://www.rimi.ee/kampaaniad/seeniori-esmaspaev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872915" y="1645820"/>
            <a:ext cx="6737684" cy="1368342"/>
          </a:xfrm>
        </p:spPr>
        <p:txBody>
          <a:bodyPr/>
          <a:lstStyle/>
          <a:p>
            <a:r>
              <a:rPr lang="et-EE" dirty="0"/>
              <a:t>FOOD</a:t>
            </a:r>
            <a:r>
              <a:rPr lang="et-EE" spc="0" dirty="0"/>
              <a:t> CARDS</a:t>
            </a:r>
            <a:endParaRPr lang="en-US" spc="0" dirty="0"/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5048326" y="3509963"/>
            <a:ext cx="3937412" cy="116840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 err="1">
                <a:solidFill>
                  <a:schemeClr val="bg1"/>
                </a:solidFill>
              </a:rPr>
              <a:t>Heidi</a:t>
            </a:r>
            <a:r>
              <a:rPr lang="lv-LV" sz="2000" dirty="0">
                <a:solidFill>
                  <a:schemeClr val="bg1"/>
                </a:solidFill>
              </a:rPr>
              <a:t> </a:t>
            </a:r>
            <a:r>
              <a:rPr lang="lv-LV" sz="2000" dirty="0" err="1">
                <a:solidFill>
                  <a:schemeClr val="bg1"/>
                </a:solidFill>
              </a:rPr>
              <a:t>Tõnisson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Subtitle 6"/>
          <p:cNvSpPr txBox="1">
            <a:spLocks/>
          </p:cNvSpPr>
          <p:nvPr/>
        </p:nvSpPr>
        <p:spPr>
          <a:xfrm>
            <a:off x="669757" y="4267201"/>
            <a:ext cx="9144000" cy="469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FontTx/>
              <a:buNone/>
              <a:defRPr sz="200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7" name="Picture 6" descr="A group of red apples">
            <a:extLst>
              <a:ext uri="{FF2B5EF4-FFF2-40B4-BE49-F238E27FC236}">
                <a16:creationId xmlns:a16="http://schemas.microsoft.com/office/drawing/2014/main" id="{EC73F307-FC1A-25EC-EE36-C7BA2364D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061"/>
            <a:ext cx="12192000" cy="68720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D81033-01A0-E331-9303-F5A3F787D07A}"/>
              </a:ext>
            </a:extLst>
          </p:cNvPr>
          <p:cNvSpPr txBox="1"/>
          <p:nvPr/>
        </p:nvSpPr>
        <p:spPr>
          <a:xfrm>
            <a:off x="4343400" y="3014161"/>
            <a:ext cx="4642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800" b="1" dirty="0">
                <a:solidFill>
                  <a:schemeClr val="bg1"/>
                </a:solidFill>
                <a:latin typeface="Arial (Headings)"/>
              </a:rPr>
              <a:t>FOOD CARD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19E527-CDDF-5598-BF05-AB0F7271DB11}"/>
              </a:ext>
            </a:extLst>
          </p:cNvPr>
          <p:cNvSpPr txBox="1"/>
          <p:nvPr/>
        </p:nvSpPr>
        <p:spPr>
          <a:xfrm>
            <a:off x="4595190" y="4366998"/>
            <a:ext cx="50570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b="1" dirty="0">
                <a:solidFill>
                  <a:schemeClr val="bg1"/>
                </a:solidFill>
                <a:latin typeface="Arial (Headings)"/>
              </a:rPr>
              <a:t>Heidi Tõnisson</a:t>
            </a:r>
            <a:endParaRPr lang="et-EE" sz="2800" b="1" dirty="0">
              <a:solidFill>
                <a:schemeClr val="bg1"/>
              </a:solidFill>
              <a:latin typeface="Arial (Headings)"/>
            </a:endParaRPr>
          </a:p>
          <a:p>
            <a:r>
              <a:rPr lang="et-EE" sz="2800" b="1" dirty="0">
                <a:solidFill>
                  <a:schemeClr val="bg1"/>
                </a:solidFill>
                <a:latin typeface="Arial (Headings)"/>
              </a:rPr>
              <a:t>    </a:t>
            </a:r>
            <a:r>
              <a:rPr lang="et-EE" sz="2800" dirty="0">
                <a:solidFill>
                  <a:schemeClr val="bg1"/>
                </a:solidFill>
                <a:latin typeface="Arial (Headings)"/>
              </a:rPr>
              <a:t>Project </a:t>
            </a:r>
            <a:r>
              <a:rPr lang="et-EE" sz="2800" dirty="0" err="1">
                <a:solidFill>
                  <a:schemeClr val="bg1"/>
                </a:solidFill>
                <a:latin typeface="Arial (Headings)"/>
              </a:rPr>
              <a:t>manager</a:t>
            </a:r>
            <a:endParaRPr lang="et-EE" sz="2800" dirty="0">
              <a:solidFill>
                <a:schemeClr val="bg1"/>
              </a:solidFill>
              <a:latin typeface="Arial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1962132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0AEBE99-E4C9-0773-70EF-14E243A12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28" y="0"/>
            <a:ext cx="12075834" cy="68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009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866B-C1B8-229C-927D-374370A56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843" y="484370"/>
            <a:ext cx="11147770" cy="1325563"/>
          </a:xfrm>
        </p:spPr>
        <p:txBody>
          <a:bodyPr>
            <a:normAutofit/>
          </a:bodyPr>
          <a:lstStyle/>
          <a:p>
            <a:r>
              <a:rPr lang="et-EE" cap="none" dirty="0" err="1"/>
              <a:t>Why</a:t>
            </a:r>
            <a:r>
              <a:rPr lang="et-EE" cap="none" dirty="0"/>
              <a:t> Rimi? </a:t>
            </a:r>
            <a:r>
              <a:rPr lang="et-EE" cap="none" dirty="0" err="1"/>
              <a:t>Our</a:t>
            </a:r>
            <a:r>
              <a:rPr lang="et-EE" cap="none" dirty="0"/>
              <a:t> </a:t>
            </a:r>
            <a:r>
              <a:rPr lang="et-EE" cap="none" dirty="0" err="1"/>
              <a:t>journey</a:t>
            </a:r>
            <a:r>
              <a:rPr lang="et-EE" cap="none" dirty="0"/>
              <a:t> </a:t>
            </a:r>
            <a:r>
              <a:rPr lang="et-EE" cap="none" dirty="0" err="1"/>
              <a:t>to</a:t>
            </a:r>
            <a:r>
              <a:rPr lang="et-EE" cap="none" dirty="0"/>
              <a:t> </a:t>
            </a:r>
            <a:r>
              <a:rPr lang="et-EE" cap="none" dirty="0" err="1"/>
              <a:t>Food</a:t>
            </a:r>
            <a:r>
              <a:rPr lang="et-EE" cap="none" dirty="0"/>
              <a:t> </a:t>
            </a:r>
            <a:r>
              <a:rPr lang="et-EE" cap="none" dirty="0" err="1"/>
              <a:t>card</a:t>
            </a:r>
            <a:r>
              <a:rPr lang="et-EE" cap="none" dirty="0"/>
              <a:t>…</a:t>
            </a:r>
            <a:endParaRPr lang="en-US" cap="non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3C2AA-F15F-9B99-9D7C-23D26F8D736F}"/>
              </a:ext>
            </a:extLst>
          </p:cNvPr>
          <p:cNvSpPr txBox="1"/>
          <p:nvPr/>
        </p:nvSpPr>
        <p:spPr>
          <a:xfrm>
            <a:off x="997203" y="1888025"/>
            <a:ext cx="664072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2400" dirty="0"/>
              <a:t>H</a:t>
            </a:r>
            <a:r>
              <a:rPr lang="en-US" sz="2400" dirty="0" err="1"/>
              <a:t>elping</a:t>
            </a:r>
            <a:r>
              <a:rPr lang="en-US" sz="2400" dirty="0"/>
              <a:t> </a:t>
            </a:r>
            <a:r>
              <a:rPr lang="et-EE" sz="2400" dirty="0" err="1"/>
              <a:t>people</a:t>
            </a:r>
            <a:r>
              <a:rPr lang="en-US" sz="2400" dirty="0"/>
              <a:t> in need has always been important to Rimi</a:t>
            </a: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2400" dirty="0" err="1"/>
              <a:t>Working</a:t>
            </a:r>
            <a:r>
              <a:rPr lang="et-EE" sz="2400" dirty="0"/>
              <a:t> </a:t>
            </a:r>
            <a:r>
              <a:rPr lang="et-EE" sz="2400" dirty="0" err="1"/>
              <a:t>with</a:t>
            </a:r>
            <a:r>
              <a:rPr lang="et-EE" sz="2400" dirty="0"/>
              <a:t> </a:t>
            </a:r>
            <a:r>
              <a:rPr lang="et-EE" sz="2400" dirty="0" err="1"/>
              <a:t>Food</a:t>
            </a:r>
            <a:r>
              <a:rPr lang="et-EE" sz="2400" dirty="0"/>
              <a:t> </a:t>
            </a:r>
            <a:r>
              <a:rPr lang="et-EE" sz="2400" dirty="0" err="1"/>
              <a:t>Bank</a:t>
            </a:r>
            <a:r>
              <a:rPr lang="et-EE" sz="2400" dirty="0"/>
              <a:t> </a:t>
            </a:r>
            <a:r>
              <a:rPr lang="et-EE" sz="2400" dirty="0" err="1"/>
              <a:t>for</a:t>
            </a:r>
            <a:r>
              <a:rPr lang="et-EE" sz="2400" dirty="0"/>
              <a:t> </a:t>
            </a:r>
            <a:r>
              <a:rPr lang="et-EE" sz="2400" dirty="0" err="1"/>
              <a:t>years</a:t>
            </a: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2400" dirty="0"/>
              <a:t>Rimi </a:t>
            </a:r>
            <a:r>
              <a:rPr lang="et-EE" sz="2400" dirty="0" err="1"/>
              <a:t>participated</a:t>
            </a:r>
            <a:r>
              <a:rPr lang="et-EE" sz="2400" dirty="0"/>
              <a:t> and </a:t>
            </a:r>
            <a:r>
              <a:rPr lang="et-EE" sz="2400" dirty="0" err="1"/>
              <a:t>won</a:t>
            </a:r>
            <a:r>
              <a:rPr lang="et-EE" sz="2400" dirty="0"/>
              <a:t> </a:t>
            </a:r>
            <a:r>
              <a:rPr lang="et-EE" sz="2400" dirty="0" err="1"/>
              <a:t>the</a:t>
            </a:r>
            <a:r>
              <a:rPr lang="et-EE" sz="2400" dirty="0"/>
              <a:t> </a:t>
            </a:r>
            <a:r>
              <a:rPr lang="et-EE" sz="2400" dirty="0" err="1"/>
              <a:t>first</a:t>
            </a:r>
            <a:r>
              <a:rPr lang="et-EE" sz="2400" dirty="0"/>
              <a:t> and </a:t>
            </a:r>
            <a:r>
              <a:rPr lang="et-EE" sz="2400" dirty="0" err="1"/>
              <a:t>also</a:t>
            </a:r>
            <a:r>
              <a:rPr lang="et-EE" sz="2400" dirty="0"/>
              <a:t> </a:t>
            </a:r>
            <a:r>
              <a:rPr lang="et-EE" sz="2400" dirty="0" err="1"/>
              <a:t>the</a:t>
            </a:r>
            <a:r>
              <a:rPr lang="et-EE" sz="2400" dirty="0"/>
              <a:t> </a:t>
            </a:r>
            <a:r>
              <a:rPr lang="et-EE" sz="2400" dirty="0" err="1"/>
              <a:t>second</a:t>
            </a:r>
            <a:r>
              <a:rPr lang="et-EE" sz="2400" dirty="0"/>
              <a:t> </a:t>
            </a:r>
            <a:r>
              <a:rPr lang="et-EE" sz="2400" dirty="0" err="1"/>
              <a:t>public</a:t>
            </a:r>
            <a:r>
              <a:rPr lang="et-EE" sz="2400" dirty="0"/>
              <a:t> </a:t>
            </a:r>
            <a:r>
              <a:rPr lang="et-EE" sz="2400" dirty="0" err="1"/>
              <a:t>procurement</a:t>
            </a: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2400" dirty="0" err="1"/>
              <a:t>Cooperation</a:t>
            </a:r>
            <a:r>
              <a:rPr lang="et-EE" sz="2400" dirty="0"/>
              <a:t> </a:t>
            </a:r>
            <a:r>
              <a:rPr lang="et-EE" sz="2400" dirty="0" err="1"/>
              <a:t>with</a:t>
            </a:r>
            <a:r>
              <a:rPr lang="et-EE" sz="2400" dirty="0"/>
              <a:t> </a:t>
            </a:r>
            <a:r>
              <a:rPr lang="et-EE" sz="2400" dirty="0" err="1"/>
              <a:t>the</a:t>
            </a:r>
            <a:r>
              <a:rPr lang="et-EE" sz="2400" dirty="0"/>
              <a:t> </a:t>
            </a:r>
            <a:r>
              <a:rPr lang="et-EE" sz="2400" dirty="0" err="1"/>
              <a:t>State</a:t>
            </a:r>
            <a:r>
              <a:rPr lang="et-EE" sz="2400" dirty="0"/>
              <a:t> </a:t>
            </a:r>
            <a:r>
              <a:rPr lang="et-EE" sz="2400" dirty="0" err="1"/>
              <a:t>new</a:t>
            </a:r>
            <a:r>
              <a:rPr lang="et-EE" sz="2400" dirty="0"/>
              <a:t> </a:t>
            </a:r>
            <a:r>
              <a:rPr lang="et-EE" sz="2400" dirty="0" err="1"/>
              <a:t>interesting</a:t>
            </a:r>
            <a:r>
              <a:rPr lang="et-EE" sz="2400" dirty="0"/>
              <a:t> </a:t>
            </a:r>
            <a:r>
              <a:rPr lang="et-EE" sz="2400" dirty="0" err="1"/>
              <a:t>challange</a:t>
            </a:r>
            <a:endParaRPr lang="et-EE" sz="2400" dirty="0"/>
          </a:p>
          <a:p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</p:txBody>
      </p:sp>
      <p:pic>
        <p:nvPicPr>
          <p:cNvPr id="10" name="Picture 9" descr="A close-up of hands reaching for each other&#10;&#10;Description automatically generated">
            <a:extLst>
              <a:ext uri="{FF2B5EF4-FFF2-40B4-BE49-F238E27FC236}">
                <a16:creationId xmlns:a16="http://schemas.microsoft.com/office/drawing/2014/main" id="{F745348B-D923-503B-2DD5-1BCD3E861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965" y="2171418"/>
            <a:ext cx="4556760" cy="2596404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3115041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866B-C1B8-229C-927D-374370A56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23" y="320675"/>
            <a:ext cx="11147770" cy="1325563"/>
          </a:xfrm>
        </p:spPr>
        <p:txBody>
          <a:bodyPr>
            <a:normAutofit/>
          </a:bodyPr>
          <a:lstStyle/>
          <a:p>
            <a:r>
              <a:rPr lang="en-US" cap="none" dirty="0"/>
              <a:t>Food card </a:t>
            </a:r>
            <a:r>
              <a:rPr lang="et-EE" cap="none" dirty="0" err="1"/>
              <a:t>gives</a:t>
            </a:r>
            <a:r>
              <a:rPr lang="et-EE" cap="none" dirty="0"/>
              <a:t> </a:t>
            </a:r>
            <a:r>
              <a:rPr lang="et-EE" cap="none" dirty="0" err="1"/>
              <a:t>people</a:t>
            </a:r>
            <a:r>
              <a:rPr lang="et-EE" cap="none" dirty="0"/>
              <a:t> in need a </a:t>
            </a:r>
            <a:r>
              <a:rPr lang="et-EE" cap="none" dirty="0" err="1"/>
              <a:t>opportunity</a:t>
            </a:r>
            <a:r>
              <a:rPr lang="et-EE" cap="none" dirty="0"/>
              <a:t> </a:t>
            </a:r>
            <a:r>
              <a:rPr lang="et-EE" cap="none" dirty="0" err="1"/>
              <a:t>to</a:t>
            </a:r>
            <a:r>
              <a:rPr lang="et-EE" cap="none" dirty="0"/>
              <a:t> </a:t>
            </a:r>
            <a:r>
              <a:rPr lang="et-EE" cap="none" dirty="0" err="1"/>
              <a:t>buy</a:t>
            </a:r>
            <a:r>
              <a:rPr lang="et-EE" cap="none" dirty="0"/>
              <a:t> </a:t>
            </a:r>
            <a:r>
              <a:rPr lang="et-EE" cap="none" dirty="0" err="1"/>
              <a:t>food</a:t>
            </a:r>
            <a:r>
              <a:rPr lang="et-EE" cap="none" dirty="0"/>
              <a:t> </a:t>
            </a:r>
            <a:r>
              <a:rPr lang="et-EE" cap="none" dirty="0" err="1"/>
              <a:t>they</a:t>
            </a:r>
            <a:r>
              <a:rPr lang="et-EE" cap="none" dirty="0"/>
              <a:t> need and </a:t>
            </a:r>
            <a:r>
              <a:rPr lang="et-EE" cap="none" dirty="0" err="1"/>
              <a:t>like</a:t>
            </a:r>
            <a:endParaRPr lang="en-US" cap="non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3C2AA-F15F-9B99-9D7C-23D26F8D736F}"/>
              </a:ext>
            </a:extLst>
          </p:cNvPr>
          <p:cNvSpPr txBox="1"/>
          <p:nvPr/>
        </p:nvSpPr>
        <p:spPr>
          <a:xfrm>
            <a:off x="3431624" y="2485131"/>
            <a:ext cx="853733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1600" dirty="0" err="1"/>
              <a:t>This</a:t>
            </a:r>
            <a:r>
              <a:rPr lang="et-EE" sz="1600" dirty="0"/>
              <a:t> </a:t>
            </a:r>
            <a:r>
              <a:rPr lang="et-EE" sz="1600" dirty="0" err="1"/>
              <a:t>period</a:t>
            </a:r>
            <a:r>
              <a:rPr lang="et-EE" sz="1600" dirty="0"/>
              <a:t> </a:t>
            </a:r>
            <a:r>
              <a:rPr lang="et-EE" sz="1600" dirty="0" err="1"/>
              <a:t>more</a:t>
            </a:r>
            <a:r>
              <a:rPr lang="et-EE" sz="1600" dirty="0"/>
              <a:t> </a:t>
            </a:r>
            <a:r>
              <a:rPr lang="et-EE" sz="1600" dirty="0" err="1"/>
              <a:t>than</a:t>
            </a:r>
            <a:r>
              <a:rPr lang="et-EE" sz="1600" dirty="0"/>
              <a:t> 11 300 </a:t>
            </a:r>
            <a:r>
              <a:rPr lang="et-EE" sz="1600" dirty="0" err="1"/>
              <a:t>households</a:t>
            </a:r>
            <a:r>
              <a:rPr lang="et-EE" sz="1600" dirty="0"/>
              <a:t> are </a:t>
            </a:r>
            <a:r>
              <a:rPr lang="et-EE" sz="1600" dirty="0" err="1"/>
              <a:t>getting</a:t>
            </a:r>
            <a:r>
              <a:rPr lang="et-EE" sz="1600" dirty="0"/>
              <a:t> </a:t>
            </a:r>
            <a:r>
              <a:rPr lang="et-EE" sz="1600" dirty="0" err="1"/>
              <a:t>help</a:t>
            </a:r>
            <a:r>
              <a:rPr lang="et-EE" sz="16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1600" dirty="0" err="1"/>
              <a:t>More</a:t>
            </a:r>
            <a:r>
              <a:rPr lang="et-EE" sz="1600" dirty="0"/>
              <a:t> </a:t>
            </a:r>
            <a:r>
              <a:rPr lang="et-EE" sz="1600" dirty="0" err="1"/>
              <a:t>than</a:t>
            </a:r>
            <a:r>
              <a:rPr lang="et-EE" sz="1600" dirty="0"/>
              <a:t> 19 000 </a:t>
            </a:r>
            <a:r>
              <a:rPr lang="et-EE" sz="1600" dirty="0" err="1"/>
              <a:t>people</a:t>
            </a:r>
            <a:r>
              <a:rPr lang="et-EE" sz="1600" dirty="0"/>
              <a:t> are </a:t>
            </a:r>
            <a:r>
              <a:rPr lang="et-EE" sz="1600" dirty="0" err="1"/>
              <a:t>getting</a:t>
            </a:r>
            <a:r>
              <a:rPr lang="et-EE" sz="1600" dirty="0"/>
              <a:t> </a:t>
            </a:r>
            <a:r>
              <a:rPr lang="et-EE" sz="1600" dirty="0" err="1"/>
              <a:t>help</a:t>
            </a: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1600" dirty="0"/>
              <a:t>1 </a:t>
            </a:r>
            <a:r>
              <a:rPr lang="et-EE" sz="1600" dirty="0" err="1"/>
              <a:t>Food</a:t>
            </a:r>
            <a:r>
              <a:rPr lang="et-EE" sz="1600" dirty="0"/>
              <a:t> </a:t>
            </a:r>
            <a:r>
              <a:rPr lang="et-EE" sz="1600" dirty="0" err="1"/>
              <a:t>card</a:t>
            </a:r>
            <a:r>
              <a:rPr lang="et-EE" sz="1600" dirty="0"/>
              <a:t> </a:t>
            </a:r>
            <a:r>
              <a:rPr lang="et-EE" sz="1600" dirty="0" err="1"/>
              <a:t>per</a:t>
            </a:r>
            <a:r>
              <a:rPr lang="et-EE" sz="1600" dirty="0"/>
              <a:t> </a:t>
            </a:r>
            <a:r>
              <a:rPr lang="et-EE" sz="1600" dirty="0" err="1"/>
              <a:t>each</a:t>
            </a:r>
            <a:r>
              <a:rPr lang="et-EE" sz="1600" dirty="0"/>
              <a:t> </a:t>
            </a:r>
            <a:r>
              <a:rPr lang="et-EE" sz="1600" dirty="0" err="1"/>
              <a:t>household</a:t>
            </a: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1600" dirty="0"/>
              <a:t>72% of </a:t>
            </a:r>
            <a:r>
              <a:rPr lang="et-EE" sz="1600" dirty="0" err="1"/>
              <a:t>the</a:t>
            </a:r>
            <a:r>
              <a:rPr lang="et-EE" sz="1600" dirty="0"/>
              <a:t> </a:t>
            </a:r>
            <a:r>
              <a:rPr lang="et-EE" sz="1600" dirty="0" err="1"/>
              <a:t>cards</a:t>
            </a:r>
            <a:r>
              <a:rPr lang="et-EE" sz="1600" dirty="0"/>
              <a:t> are </a:t>
            </a:r>
            <a:r>
              <a:rPr lang="et-EE" sz="1600" dirty="0" err="1"/>
              <a:t>being</a:t>
            </a:r>
            <a:r>
              <a:rPr lang="et-EE" sz="1600" dirty="0"/>
              <a:t> </a:t>
            </a:r>
            <a:r>
              <a:rPr lang="et-EE" sz="1600" dirty="0" err="1"/>
              <a:t>used</a:t>
            </a:r>
            <a:endParaRPr lang="et-EE" sz="1600" dirty="0"/>
          </a:p>
          <a:p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1600" dirty="0"/>
              <a:t>63% of </a:t>
            </a:r>
            <a:r>
              <a:rPr lang="et-EE" sz="1600" dirty="0" err="1"/>
              <a:t>the</a:t>
            </a:r>
            <a:r>
              <a:rPr lang="et-EE" sz="1600" dirty="0"/>
              <a:t> </a:t>
            </a:r>
            <a:r>
              <a:rPr lang="et-EE" sz="1600" dirty="0" err="1"/>
              <a:t>Food</a:t>
            </a:r>
            <a:r>
              <a:rPr lang="et-EE" sz="1600" dirty="0"/>
              <a:t> </a:t>
            </a:r>
            <a:r>
              <a:rPr lang="et-EE" sz="1600" dirty="0" err="1"/>
              <a:t>card</a:t>
            </a:r>
            <a:r>
              <a:rPr lang="et-EE" sz="1600" dirty="0"/>
              <a:t> </a:t>
            </a:r>
            <a:r>
              <a:rPr lang="et-EE" sz="1600" dirty="0" err="1"/>
              <a:t>money</a:t>
            </a:r>
            <a:r>
              <a:rPr lang="et-EE" sz="1600" dirty="0"/>
              <a:t> </a:t>
            </a:r>
            <a:r>
              <a:rPr lang="et-EE" sz="1600" dirty="0" err="1"/>
              <a:t>have</a:t>
            </a:r>
            <a:r>
              <a:rPr lang="et-EE" sz="1600" dirty="0"/>
              <a:t> </a:t>
            </a:r>
            <a:r>
              <a:rPr lang="et-EE" sz="1600" dirty="0" err="1"/>
              <a:t>been</a:t>
            </a:r>
            <a:r>
              <a:rPr lang="et-EE" sz="1600" dirty="0"/>
              <a:t> </a:t>
            </a:r>
            <a:r>
              <a:rPr lang="et-EE" sz="1600" dirty="0" err="1"/>
              <a:t>spent</a:t>
            </a:r>
            <a:r>
              <a:rPr lang="et-EE" sz="1600" dirty="0"/>
              <a:t> (</a:t>
            </a:r>
            <a:r>
              <a:rPr lang="et-EE" sz="1600" dirty="0" err="1"/>
              <a:t>have</a:t>
            </a:r>
            <a:r>
              <a:rPr lang="et-EE" sz="1600" dirty="0"/>
              <a:t> </a:t>
            </a:r>
            <a:r>
              <a:rPr lang="et-EE" sz="1600" dirty="0" err="1"/>
              <a:t>time</a:t>
            </a:r>
            <a:r>
              <a:rPr lang="et-EE" sz="1600" dirty="0"/>
              <a:t> </a:t>
            </a:r>
            <a:r>
              <a:rPr lang="et-EE" sz="1600" dirty="0" err="1"/>
              <a:t>until</a:t>
            </a:r>
            <a:r>
              <a:rPr lang="et-EE" sz="1600" dirty="0"/>
              <a:t> 31.12.2023)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1600" dirty="0" err="1"/>
              <a:t>Per</a:t>
            </a:r>
            <a:r>
              <a:rPr lang="et-EE" sz="1600" dirty="0"/>
              <a:t> </a:t>
            </a:r>
            <a:r>
              <a:rPr lang="et-EE" sz="1600" dirty="0" err="1"/>
              <a:t>one</a:t>
            </a:r>
            <a:r>
              <a:rPr lang="et-EE" sz="1600" dirty="0"/>
              <a:t> </a:t>
            </a:r>
            <a:r>
              <a:rPr lang="et-EE" sz="1600" dirty="0" err="1"/>
              <a:t>card</a:t>
            </a:r>
            <a:r>
              <a:rPr lang="et-EE" sz="1600" dirty="0"/>
              <a:t> </a:t>
            </a:r>
            <a:r>
              <a:rPr lang="et-EE" sz="1600" dirty="0" err="1"/>
              <a:t>avarage</a:t>
            </a:r>
            <a:r>
              <a:rPr lang="et-EE" sz="1600" dirty="0"/>
              <a:t> </a:t>
            </a:r>
            <a:r>
              <a:rPr lang="et-EE" sz="1600" dirty="0" err="1"/>
              <a:t>spent</a:t>
            </a:r>
            <a:r>
              <a:rPr lang="et-EE" sz="1600" dirty="0"/>
              <a:t> </a:t>
            </a:r>
            <a:r>
              <a:rPr lang="et-EE" sz="1600" dirty="0" err="1"/>
              <a:t>is</a:t>
            </a:r>
            <a:r>
              <a:rPr lang="et-EE" sz="1600" dirty="0"/>
              <a:t> 15,5 </a:t>
            </a:r>
            <a:r>
              <a:rPr lang="et-EE" sz="1600" dirty="0" err="1"/>
              <a:t>eur</a:t>
            </a: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9021C9-4E23-B107-C613-DC5CFA6FF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46" y="1848811"/>
            <a:ext cx="2496531" cy="475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5387FBD-FA99-3617-17A5-60B3E2EF8630}"/>
              </a:ext>
            </a:extLst>
          </p:cNvPr>
          <p:cNvSpPr/>
          <p:nvPr/>
        </p:nvSpPr>
        <p:spPr>
          <a:xfrm>
            <a:off x="253199" y="1960082"/>
            <a:ext cx="1199083" cy="5167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ICA Pensel" panose="00000500000000000000" pitchFamily="2" charset="-70"/>
              </a:rPr>
              <a:t>FOOD CARD</a:t>
            </a:r>
          </a:p>
        </p:txBody>
      </p:sp>
    </p:spTree>
    <p:extLst>
      <p:ext uri="{BB962C8B-B14F-4D97-AF65-F5344CB8AC3E}">
        <p14:creationId xmlns:p14="http://schemas.microsoft.com/office/powerpoint/2010/main" val="1932713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38203BCC-DB1B-4C58-6204-5A2E1E766C11}"/>
              </a:ext>
            </a:extLst>
          </p:cNvPr>
          <p:cNvGrpSpPr/>
          <p:nvPr/>
        </p:nvGrpSpPr>
        <p:grpSpPr>
          <a:xfrm>
            <a:off x="2270502" y="268903"/>
            <a:ext cx="9655443" cy="6320193"/>
            <a:chOff x="953146" y="171115"/>
            <a:chExt cx="9655443" cy="632019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85779A7-C06E-2B2D-ED96-4EC2B0B3F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3146" y="171115"/>
              <a:ext cx="9655443" cy="6320193"/>
            </a:xfrm>
            <a:prstGeom prst="rect">
              <a:avLst/>
            </a:prstGeom>
          </p:spPr>
        </p:pic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48F29F1-B161-DF02-1AE0-E54697CFD6AC}"/>
                </a:ext>
              </a:extLst>
            </p:cNvPr>
            <p:cNvSpPr/>
            <p:nvPr/>
          </p:nvSpPr>
          <p:spPr>
            <a:xfrm>
              <a:off x="5500533" y="827470"/>
              <a:ext cx="184614" cy="184614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DFE0F1-9078-38A8-F970-5978D93F82F3}"/>
                </a:ext>
              </a:extLst>
            </p:cNvPr>
            <p:cNvSpPr txBox="1"/>
            <p:nvPr/>
          </p:nvSpPr>
          <p:spPr>
            <a:xfrm>
              <a:off x="5073829" y="615902"/>
              <a:ext cx="5785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b="1" dirty="0">
                  <a:latin typeface="ICA Rubrik" pitchFamily="50" charset="-70"/>
                </a:rPr>
                <a:t>Tallinn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D7BB9DC-126B-681A-0A13-C8673B176195}"/>
              </a:ext>
            </a:extLst>
          </p:cNvPr>
          <p:cNvSpPr txBox="1"/>
          <p:nvPr/>
        </p:nvSpPr>
        <p:spPr>
          <a:xfrm>
            <a:off x="269480" y="132711"/>
            <a:ext cx="5379652" cy="1815882"/>
          </a:xfrm>
          <a:prstGeom prst="rect">
            <a:avLst/>
          </a:prstGeom>
          <a:solidFill>
            <a:srgbClr val="F2F2F2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00" u="sng" dirty="0"/>
              <a:t>Card usage results show that new way of help is actively used: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74% of cards are activated*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10 out of 15 regions has &gt;70% activation rate.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On average, every food card customer has already completed 3 purchases with average spendings equal to 15.5</a:t>
            </a:r>
            <a:r>
              <a:rPr lang="et-EE" sz="1400" dirty="0"/>
              <a:t> €</a:t>
            </a:r>
            <a:r>
              <a:rPr lang="en-US" sz="1400" dirty="0"/>
              <a:t>.</a:t>
            </a:r>
            <a:endParaRPr lang="fi-FI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CB2B93-4CF7-0E43-82EA-3DFBF7702F93}"/>
              </a:ext>
            </a:extLst>
          </p:cNvPr>
          <p:cNvSpPr txBox="1"/>
          <p:nvPr/>
        </p:nvSpPr>
        <p:spPr>
          <a:xfrm>
            <a:off x="151355" y="6301192"/>
            <a:ext cx="56159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*Status: 08.12.2023. Activated cards = % share of card with at least 1 purchase vs the total number of cards issued. </a:t>
            </a:r>
          </a:p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Total = New card issued + top-upped cards (issued in previous periods)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07854F-A7FB-9F55-8BA5-03DF14E20DEA}"/>
              </a:ext>
            </a:extLst>
          </p:cNvPr>
          <p:cNvSpPr txBox="1"/>
          <p:nvPr/>
        </p:nvSpPr>
        <p:spPr>
          <a:xfrm>
            <a:off x="8704529" y="3210816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96 </a:t>
            </a:r>
            <a:r>
              <a:rPr lang="en-US" sz="700" dirty="0"/>
              <a:t>used / </a:t>
            </a:r>
            <a:r>
              <a:rPr lang="en-US" sz="700" b="1" dirty="0"/>
              <a:t>122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78.7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2.8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16.7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689BE08-5058-021C-99D6-B75513B998F3}"/>
              </a:ext>
            </a:extLst>
          </p:cNvPr>
          <p:cNvSpPr/>
          <p:nvPr/>
        </p:nvSpPr>
        <p:spPr>
          <a:xfrm>
            <a:off x="8934596" y="3900223"/>
            <a:ext cx="443037" cy="4430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24488F-EF98-07B8-5C89-6D5A00AA32E9}"/>
              </a:ext>
            </a:extLst>
          </p:cNvPr>
          <p:cNvSpPr txBox="1"/>
          <p:nvPr/>
        </p:nvSpPr>
        <p:spPr>
          <a:xfrm>
            <a:off x="429565" y="5835203"/>
            <a:ext cx="16321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Number of </a:t>
            </a:r>
            <a:r>
              <a:rPr lang="en-US" sz="1000" dirty="0" err="1"/>
              <a:t>Rimi</a:t>
            </a:r>
            <a:r>
              <a:rPr lang="en-US" sz="1000" dirty="0"/>
              <a:t> stores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79DE60B-17F3-6F0B-D9A3-9AB850BB48AA}"/>
              </a:ext>
            </a:extLst>
          </p:cNvPr>
          <p:cNvSpPr/>
          <p:nvPr/>
        </p:nvSpPr>
        <p:spPr>
          <a:xfrm>
            <a:off x="3628443" y="2250390"/>
            <a:ext cx="180000" cy="18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1922C20-D2CB-3362-892E-07A6164D7D99}"/>
              </a:ext>
            </a:extLst>
          </p:cNvPr>
          <p:cNvSpPr/>
          <p:nvPr/>
        </p:nvSpPr>
        <p:spPr>
          <a:xfrm>
            <a:off x="3332747" y="3695058"/>
            <a:ext cx="216000" cy="21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4603EA1-F4F2-85F3-851C-67D8F63FE5C7}"/>
              </a:ext>
            </a:extLst>
          </p:cNvPr>
          <p:cNvSpPr/>
          <p:nvPr/>
        </p:nvSpPr>
        <p:spPr>
          <a:xfrm>
            <a:off x="6383211" y="3563623"/>
            <a:ext cx="288000" cy="288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F565E81-FD45-8594-7A39-4CD1C7008071}"/>
              </a:ext>
            </a:extLst>
          </p:cNvPr>
          <p:cNvSpPr/>
          <p:nvPr/>
        </p:nvSpPr>
        <p:spPr>
          <a:xfrm>
            <a:off x="5258315" y="2268073"/>
            <a:ext cx="216000" cy="21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D09E462-AE65-B1A8-33EA-E084E9ABD5A4}"/>
              </a:ext>
            </a:extLst>
          </p:cNvPr>
          <p:cNvSpPr/>
          <p:nvPr/>
        </p:nvSpPr>
        <p:spPr>
          <a:xfrm>
            <a:off x="7910451" y="3857792"/>
            <a:ext cx="216000" cy="21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6DB5434-58CA-F858-B3FC-7BFBF267AC20}"/>
              </a:ext>
            </a:extLst>
          </p:cNvPr>
          <p:cNvSpPr/>
          <p:nvPr/>
        </p:nvSpPr>
        <p:spPr>
          <a:xfrm>
            <a:off x="9753657" y="5527284"/>
            <a:ext cx="216000" cy="21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53497AB-98B7-B62C-8DE3-87A00B3BB2BC}"/>
              </a:ext>
            </a:extLst>
          </p:cNvPr>
          <p:cNvSpPr/>
          <p:nvPr/>
        </p:nvSpPr>
        <p:spPr>
          <a:xfrm>
            <a:off x="6613147" y="2212012"/>
            <a:ext cx="216000" cy="21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5D1EB6C-4ADA-901C-D84B-53F17C4312F1}"/>
              </a:ext>
            </a:extLst>
          </p:cNvPr>
          <p:cNvSpPr/>
          <p:nvPr/>
        </p:nvSpPr>
        <p:spPr>
          <a:xfrm>
            <a:off x="6757430" y="848422"/>
            <a:ext cx="457409" cy="45740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A114BD7-2FE5-B3C0-297B-F97B4740DB7B}"/>
              </a:ext>
            </a:extLst>
          </p:cNvPr>
          <p:cNvSpPr/>
          <p:nvPr/>
        </p:nvSpPr>
        <p:spPr>
          <a:xfrm>
            <a:off x="8161270" y="2167573"/>
            <a:ext cx="216000" cy="21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97FB288D-DDED-5464-DBC4-2D9E78FE0A6D}"/>
              </a:ext>
            </a:extLst>
          </p:cNvPr>
          <p:cNvSpPr/>
          <p:nvPr/>
        </p:nvSpPr>
        <p:spPr>
          <a:xfrm>
            <a:off x="9072794" y="1198539"/>
            <a:ext cx="216000" cy="21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0FB3A51A-A49D-623C-DBBB-DBB3DAA8F69B}"/>
              </a:ext>
            </a:extLst>
          </p:cNvPr>
          <p:cNvSpPr/>
          <p:nvPr/>
        </p:nvSpPr>
        <p:spPr>
          <a:xfrm>
            <a:off x="10605420" y="1296958"/>
            <a:ext cx="252000" cy="25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FED0F86-6805-4DA8-21CF-A70279D55698}"/>
              </a:ext>
            </a:extLst>
          </p:cNvPr>
          <p:cNvSpPr/>
          <p:nvPr/>
        </p:nvSpPr>
        <p:spPr>
          <a:xfrm>
            <a:off x="9269633" y="2793878"/>
            <a:ext cx="216000" cy="21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73D9F78-FD67-BEFF-333D-0520FB736BC7}"/>
              </a:ext>
            </a:extLst>
          </p:cNvPr>
          <p:cNvSpPr/>
          <p:nvPr/>
        </p:nvSpPr>
        <p:spPr>
          <a:xfrm>
            <a:off x="10582835" y="4711601"/>
            <a:ext cx="180000" cy="18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4CC7E75-C74A-71FE-B96F-8FCAD17EFB5C}"/>
              </a:ext>
            </a:extLst>
          </p:cNvPr>
          <p:cNvSpPr/>
          <p:nvPr/>
        </p:nvSpPr>
        <p:spPr>
          <a:xfrm>
            <a:off x="8915976" y="5100007"/>
            <a:ext cx="180000" cy="18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4090C8E-D88A-1248-2216-F7527A579AD0}"/>
              </a:ext>
            </a:extLst>
          </p:cNvPr>
          <p:cNvSpPr/>
          <p:nvPr/>
        </p:nvSpPr>
        <p:spPr>
          <a:xfrm>
            <a:off x="6270650" y="1203332"/>
            <a:ext cx="324000" cy="324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5F57A70-ABBC-A22B-C3C5-6C0BE93AC329}"/>
              </a:ext>
            </a:extLst>
          </p:cNvPr>
          <p:cNvSpPr/>
          <p:nvPr/>
        </p:nvSpPr>
        <p:spPr>
          <a:xfrm>
            <a:off x="247092" y="5859025"/>
            <a:ext cx="196839" cy="19683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51CA80A-6741-73B9-1D5C-F2E53204A42E}"/>
              </a:ext>
            </a:extLst>
          </p:cNvPr>
          <p:cNvSpPr txBox="1"/>
          <p:nvPr/>
        </p:nvSpPr>
        <p:spPr>
          <a:xfrm>
            <a:off x="9466472" y="1267"/>
            <a:ext cx="270740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2">
                    <a:lumMod val="75000"/>
                  </a:schemeClr>
                </a:solidFill>
              </a:rPr>
              <a:t>Detailed </a:t>
            </a:r>
            <a:r>
              <a:rPr lang="en-US" sz="1050" dirty="0" err="1">
                <a:solidFill>
                  <a:schemeClr val="bg2">
                    <a:lumMod val="75000"/>
                  </a:schemeClr>
                </a:solidFill>
              </a:rPr>
              <a:t>Rimi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</a:rPr>
              <a:t> locations are available here: 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https://www.rimi.ee/kauplused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B4BFE50-CF6F-CC74-5D9C-6E5790B0C5D0}"/>
              </a:ext>
            </a:extLst>
          </p:cNvPr>
          <p:cNvSpPr txBox="1"/>
          <p:nvPr/>
        </p:nvSpPr>
        <p:spPr>
          <a:xfrm>
            <a:off x="7273101" y="814949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2 759 </a:t>
            </a:r>
            <a:r>
              <a:rPr lang="en-US" sz="700" dirty="0"/>
              <a:t>used / </a:t>
            </a:r>
            <a:r>
              <a:rPr lang="en-US" sz="700" b="1" dirty="0"/>
              <a:t>3 504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78.7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3.6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14.2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235BFB6-4F1D-8949-8171-AE31B1890128}"/>
              </a:ext>
            </a:extLst>
          </p:cNvPr>
          <p:cNvSpPr txBox="1"/>
          <p:nvPr/>
        </p:nvSpPr>
        <p:spPr>
          <a:xfrm>
            <a:off x="6366639" y="1586698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1 009 </a:t>
            </a:r>
            <a:r>
              <a:rPr lang="en-US" sz="700" dirty="0"/>
              <a:t>used / </a:t>
            </a:r>
            <a:r>
              <a:rPr lang="en-US" sz="700" b="1" dirty="0"/>
              <a:t>1 424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70.2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2.8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15.4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35CB4F3-8931-3FD9-BE51-C7065DCFD3DD}"/>
              </a:ext>
            </a:extLst>
          </p:cNvPr>
          <p:cNvSpPr txBox="1"/>
          <p:nvPr/>
        </p:nvSpPr>
        <p:spPr>
          <a:xfrm>
            <a:off x="6103417" y="2620580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383 </a:t>
            </a:r>
            <a:r>
              <a:rPr lang="en-US" sz="700" dirty="0"/>
              <a:t>used / </a:t>
            </a:r>
            <a:r>
              <a:rPr lang="en-US" sz="700" b="1" dirty="0"/>
              <a:t>522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72.5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2.9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15.4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8FC9BCB-FE66-933C-70B1-3F17F2B24FE5}"/>
              </a:ext>
            </a:extLst>
          </p:cNvPr>
          <p:cNvSpPr txBox="1"/>
          <p:nvPr/>
        </p:nvSpPr>
        <p:spPr>
          <a:xfrm>
            <a:off x="7692947" y="2584150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170 </a:t>
            </a:r>
            <a:r>
              <a:rPr lang="en-US" sz="700" dirty="0"/>
              <a:t>used / </a:t>
            </a:r>
            <a:r>
              <a:rPr lang="en-US" sz="700" b="1" dirty="0"/>
              <a:t>236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65.6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2.9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17.0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9007197-8957-3D66-5869-420416329297}"/>
              </a:ext>
            </a:extLst>
          </p:cNvPr>
          <p:cNvSpPr txBox="1"/>
          <p:nvPr/>
        </p:nvSpPr>
        <p:spPr>
          <a:xfrm>
            <a:off x="4526731" y="2691677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171 </a:t>
            </a:r>
            <a:r>
              <a:rPr lang="en-US" sz="700" dirty="0"/>
              <a:t>used / </a:t>
            </a:r>
            <a:r>
              <a:rPr lang="en-US" sz="700" b="1" dirty="0"/>
              <a:t>225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76.0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3.3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13.9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EBB4A48-D15C-D922-D888-A2F642626B52}"/>
              </a:ext>
            </a:extLst>
          </p:cNvPr>
          <p:cNvSpPr txBox="1"/>
          <p:nvPr/>
        </p:nvSpPr>
        <p:spPr>
          <a:xfrm>
            <a:off x="2782260" y="2620580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58 </a:t>
            </a:r>
            <a:r>
              <a:rPr lang="en-US" sz="700" dirty="0"/>
              <a:t>used / </a:t>
            </a:r>
            <a:r>
              <a:rPr lang="en-US" sz="700" b="1" dirty="0"/>
              <a:t>88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65.9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2.1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16.6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84B566-9BCC-7BD2-0231-02AA570D0815}"/>
              </a:ext>
            </a:extLst>
          </p:cNvPr>
          <p:cNvSpPr txBox="1"/>
          <p:nvPr/>
        </p:nvSpPr>
        <p:spPr>
          <a:xfrm>
            <a:off x="2460207" y="4129156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117 </a:t>
            </a:r>
            <a:r>
              <a:rPr lang="en-US" sz="700" dirty="0"/>
              <a:t>used / </a:t>
            </a:r>
            <a:r>
              <a:rPr lang="en-US" sz="700" b="1" dirty="0"/>
              <a:t>200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58.5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2.4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18.4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68677D1-72C3-C3F0-307E-C49086FC7BE3}"/>
              </a:ext>
            </a:extLst>
          </p:cNvPr>
          <p:cNvSpPr txBox="1"/>
          <p:nvPr/>
        </p:nvSpPr>
        <p:spPr>
          <a:xfrm>
            <a:off x="5795628" y="4070895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510 </a:t>
            </a:r>
            <a:r>
              <a:rPr lang="en-US" sz="700" dirty="0"/>
              <a:t>used / </a:t>
            </a:r>
            <a:r>
              <a:rPr lang="en-US" sz="700" b="1" dirty="0"/>
              <a:t>729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70.0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3.3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15.0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113B3C2-0312-85FD-80D4-09F95E60E441}"/>
              </a:ext>
            </a:extLst>
          </p:cNvPr>
          <p:cNvSpPr txBox="1"/>
          <p:nvPr/>
        </p:nvSpPr>
        <p:spPr>
          <a:xfrm>
            <a:off x="7396968" y="4343260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164 </a:t>
            </a:r>
            <a:r>
              <a:rPr lang="en-US" sz="700" dirty="0"/>
              <a:t>used / </a:t>
            </a:r>
            <a:r>
              <a:rPr lang="en-US" sz="700" b="1" dirty="0"/>
              <a:t>250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72.0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2.8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15.6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734CC1F-59D3-2DA0-32EF-AC9426EFA95C}"/>
              </a:ext>
            </a:extLst>
          </p:cNvPr>
          <p:cNvSpPr txBox="1"/>
          <p:nvPr/>
        </p:nvSpPr>
        <p:spPr>
          <a:xfrm>
            <a:off x="9443944" y="4208559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760 </a:t>
            </a:r>
            <a:r>
              <a:rPr lang="en-US" sz="700" dirty="0"/>
              <a:t>used / </a:t>
            </a:r>
            <a:r>
              <a:rPr lang="en-US" sz="700" b="1" dirty="0"/>
              <a:t>1 016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74.8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3.3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14.8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55E7748-801E-8237-EF59-9B0509D85F29}"/>
              </a:ext>
            </a:extLst>
          </p:cNvPr>
          <p:cNvSpPr txBox="1"/>
          <p:nvPr/>
        </p:nvSpPr>
        <p:spPr>
          <a:xfrm>
            <a:off x="9544112" y="5931815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228 </a:t>
            </a:r>
            <a:r>
              <a:rPr lang="en-US" sz="700" dirty="0"/>
              <a:t>used / </a:t>
            </a:r>
            <a:r>
              <a:rPr lang="en-US" sz="700" b="1" dirty="0"/>
              <a:t>344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66.3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2.8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17.1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4B25689-287C-9094-4A02-36E57FF5339D}"/>
              </a:ext>
            </a:extLst>
          </p:cNvPr>
          <p:cNvSpPr txBox="1"/>
          <p:nvPr/>
        </p:nvSpPr>
        <p:spPr>
          <a:xfrm>
            <a:off x="8203012" y="5460144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284 </a:t>
            </a:r>
            <a:r>
              <a:rPr lang="en-US" sz="700" dirty="0"/>
              <a:t>used / </a:t>
            </a:r>
            <a:r>
              <a:rPr lang="en-US" sz="700" b="1" dirty="0"/>
              <a:t>378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75.1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3.2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17.0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D588ADF-1AD8-4FB6-ECD8-A3DB889E9137}"/>
              </a:ext>
            </a:extLst>
          </p:cNvPr>
          <p:cNvSpPr txBox="1"/>
          <p:nvPr/>
        </p:nvSpPr>
        <p:spPr>
          <a:xfrm>
            <a:off x="8484259" y="1650516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411 </a:t>
            </a:r>
            <a:r>
              <a:rPr lang="en-US" sz="700" dirty="0"/>
              <a:t>used / </a:t>
            </a:r>
            <a:r>
              <a:rPr lang="en-US" sz="700" b="1" dirty="0"/>
              <a:t>567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73.4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2.7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17.1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D72DB61-422D-0097-1E51-88F916B58FF1}"/>
              </a:ext>
            </a:extLst>
          </p:cNvPr>
          <p:cNvSpPr txBox="1"/>
          <p:nvPr/>
        </p:nvSpPr>
        <p:spPr>
          <a:xfrm>
            <a:off x="10146411" y="1716167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1 034 </a:t>
            </a:r>
            <a:r>
              <a:rPr lang="en-US" sz="700" dirty="0"/>
              <a:t>used / </a:t>
            </a:r>
            <a:r>
              <a:rPr lang="en-US" sz="700" b="1" dirty="0"/>
              <a:t>1 473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70.9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2.8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15.7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E5268F4-48EB-5546-DF78-7D416A7AEED3}"/>
              </a:ext>
            </a:extLst>
          </p:cNvPr>
          <p:cNvSpPr txBox="1"/>
          <p:nvPr/>
        </p:nvSpPr>
        <p:spPr>
          <a:xfrm>
            <a:off x="10019781" y="5120888"/>
            <a:ext cx="1463167" cy="45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ts val="700"/>
              </a:lnSpc>
            </a:pPr>
            <a:r>
              <a:rPr lang="en-US" sz="700" b="1" dirty="0"/>
              <a:t>108 </a:t>
            </a:r>
            <a:r>
              <a:rPr lang="en-US" sz="700" dirty="0"/>
              <a:t>used / </a:t>
            </a:r>
            <a:r>
              <a:rPr lang="en-US" sz="700" b="1" dirty="0"/>
              <a:t>190 </a:t>
            </a:r>
            <a:r>
              <a:rPr lang="en-US" sz="700" dirty="0"/>
              <a:t>total</a:t>
            </a:r>
          </a:p>
          <a:p>
            <a:pPr>
              <a:lnSpc>
                <a:spcPts val="700"/>
              </a:lnSpc>
            </a:pPr>
            <a:r>
              <a:rPr lang="en-US" sz="700" b="1" dirty="0"/>
              <a:t>56.8</a:t>
            </a:r>
            <a:r>
              <a:rPr lang="et-EE" sz="700" b="1" dirty="0"/>
              <a:t>% </a:t>
            </a:r>
            <a:r>
              <a:rPr lang="en-US" sz="700" dirty="0"/>
              <a:t>activated cards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2.4 </a:t>
            </a:r>
            <a:r>
              <a:rPr lang="en-US" sz="700" dirty="0"/>
              <a:t>purchases per card</a:t>
            </a:r>
            <a:endParaRPr lang="et-EE" sz="700" dirty="0"/>
          </a:p>
          <a:p>
            <a:pPr>
              <a:lnSpc>
                <a:spcPts val="700"/>
              </a:lnSpc>
            </a:pPr>
            <a:r>
              <a:rPr lang="en-US" sz="700" b="1" dirty="0"/>
              <a:t>18.6</a:t>
            </a:r>
            <a:r>
              <a:rPr lang="en-US" sz="700" dirty="0">
                <a:cs typeface="Arial" panose="020B0604020202020204" pitchFamily="34" charset="0"/>
              </a:rPr>
              <a:t>€ </a:t>
            </a:r>
            <a:r>
              <a:rPr lang="fi-FI" sz="700" dirty="0"/>
              <a:t>spending per 1 purchase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74900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D7113-2E55-1DB9-14AE-3566A7905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cap="none" dirty="0"/>
              <a:t>Tallinn and Harju </a:t>
            </a:r>
            <a:r>
              <a:rPr lang="en-US" sz="2800" cap="none" dirty="0" err="1"/>
              <a:t>maakond</a:t>
            </a:r>
            <a:r>
              <a:rPr lang="en-US" sz="2800" cap="none" dirty="0"/>
              <a:t> are main destinations for e-commerce deliveries, while in other areas this service is less popular among food card customers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D3070A-0B3F-FCA9-9A11-D5BAAC30CFC6}"/>
              </a:ext>
            </a:extLst>
          </p:cNvPr>
          <p:cNvSpPr txBox="1"/>
          <p:nvPr/>
        </p:nvSpPr>
        <p:spPr>
          <a:xfrm>
            <a:off x="847584" y="2819936"/>
            <a:ext cx="518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the current period, more than 50% of orders were completed in Tallinn and Harju </a:t>
            </a:r>
            <a:r>
              <a:rPr lang="en-US" sz="1600" dirty="0" err="1"/>
              <a:t>maakond</a:t>
            </a:r>
            <a:r>
              <a:rPr lang="en-US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This result demonstrates that the number of stores </a:t>
            </a:r>
            <a:r>
              <a:rPr lang="en-US" sz="1600"/>
              <a:t>in certain region </a:t>
            </a:r>
            <a:r>
              <a:rPr lang="en-US" sz="1600" dirty="0"/>
              <a:t>does not have any significant impact on the usage of e-commerce services. 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4076B54-2FF0-B339-8394-E27E7CDF5C78}"/>
              </a:ext>
            </a:extLst>
          </p:cNvPr>
          <p:cNvGraphicFramePr>
            <a:graphicFrameLocks/>
          </p:cNvGraphicFramePr>
          <p:nvPr/>
        </p:nvGraphicFramePr>
        <p:xfrm>
          <a:off x="6289964" y="1646238"/>
          <a:ext cx="5394036" cy="4406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5445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73184-7E51-8E2D-9249-7A79200FB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Monday is a usual store visit day for food card customer</a:t>
            </a:r>
            <a:r>
              <a:rPr lang="et-EE" sz="2800" cap="none" dirty="0"/>
              <a:t>s</a:t>
            </a:r>
            <a:endParaRPr lang="en-US" sz="2800" cap="non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62EF69-B0FD-69A0-C9CF-FFA1331975AD}"/>
              </a:ext>
            </a:extLst>
          </p:cNvPr>
          <p:cNvSpPr/>
          <p:nvPr/>
        </p:nvSpPr>
        <p:spPr>
          <a:xfrm>
            <a:off x="914400" y="2284407"/>
            <a:ext cx="748145" cy="3257411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7E5315-D40F-4FEA-1848-B3FFD8EF10F5}"/>
              </a:ext>
            </a:extLst>
          </p:cNvPr>
          <p:cNvCxnSpPr/>
          <p:nvPr/>
        </p:nvCxnSpPr>
        <p:spPr>
          <a:xfrm>
            <a:off x="6439348" y="1730370"/>
            <a:ext cx="0" cy="39925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Rimi - Seeniori esmaspäev">
            <a:extLst>
              <a:ext uri="{FF2B5EF4-FFF2-40B4-BE49-F238E27FC236}">
                <a16:creationId xmlns:a16="http://schemas.microsoft.com/office/drawing/2014/main" id="{A89C2CE5-1251-591D-965A-C8C35F688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1" b="6945"/>
          <a:stretch/>
        </p:blipFill>
        <p:spPr bwMode="auto">
          <a:xfrm>
            <a:off x="6630300" y="2412997"/>
            <a:ext cx="5275954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8DD3F5-9FAC-0FF6-F423-289BEEE4BBFE}"/>
              </a:ext>
            </a:extLst>
          </p:cNvPr>
          <p:cNvSpPr txBox="1"/>
          <p:nvPr/>
        </p:nvSpPr>
        <p:spPr>
          <a:xfrm>
            <a:off x="6630301" y="5324475"/>
            <a:ext cx="3285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More</a:t>
            </a:r>
            <a:r>
              <a:rPr lang="et-EE" sz="1200" dirty="0"/>
              <a:t> info</a:t>
            </a:r>
            <a:r>
              <a:rPr lang="en-US" sz="1200" dirty="0"/>
              <a:t>:</a:t>
            </a:r>
          </a:p>
          <a:p>
            <a:r>
              <a:rPr lang="en-US" sz="1200" dirty="0">
                <a:hlinkClick r:id="rId4"/>
              </a:rPr>
              <a:t>www.rimi.ee/kampaaniad/seeniori-esmaspaev</a:t>
            </a:r>
            <a:r>
              <a:rPr lang="en-US" sz="1200" dirty="0"/>
              <a:t> 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25DFB52-0585-11FA-02DB-6364F98448C1}"/>
              </a:ext>
            </a:extLst>
          </p:cNvPr>
          <p:cNvGraphicFramePr>
            <a:graphicFrameLocks/>
          </p:cNvGraphicFramePr>
          <p:nvPr/>
        </p:nvGraphicFramePr>
        <p:xfrm>
          <a:off x="762001" y="2082797"/>
          <a:ext cx="5601854" cy="3640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9949987-AF57-365D-E469-BDD93230048F}"/>
              </a:ext>
            </a:extLst>
          </p:cNvPr>
          <p:cNvSpPr txBox="1"/>
          <p:nvPr/>
        </p:nvSpPr>
        <p:spPr>
          <a:xfrm>
            <a:off x="6514842" y="2059790"/>
            <a:ext cx="5483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A02771"/>
                </a:solidFill>
              </a:rPr>
              <a:t>On Mondays </a:t>
            </a:r>
            <a:r>
              <a:rPr lang="en-US" sz="1400" b="1" dirty="0" err="1">
                <a:solidFill>
                  <a:srgbClr val="A02771"/>
                </a:solidFill>
              </a:rPr>
              <a:t>Rimi</a:t>
            </a:r>
            <a:r>
              <a:rPr lang="en-US" sz="1400" b="1" dirty="0">
                <a:solidFill>
                  <a:srgbClr val="A02771"/>
                </a:solidFill>
              </a:rPr>
              <a:t> offers 10% discount for 63+ age customers.</a:t>
            </a:r>
          </a:p>
        </p:txBody>
      </p:sp>
    </p:spTree>
    <p:extLst>
      <p:ext uri="{BB962C8B-B14F-4D97-AF65-F5344CB8AC3E}">
        <p14:creationId xmlns:p14="http://schemas.microsoft.com/office/powerpoint/2010/main" val="3202182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63167-E60D-D747-FCEB-485449A74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2800" cap="none" dirty="0"/>
              <a:t>T</a:t>
            </a:r>
            <a:r>
              <a:rPr lang="en-US" sz="2800" cap="none" dirty="0" err="1"/>
              <a:t>ypical</a:t>
            </a:r>
            <a:r>
              <a:rPr lang="en-US" sz="2800" cap="none" dirty="0"/>
              <a:t> choice for </a:t>
            </a:r>
            <a:r>
              <a:rPr lang="et-EE" sz="2800" cap="none" dirty="0"/>
              <a:t>F</a:t>
            </a:r>
            <a:r>
              <a:rPr lang="en-US" sz="2800" cap="none" dirty="0" err="1"/>
              <a:t>ood</a:t>
            </a:r>
            <a:r>
              <a:rPr lang="en-US" sz="2800" cap="none" dirty="0"/>
              <a:t> card customers: simple and affordable products, which </a:t>
            </a:r>
            <a:r>
              <a:rPr lang="et-EE" sz="2800" cap="none" dirty="0"/>
              <a:t>are </a:t>
            </a:r>
            <a:r>
              <a:rPr lang="en-US" sz="2800" cap="none" dirty="0"/>
              <a:t>used in multiple recipes</a:t>
            </a:r>
          </a:p>
        </p:txBody>
      </p:sp>
      <p:pic>
        <p:nvPicPr>
          <p:cNvPr id="2050" name="Picture 2" descr="Piim Rimi Smart 2,5% 1l">
            <a:extLst>
              <a:ext uri="{FF2B5EF4-FFF2-40B4-BE49-F238E27FC236}">
                <a16:creationId xmlns:a16="http://schemas.microsoft.com/office/drawing/2014/main" id="{A4A28B24-0E60-4B06-8667-630C9C466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14" y="2063290"/>
            <a:ext cx="18432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anaan kg">
            <a:extLst>
              <a:ext uri="{FF2B5EF4-FFF2-40B4-BE49-F238E27FC236}">
                <a16:creationId xmlns:a16="http://schemas.microsoft.com/office/drawing/2014/main" id="{06B507FF-A275-9240-9A6A-CC745C101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898" y="2146345"/>
            <a:ext cx="18432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apukoor Rimi 20% 500g">
            <a:extLst>
              <a:ext uri="{FF2B5EF4-FFF2-40B4-BE49-F238E27FC236}">
                <a16:creationId xmlns:a16="http://schemas.microsoft.com/office/drawing/2014/main" id="{43CAC984-ADBA-59E9-9C14-A607A0529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678" y="2100620"/>
            <a:ext cx="18432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Kanamunad Rimi Smart M 10tk">
            <a:extLst>
              <a:ext uri="{FF2B5EF4-FFF2-40B4-BE49-F238E27FC236}">
                <a16:creationId xmlns:a16="http://schemas.microsoft.com/office/drawing/2014/main" id="{A47CA1CF-0399-9AC4-FE33-A5C39CB32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546" y="2100620"/>
            <a:ext cx="18432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Kartul pesemata, kg Eesti">
            <a:extLst>
              <a:ext uri="{FF2B5EF4-FFF2-40B4-BE49-F238E27FC236}">
                <a16:creationId xmlns:a16="http://schemas.microsoft.com/office/drawing/2014/main" id="{C1814C62-E5E2-16AA-5899-9258277CF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164" y="4275807"/>
            <a:ext cx="18432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Sibul, 50/70 mm, kg">
            <a:extLst>
              <a:ext uri="{FF2B5EF4-FFF2-40B4-BE49-F238E27FC236}">
                <a16:creationId xmlns:a16="http://schemas.microsoft.com/office/drawing/2014/main" id="{DA95E9B6-0DD5-3370-895C-76E8D823D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47" y="4290818"/>
            <a:ext cx="18432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ea Sai Eesti Pagar 300g">
            <a:extLst>
              <a:ext uri="{FF2B5EF4-FFF2-40B4-BE49-F238E27FC236}">
                <a16:creationId xmlns:a16="http://schemas.microsoft.com/office/drawing/2014/main" id="{35FDE522-43DE-A889-F529-2AEB9D940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678" y="4163983"/>
            <a:ext cx="18432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uhkur Rimi Basic 1kg">
            <a:extLst>
              <a:ext uri="{FF2B5EF4-FFF2-40B4-BE49-F238E27FC236}">
                <a16:creationId xmlns:a16="http://schemas.microsoft.com/office/drawing/2014/main" id="{8791F079-2912-3227-181B-761D0059E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672" y="4278149"/>
            <a:ext cx="18432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D2D09C5-1C09-9D34-FF97-E8334DEFF034}"/>
              </a:ext>
            </a:extLst>
          </p:cNvPr>
          <p:cNvSpPr/>
          <p:nvPr/>
        </p:nvSpPr>
        <p:spPr>
          <a:xfrm>
            <a:off x="663772" y="1921709"/>
            <a:ext cx="513241" cy="5132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1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0B27BB-BF42-C45B-FCF6-1A23D3CC8173}"/>
              </a:ext>
            </a:extLst>
          </p:cNvPr>
          <p:cNvSpPr/>
          <p:nvPr/>
        </p:nvSpPr>
        <p:spPr>
          <a:xfrm>
            <a:off x="3549342" y="1957301"/>
            <a:ext cx="513241" cy="5132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2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E7D4A2A-C16F-5C54-BB27-31078F2E02B9}"/>
              </a:ext>
            </a:extLst>
          </p:cNvPr>
          <p:cNvSpPr/>
          <p:nvPr/>
        </p:nvSpPr>
        <p:spPr>
          <a:xfrm>
            <a:off x="6227486" y="1921709"/>
            <a:ext cx="513241" cy="5132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3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06E6FCA-342F-83F2-7FF5-54DF6B86A9DB}"/>
              </a:ext>
            </a:extLst>
          </p:cNvPr>
          <p:cNvSpPr/>
          <p:nvPr/>
        </p:nvSpPr>
        <p:spPr>
          <a:xfrm>
            <a:off x="9009344" y="1921710"/>
            <a:ext cx="513241" cy="5132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4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175A35-E209-74F2-2CF0-90675F7469B5}"/>
              </a:ext>
            </a:extLst>
          </p:cNvPr>
          <p:cNvSpPr/>
          <p:nvPr/>
        </p:nvSpPr>
        <p:spPr>
          <a:xfrm>
            <a:off x="767486" y="4034197"/>
            <a:ext cx="513241" cy="5132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5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E4A39A-B797-448D-A65A-1490A60A3218}"/>
              </a:ext>
            </a:extLst>
          </p:cNvPr>
          <p:cNvSpPr/>
          <p:nvPr/>
        </p:nvSpPr>
        <p:spPr>
          <a:xfrm>
            <a:off x="3549343" y="4034197"/>
            <a:ext cx="513241" cy="5132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6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DA4249D-5F0B-63DE-488A-5A03DF70ED32}"/>
              </a:ext>
            </a:extLst>
          </p:cNvPr>
          <p:cNvSpPr/>
          <p:nvPr/>
        </p:nvSpPr>
        <p:spPr>
          <a:xfrm>
            <a:off x="6331200" y="4034197"/>
            <a:ext cx="513241" cy="5132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7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A20321-9571-EDA7-5D8F-0CAECB77C53E}"/>
              </a:ext>
            </a:extLst>
          </p:cNvPr>
          <p:cNvSpPr/>
          <p:nvPr/>
        </p:nvSpPr>
        <p:spPr>
          <a:xfrm>
            <a:off x="9113058" y="4034198"/>
            <a:ext cx="513241" cy="5132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8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AFB74BA-5D6C-BB19-C6F0-7627414FCFF5}"/>
              </a:ext>
            </a:extLst>
          </p:cNvPr>
          <p:cNvCxnSpPr>
            <a:cxnSpLocks/>
          </p:cNvCxnSpPr>
          <p:nvPr/>
        </p:nvCxnSpPr>
        <p:spPr>
          <a:xfrm flipV="1">
            <a:off x="663770" y="3905885"/>
            <a:ext cx="10909444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7F8F37D-43B5-4560-2300-F1264BB0FE40}"/>
              </a:ext>
            </a:extLst>
          </p:cNvPr>
          <p:cNvSpPr txBox="1"/>
          <p:nvPr/>
        </p:nvSpPr>
        <p:spPr>
          <a:xfrm>
            <a:off x="216251" y="6583276"/>
            <a:ext cx="56159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*Top 8 products by a number of purchases.</a:t>
            </a:r>
          </a:p>
        </p:txBody>
      </p:sp>
    </p:spTree>
    <p:extLst>
      <p:ext uri="{BB962C8B-B14F-4D97-AF65-F5344CB8AC3E}">
        <p14:creationId xmlns:p14="http://schemas.microsoft.com/office/powerpoint/2010/main" val="70154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C9CB0001-B4FE-4751-C25E-58BA6F3DE1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42"/>
          <a:stretch/>
        </p:blipFill>
        <p:spPr>
          <a:xfrm>
            <a:off x="701723" y="2162013"/>
            <a:ext cx="9631420" cy="42355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CE121D-8B07-51E4-F643-42180ADB5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cap="none" dirty="0"/>
              <a:t>In terms of quantities, food card customers usually buy instant noodles, milk, sugar, potato, banana, and cabbage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6F47CA-8E05-AA14-F4AC-83F0F19AB604}"/>
              </a:ext>
            </a:extLst>
          </p:cNvPr>
          <p:cNvCxnSpPr>
            <a:cxnSpLocks/>
          </p:cNvCxnSpPr>
          <p:nvPr/>
        </p:nvCxnSpPr>
        <p:spPr>
          <a:xfrm>
            <a:off x="5457141" y="1865535"/>
            <a:ext cx="0" cy="45320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E69AA68-74A3-22CD-6FA5-605ACE4A3742}"/>
              </a:ext>
            </a:extLst>
          </p:cNvPr>
          <p:cNvSpPr/>
          <p:nvPr/>
        </p:nvSpPr>
        <p:spPr>
          <a:xfrm>
            <a:off x="701723" y="1865535"/>
            <a:ext cx="4443709" cy="331565"/>
          </a:xfrm>
          <a:prstGeom prst="rect">
            <a:avLst/>
          </a:prstGeom>
          <a:solidFill>
            <a:srgbClr val="A02771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Top 10 Products By Sales Qty in PCs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4D64A1-FB2F-3827-BFDD-F94915AD2E21}"/>
              </a:ext>
            </a:extLst>
          </p:cNvPr>
          <p:cNvSpPr/>
          <p:nvPr/>
        </p:nvSpPr>
        <p:spPr>
          <a:xfrm>
            <a:off x="5759336" y="1865535"/>
            <a:ext cx="4443709" cy="331565"/>
          </a:xfrm>
          <a:prstGeom prst="rect">
            <a:avLst/>
          </a:prstGeom>
          <a:solidFill>
            <a:srgbClr val="A02771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Top 10 Products By Sales Qty in KGs</a:t>
            </a:r>
          </a:p>
        </p:txBody>
      </p:sp>
    </p:spTree>
    <p:extLst>
      <p:ext uri="{BB962C8B-B14F-4D97-AF65-F5344CB8AC3E}">
        <p14:creationId xmlns:p14="http://schemas.microsoft.com/office/powerpoint/2010/main" val="3856872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E121D-8B07-51E4-F643-42180ADB5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22" y="320675"/>
            <a:ext cx="11142615" cy="1325563"/>
          </a:xfrm>
        </p:spPr>
        <p:txBody>
          <a:bodyPr/>
          <a:lstStyle/>
          <a:p>
            <a:r>
              <a:rPr lang="et-EE" sz="2800" cap="none" dirty="0" err="1"/>
              <a:t>Customers</a:t>
            </a:r>
            <a:r>
              <a:rPr lang="et-EE" sz="2800" cap="none" dirty="0"/>
              <a:t> and </a:t>
            </a:r>
            <a:r>
              <a:rPr lang="et-EE" sz="2800" cap="none" dirty="0" err="1"/>
              <a:t>social</a:t>
            </a:r>
            <a:r>
              <a:rPr lang="et-EE" sz="2800" cap="none" dirty="0"/>
              <a:t> </a:t>
            </a:r>
            <a:r>
              <a:rPr lang="et-EE" sz="2800" cap="none" dirty="0" err="1"/>
              <a:t>workers</a:t>
            </a:r>
            <a:r>
              <a:rPr lang="et-EE" sz="2800" cap="none" dirty="0"/>
              <a:t> are </a:t>
            </a:r>
            <a:r>
              <a:rPr lang="et-EE" sz="2800" cap="none" dirty="0" err="1"/>
              <a:t>satisfied</a:t>
            </a:r>
            <a:r>
              <a:rPr lang="et-EE" sz="2800" cap="none" dirty="0"/>
              <a:t> </a:t>
            </a:r>
            <a:r>
              <a:rPr lang="et-EE" sz="2800" cap="none" dirty="0" err="1"/>
              <a:t>with</a:t>
            </a:r>
            <a:r>
              <a:rPr lang="et-EE" sz="2800" cap="none" dirty="0"/>
              <a:t> </a:t>
            </a:r>
            <a:r>
              <a:rPr lang="et-EE" sz="2800" cap="none" dirty="0" err="1"/>
              <a:t>Food</a:t>
            </a:r>
            <a:r>
              <a:rPr lang="et-EE" sz="2800" cap="none" dirty="0"/>
              <a:t> </a:t>
            </a:r>
            <a:r>
              <a:rPr lang="et-EE" sz="2800" cap="none" dirty="0" err="1"/>
              <a:t>card</a:t>
            </a:r>
            <a:r>
              <a:rPr lang="et-EE" sz="2800" cap="none" dirty="0"/>
              <a:t> </a:t>
            </a:r>
            <a:r>
              <a:rPr lang="et-EE" sz="2800" cap="none" dirty="0" err="1"/>
              <a:t>system</a:t>
            </a:r>
            <a:endParaRPr lang="en-US" sz="2800" cap="non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77943B-42F3-656F-9252-BD681D951A5C}"/>
              </a:ext>
            </a:extLst>
          </p:cNvPr>
          <p:cNvSpPr txBox="1"/>
          <p:nvPr/>
        </p:nvSpPr>
        <p:spPr>
          <a:xfrm>
            <a:off x="1104234" y="2164976"/>
            <a:ext cx="6447762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2400" dirty="0" err="1"/>
              <a:t>Customers</a:t>
            </a:r>
            <a:r>
              <a:rPr lang="et-EE" sz="2400" dirty="0"/>
              <a:t> </a:t>
            </a:r>
            <a:r>
              <a:rPr lang="et-EE" sz="2400" dirty="0" err="1"/>
              <a:t>like</a:t>
            </a:r>
            <a:r>
              <a:rPr lang="et-EE" sz="2400" dirty="0"/>
              <a:t> </a:t>
            </a:r>
            <a:r>
              <a:rPr lang="et-EE" sz="2400" dirty="0" err="1"/>
              <a:t>food</a:t>
            </a:r>
            <a:r>
              <a:rPr lang="et-EE" sz="2400" dirty="0"/>
              <a:t> </a:t>
            </a:r>
            <a:r>
              <a:rPr lang="et-EE" sz="2400" dirty="0" err="1"/>
              <a:t>card</a:t>
            </a:r>
            <a:r>
              <a:rPr lang="et-EE" sz="2400" dirty="0"/>
              <a:t>, </a:t>
            </a:r>
            <a:r>
              <a:rPr lang="et-EE" sz="2400" dirty="0" err="1"/>
              <a:t>cause</a:t>
            </a:r>
            <a:r>
              <a:rPr lang="et-EE" sz="2400" dirty="0"/>
              <a:t> </a:t>
            </a:r>
            <a:r>
              <a:rPr lang="et-EE" sz="2400" dirty="0" err="1"/>
              <a:t>they</a:t>
            </a:r>
            <a:r>
              <a:rPr lang="et-EE" sz="2400" dirty="0"/>
              <a:t> </a:t>
            </a:r>
            <a:r>
              <a:rPr lang="et-EE" sz="2400" dirty="0" err="1"/>
              <a:t>can</a:t>
            </a:r>
            <a:r>
              <a:rPr lang="et-EE" sz="2400" dirty="0"/>
              <a:t> </a:t>
            </a:r>
            <a:r>
              <a:rPr lang="et-EE" sz="2400" dirty="0" err="1"/>
              <a:t>choose</a:t>
            </a:r>
            <a:r>
              <a:rPr lang="et-EE" sz="2400" dirty="0"/>
              <a:t> </a:t>
            </a:r>
            <a:r>
              <a:rPr lang="et-EE" sz="2400" dirty="0" err="1"/>
              <a:t>themselves</a:t>
            </a:r>
            <a:r>
              <a:rPr lang="et-EE" sz="2400" dirty="0"/>
              <a:t>, </a:t>
            </a:r>
            <a:r>
              <a:rPr lang="et-EE" sz="2400" dirty="0" err="1"/>
              <a:t>what</a:t>
            </a:r>
            <a:r>
              <a:rPr lang="et-EE" sz="2400" dirty="0"/>
              <a:t> </a:t>
            </a:r>
            <a:r>
              <a:rPr lang="et-EE" sz="2400" dirty="0" err="1"/>
              <a:t>to</a:t>
            </a:r>
            <a:r>
              <a:rPr lang="et-EE" sz="2400" dirty="0"/>
              <a:t> </a:t>
            </a:r>
            <a:r>
              <a:rPr lang="et-EE" sz="2400" dirty="0" err="1"/>
              <a:t>buy</a:t>
            </a: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2400" dirty="0" err="1"/>
              <a:t>Social</a:t>
            </a:r>
            <a:r>
              <a:rPr lang="et-EE" sz="2400" dirty="0"/>
              <a:t> </a:t>
            </a:r>
            <a:r>
              <a:rPr lang="et-EE" sz="2400" dirty="0" err="1"/>
              <a:t>workers</a:t>
            </a:r>
            <a:r>
              <a:rPr lang="et-EE" sz="2400" dirty="0"/>
              <a:t> </a:t>
            </a:r>
            <a:r>
              <a:rPr lang="et-EE" sz="2400" dirty="0" err="1"/>
              <a:t>give</a:t>
            </a:r>
            <a:r>
              <a:rPr lang="et-EE" sz="2400" dirty="0"/>
              <a:t> a </a:t>
            </a:r>
            <a:r>
              <a:rPr lang="et-EE" sz="2400" dirty="0" err="1"/>
              <a:t>positive</a:t>
            </a:r>
            <a:r>
              <a:rPr lang="et-EE" sz="2400" dirty="0"/>
              <a:t> </a:t>
            </a:r>
            <a:r>
              <a:rPr lang="et-EE" sz="2400" dirty="0" err="1"/>
              <a:t>feedback</a:t>
            </a: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t-EE" sz="2400" dirty="0" err="1"/>
              <a:t>Counties</a:t>
            </a:r>
            <a:r>
              <a:rPr lang="et-EE" sz="2400" dirty="0"/>
              <a:t> </a:t>
            </a:r>
            <a:r>
              <a:rPr lang="et-EE" sz="2400" dirty="0" err="1"/>
              <a:t>where</a:t>
            </a:r>
            <a:r>
              <a:rPr lang="et-EE" sz="2400" dirty="0"/>
              <a:t> </a:t>
            </a:r>
            <a:r>
              <a:rPr lang="et-EE" sz="2400" dirty="0" err="1"/>
              <a:t>stores</a:t>
            </a:r>
            <a:r>
              <a:rPr lang="et-EE" sz="2400" dirty="0"/>
              <a:t> are </a:t>
            </a:r>
            <a:r>
              <a:rPr lang="et-EE" sz="2400" dirty="0" err="1"/>
              <a:t>not</a:t>
            </a:r>
            <a:r>
              <a:rPr lang="et-EE" sz="2400" dirty="0"/>
              <a:t> </a:t>
            </a:r>
            <a:r>
              <a:rPr lang="et-EE" sz="2400" dirty="0" err="1"/>
              <a:t>close</a:t>
            </a:r>
            <a:r>
              <a:rPr lang="et-EE" sz="2400" dirty="0"/>
              <a:t>, </a:t>
            </a:r>
            <a:r>
              <a:rPr lang="et-EE" sz="2400" dirty="0" err="1"/>
              <a:t>customers</a:t>
            </a:r>
            <a:r>
              <a:rPr lang="et-EE" sz="2400" dirty="0"/>
              <a:t> </a:t>
            </a:r>
            <a:r>
              <a:rPr lang="et-EE" sz="2400" dirty="0" err="1"/>
              <a:t>have</a:t>
            </a:r>
            <a:r>
              <a:rPr lang="et-EE" sz="2400" dirty="0"/>
              <a:t> </a:t>
            </a:r>
            <a:r>
              <a:rPr lang="et-EE" sz="2400" dirty="0" err="1"/>
              <a:t>found</a:t>
            </a:r>
            <a:r>
              <a:rPr lang="et-EE" sz="2400" dirty="0"/>
              <a:t> a </a:t>
            </a:r>
            <a:r>
              <a:rPr lang="et-EE" sz="2400" dirty="0" err="1"/>
              <a:t>solution</a:t>
            </a:r>
            <a:r>
              <a:rPr lang="et-EE" sz="2400" dirty="0"/>
              <a:t>, </a:t>
            </a:r>
            <a:r>
              <a:rPr lang="et-EE" sz="2400" dirty="0" err="1"/>
              <a:t>how</a:t>
            </a:r>
            <a:r>
              <a:rPr lang="et-EE" sz="2400" dirty="0"/>
              <a:t> </a:t>
            </a:r>
            <a:r>
              <a:rPr lang="et-EE" sz="2400" dirty="0" err="1"/>
              <a:t>to</a:t>
            </a:r>
            <a:r>
              <a:rPr lang="et-EE" sz="2400" dirty="0"/>
              <a:t> </a:t>
            </a:r>
            <a:r>
              <a:rPr lang="et-EE" sz="2400" dirty="0" err="1"/>
              <a:t>make</a:t>
            </a:r>
            <a:r>
              <a:rPr lang="et-EE" sz="2400" dirty="0"/>
              <a:t> </a:t>
            </a:r>
            <a:r>
              <a:rPr lang="et-EE" sz="2400" dirty="0" err="1"/>
              <a:t>purchases</a:t>
            </a:r>
            <a:r>
              <a:rPr lang="et-EE" sz="24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t-E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</p:txBody>
      </p:sp>
      <p:pic>
        <p:nvPicPr>
          <p:cNvPr id="5" name="Picture 4" descr="A group of hands holding a group of smiley faces&#10;&#10;Description automatically generated">
            <a:extLst>
              <a:ext uri="{FF2B5EF4-FFF2-40B4-BE49-F238E27FC236}">
                <a16:creationId xmlns:a16="http://schemas.microsoft.com/office/drawing/2014/main" id="{9E655C16-4374-A674-6D52-09C44B3DA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996" y="2353236"/>
            <a:ext cx="4153304" cy="277095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142745320"/>
      </p:ext>
    </p:extLst>
  </p:cSld>
  <p:clrMapOvr>
    <a:masterClrMapping/>
  </p:clrMapOvr>
</p:sld>
</file>

<file path=ppt/theme/theme1.xml><?xml version="1.0" encoding="utf-8"?>
<a:theme xmlns:a="http://schemas.openxmlformats.org/drawingml/2006/main" name="Rimi, color 1">
  <a:themeElements>
    <a:clrScheme name="Custom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A02771"/>
      </a:accent4>
      <a:accent5>
        <a:srgbClr val="E12671"/>
      </a:accent5>
      <a:accent6>
        <a:srgbClr val="EE6596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CAF0E238-D60F-41A5-AC2A-994E018F8BB6}"/>
    </a:ext>
  </a:extLst>
</a:theme>
</file>

<file path=ppt/theme/theme10.xml><?xml version="1.0" encoding="utf-8"?>
<a:theme xmlns:a="http://schemas.openxmlformats.org/drawingml/2006/main" name="1_Rimi, color 2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7B6588C3-629B-4635-B4A8-0324B6B6C671}"/>
    </a:ext>
  </a:extLst>
</a:theme>
</file>

<file path=ppt/theme/theme11.xml><?xml version="1.0" encoding="utf-8"?>
<a:theme xmlns:a="http://schemas.openxmlformats.org/drawingml/2006/main" name="1_Rimi, color 3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4E469F37-6C07-414D-8ECD-44C069B9B1CE}"/>
    </a:ext>
  </a:extLst>
</a:theme>
</file>

<file path=ppt/theme/theme12.xml><?xml version="1.0" encoding="utf-8"?>
<a:theme xmlns:a="http://schemas.openxmlformats.org/drawingml/2006/main" name="1_Rimi, color 4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5266E89D-C33E-4D48-A48A-FEDD4DEBF082}"/>
    </a:ext>
  </a:extLst>
</a:theme>
</file>

<file path=ppt/theme/theme13.xml><?xml version="1.0" encoding="utf-8"?>
<a:theme xmlns:a="http://schemas.openxmlformats.org/drawingml/2006/main" name="1_Rimi, color 5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8E52D02E-64AD-4381-8D70-7523B361CDE1}"/>
    </a:ext>
  </a:extLst>
</a:theme>
</file>

<file path=ppt/theme/theme14.xml><?xml version="1.0" encoding="utf-8"?>
<a:theme xmlns:a="http://schemas.openxmlformats.org/drawingml/2006/main" name="2_Rimi, color 6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CE799FFB-016D-4F2D-B799-98B66E95854F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mi, color 2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A42651F3-02CA-46F7-8DAC-F0865C0E2028}"/>
    </a:ext>
  </a:extLst>
</a:theme>
</file>

<file path=ppt/theme/theme3.xml><?xml version="1.0" encoding="utf-8"?>
<a:theme xmlns:a="http://schemas.openxmlformats.org/drawingml/2006/main" name="Rimi, color 3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C33D328A-EF14-458D-BDD0-8DFB22A138AB}"/>
    </a:ext>
  </a:extLst>
</a:theme>
</file>

<file path=ppt/theme/theme4.xml><?xml version="1.0" encoding="utf-8"?>
<a:theme xmlns:a="http://schemas.openxmlformats.org/drawingml/2006/main" name="Rimi, color 4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78C56921-2666-46CA-B68D-FA699C303D40}"/>
    </a:ext>
  </a:extLst>
</a:theme>
</file>

<file path=ppt/theme/theme5.xml><?xml version="1.0" encoding="utf-8"?>
<a:theme xmlns:a="http://schemas.openxmlformats.org/drawingml/2006/main" name="Rimi, color 5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96DAB155-CC36-4D9D-90A7-30ADAE0BF80B}"/>
    </a:ext>
  </a:extLst>
</a:theme>
</file>

<file path=ppt/theme/theme6.xml><?xml version="1.0" encoding="utf-8"?>
<a:theme xmlns:a="http://schemas.openxmlformats.org/drawingml/2006/main" name="Rimi, color 6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F86F2EF1-0B16-48D8-8405-8824843E03EC}"/>
    </a:ext>
  </a:extLst>
</a:theme>
</file>

<file path=ppt/theme/theme7.xml><?xml version="1.0" encoding="utf-8"?>
<a:theme xmlns:a="http://schemas.openxmlformats.org/drawingml/2006/main" name="1_Rimi, color 6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235FC388-8A89-4D70-834E-19377998C942}"/>
    </a:ext>
  </a:extLst>
</a:theme>
</file>

<file path=ppt/theme/theme8.xml><?xml version="1.0" encoding="utf-8"?>
<a:theme xmlns:a="http://schemas.openxmlformats.org/drawingml/2006/main" name="ECO">
  <a:themeElements>
    <a:clrScheme name="Rim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EE6596"/>
      </a:accent4>
      <a:accent5>
        <a:srgbClr val="A02771"/>
      </a:accent5>
      <a:accent6>
        <a:srgbClr val="E12671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7829D67D-8C0C-4158-915C-AB842766B532}"/>
    </a:ext>
  </a:extLst>
</a:theme>
</file>

<file path=ppt/theme/theme9.xml><?xml version="1.0" encoding="utf-8"?>
<a:theme xmlns:a="http://schemas.openxmlformats.org/drawingml/2006/main" name="1_Rimi, color 1">
  <a:themeElements>
    <a:clrScheme name="Custom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2223"/>
      </a:accent1>
      <a:accent2>
        <a:srgbClr val="F2791E"/>
      </a:accent2>
      <a:accent3>
        <a:srgbClr val="FECC04"/>
      </a:accent3>
      <a:accent4>
        <a:srgbClr val="A02771"/>
      </a:accent4>
      <a:accent5>
        <a:srgbClr val="E12671"/>
      </a:accent5>
      <a:accent6>
        <a:srgbClr val="EE6596"/>
      </a:accent6>
      <a:hlink>
        <a:srgbClr val="EB2223"/>
      </a:hlink>
      <a:folHlink>
        <a:srgbClr val="A027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mi_PowerPoint Template_ENG_01 2018.pptx" id="{69078DAA-83C4-4AC2-B76E-0C68C5D1D096}" vid="{EF271C5D-25D7-4B93-B60E-7E40C615AAB9}"/>
    </a:ext>
  </a:extLst>
</a:theme>
</file>

<file path=ppt/theme/themeOverride1.xml><?xml version="1.0" encoding="utf-8"?>
<a:themeOverride xmlns:a="http://schemas.openxmlformats.org/drawingml/2006/main">
  <a:clrScheme name="Custom 10">
    <a:dk1>
      <a:srgbClr val="000000"/>
    </a:dk1>
    <a:lt1>
      <a:srgbClr val="FFFFFF"/>
    </a:lt1>
    <a:dk2>
      <a:srgbClr val="44546A"/>
    </a:dk2>
    <a:lt2>
      <a:srgbClr val="E7E6E6"/>
    </a:lt2>
    <a:accent1>
      <a:srgbClr val="EB2223"/>
    </a:accent1>
    <a:accent2>
      <a:srgbClr val="F2791E"/>
    </a:accent2>
    <a:accent3>
      <a:srgbClr val="FECC04"/>
    </a:accent3>
    <a:accent4>
      <a:srgbClr val="A02771"/>
    </a:accent4>
    <a:accent5>
      <a:srgbClr val="E12671"/>
    </a:accent5>
    <a:accent6>
      <a:srgbClr val="EE6596"/>
    </a:accent6>
    <a:hlink>
      <a:srgbClr val="EB2223"/>
    </a:hlink>
    <a:folHlink>
      <a:srgbClr val="A02771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1611</TotalTime>
  <Words>811</Words>
  <Application>Microsoft Office PowerPoint</Application>
  <PresentationFormat>Widescreen</PresentationFormat>
  <Paragraphs>184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10</vt:i4>
      </vt:variant>
    </vt:vector>
  </HeadingPairs>
  <TitlesOfParts>
    <vt:vector size="30" baseType="lpstr">
      <vt:lpstr>Arial</vt:lpstr>
      <vt:lpstr>Arial (Headings)</vt:lpstr>
      <vt:lpstr>Calibri</vt:lpstr>
      <vt:lpstr>ICA Pensel</vt:lpstr>
      <vt:lpstr>ICA Rubrik</vt:lpstr>
      <vt:lpstr>Wingdings</vt:lpstr>
      <vt:lpstr>Rimi, color 1</vt:lpstr>
      <vt:lpstr>Rimi, color 2</vt:lpstr>
      <vt:lpstr>Rimi, color 3</vt:lpstr>
      <vt:lpstr>Rimi, color 4</vt:lpstr>
      <vt:lpstr>Rimi, color 5</vt:lpstr>
      <vt:lpstr>Rimi, color 6</vt:lpstr>
      <vt:lpstr>1_Rimi, color 6</vt:lpstr>
      <vt:lpstr>ECO</vt:lpstr>
      <vt:lpstr>1_Rimi, color 1</vt:lpstr>
      <vt:lpstr>1_Rimi, color 2</vt:lpstr>
      <vt:lpstr>1_Rimi, color 3</vt:lpstr>
      <vt:lpstr>1_Rimi, color 4</vt:lpstr>
      <vt:lpstr>1_Rimi, color 5</vt:lpstr>
      <vt:lpstr>2_Rimi, color 6</vt:lpstr>
      <vt:lpstr>FOOD CARDS</vt:lpstr>
      <vt:lpstr>Why Rimi? Our journey to Food card…</vt:lpstr>
      <vt:lpstr>Food card gives people in need a opportunity to buy food they need and like</vt:lpstr>
      <vt:lpstr>PowerPoint Presentation</vt:lpstr>
      <vt:lpstr>Tallinn and Harju maakond are main destinations for e-commerce deliveries, while in other areas this service is less popular among food card customers</vt:lpstr>
      <vt:lpstr>Monday is a usual store visit day for food card customers</vt:lpstr>
      <vt:lpstr>Typical choice for Food card customers: simple and affordable products, which are used in multiple recipes</vt:lpstr>
      <vt:lpstr>In terms of quantities, food card customers usually buy instant noodles, milk, sugar, potato, banana, and cabbage</vt:lpstr>
      <vt:lpstr>Customers and social workers are satisfied with Food card system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TOIDUKAARDID</dc:title>
  <dc:creator>Heidi Tõnisson</dc:creator>
  <cp:lastModifiedBy>Heidi Tõnisson</cp:lastModifiedBy>
  <cp:revision>23</cp:revision>
  <dcterms:created xsi:type="dcterms:W3CDTF">2023-03-20T17:54:59Z</dcterms:created>
  <dcterms:modified xsi:type="dcterms:W3CDTF">2023-12-08T11:43:47Z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bc4404-d96b-4544-9544-a30b749faca9_Enabled">
    <vt:lpwstr>true</vt:lpwstr>
  </property>
  <property fmtid="{D5CDD505-2E9C-101B-9397-08002B2CF9AE}" pid="3" name="MSIP_Label_f0bc4404-d96b-4544-9544-a30b749faca9_SetDate">
    <vt:lpwstr>2023-03-20T18:02:18Z</vt:lpwstr>
  </property>
  <property fmtid="{D5CDD505-2E9C-101B-9397-08002B2CF9AE}" pid="4" name="MSIP_Label_f0bc4404-d96b-4544-9544-a30b749faca9_Method">
    <vt:lpwstr>Standard</vt:lpwstr>
  </property>
  <property fmtid="{D5CDD505-2E9C-101B-9397-08002B2CF9AE}" pid="5" name="MSIP_Label_f0bc4404-d96b-4544-9544-a30b749faca9_Name">
    <vt:lpwstr>Internal</vt:lpwstr>
  </property>
  <property fmtid="{D5CDD505-2E9C-101B-9397-08002B2CF9AE}" pid="6" name="MSIP_Label_f0bc4404-d96b-4544-9544-a30b749faca9_SiteId">
    <vt:lpwstr>176bdcf0-2ce3-4610-962a-d59c1f5ce9f6</vt:lpwstr>
  </property>
  <property fmtid="{D5CDD505-2E9C-101B-9397-08002B2CF9AE}" pid="7" name="MSIP_Label_f0bc4404-d96b-4544-9544-a30b749faca9_ContentBits">
    <vt:lpwstr>0</vt:lpwstr>
  </property>
</Properties>
</file>